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glb" ContentType="model/gltf.binary"/>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1.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4"/>
    <p:sldMasterId id="2147483807" r:id="rId5"/>
    <p:sldMasterId id="2147483819" r:id="rId6"/>
    <p:sldMasterId id="2147483837" r:id="rId7"/>
  </p:sldMasterIdLst>
  <p:notesMasterIdLst>
    <p:notesMasterId r:id="rId241"/>
  </p:notesMasterIdLst>
  <p:sldIdLst>
    <p:sldId id="667" r:id="rId8"/>
    <p:sldId id="1227" r:id="rId9"/>
    <p:sldId id="1228" r:id="rId10"/>
    <p:sldId id="1229" r:id="rId11"/>
    <p:sldId id="1230" r:id="rId12"/>
    <p:sldId id="1231" r:id="rId13"/>
    <p:sldId id="1232" r:id="rId14"/>
    <p:sldId id="1233" r:id="rId15"/>
    <p:sldId id="1234" r:id="rId16"/>
    <p:sldId id="1235" r:id="rId17"/>
    <p:sldId id="1236" r:id="rId18"/>
    <p:sldId id="1237" r:id="rId19"/>
    <p:sldId id="1238" r:id="rId20"/>
    <p:sldId id="1239" r:id="rId21"/>
    <p:sldId id="1240" r:id="rId22"/>
    <p:sldId id="1241" r:id="rId23"/>
    <p:sldId id="1242" r:id="rId24"/>
    <p:sldId id="1243" r:id="rId25"/>
    <p:sldId id="1244" r:id="rId26"/>
    <p:sldId id="1245" r:id="rId27"/>
    <p:sldId id="1246" r:id="rId28"/>
    <p:sldId id="1247" r:id="rId29"/>
    <p:sldId id="1248" r:id="rId30"/>
    <p:sldId id="1249" r:id="rId31"/>
    <p:sldId id="1250" r:id="rId32"/>
    <p:sldId id="1251" r:id="rId33"/>
    <p:sldId id="1252" r:id="rId34"/>
    <p:sldId id="1253" r:id="rId35"/>
    <p:sldId id="1254" r:id="rId36"/>
    <p:sldId id="1255" r:id="rId37"/>
    <p:sldId id="1256" r:id="rId38"/>
    <p:sldId id="1257" r:id="rId39"/>
    <p:sldId id="1258" r:id="rId40"/>
    <p:sldId id="854" r:id="rId41"/>
    <p:sldId id="855" r:id="rId42"/>
    <p:sldId id="856" r:id="rId43"/>
    <p:sldId id="857" r:id="rId44"/>
    <p:sldId id="858" r:id="rId45"/>
    <p:sldId id="859" r:id="rId46"/>
    <p:sldId id="860" r:id="rId47"/>
    <p:sldId id="861" r:id="rId48"/>
    <p:sldId id="862" r:id="rId49"/>
    <p:sldId id="863" r:id="rId50"/>
    <p:sldId id="864" r:id="rId51"/>
    <p:sldId id="865" r:id="rId52"/>
    <p:sldId id="867" r:id="rId53"/>
    <p:sldId id="868" r:id="rId54"/>
    <p:sldId id="869" r:id="rId55"/>
    <p:sldId id="668" r:id="rId56"/>
    <p:sldId id="669" r:id="rId57"/>
    <p:sldId id="670" r:id="rId58"/>
    <p:sldId id="671" r:id="rId59"/>
    <p:sldId id="672" r:id="rId60"/>
    <p:sldId id="673" r:id="rId61"/>
    <p:sldId id="674" r:id="rId62"/>
    <p:sldId id="675" r:id="rId63"/>
    <p:sldId id="676" r:id="rId64"/>
    <p:sldId id="677" r:id="rId65"/>
    <p:sldId id="678" r:id="rId66"/>
    <p:sldId id="679" r:id="rId67"/>
    <p:sldId id="680" r:id="rId68"/>
    <p:sldId id="681" r:id="rId69"/>
    <p:sldId id="682" r:id="rId70"/>
    <p:sldId id="683" r:id="rId71"/>
    <p:sldId id="684" r:id="rId72"/>
    <p:sldId id="685" r:id="rId73"/>
    <p:sldId id="686" r:id="rId74"/>
    <p:sldId id="687" r:id="rId75"/>
    <p:sldId id="688" r:id="rId76"/>
    <p:sldId id="689" r:id="rId77"/>
    <p:sldId id="256" r:id="rId78"/>
    <p:sldId id="363" r:id="rId79"/>
    <p:sldId id="321" r:id="rId80"/>
    <p:sldId id="290" r:id="rId81"/>
    <p:sldId id="364" r:id="rId82"/>
    <p:sldId id="365" r:id="rId83"/>
    <p:sldId id="1260" r:id="rId84"/>
    <p:sldId id="1261" r:id="rId85"/>
    <p:sldId id="320" r:id="rId86"/>
    <p:sldId id="266" r:id="rId87"/>
    <p:sldId id="1262" r:id="rId88"/>
    <p:sldId id="268" r:id="rId89"/>
    <p:sldId id="324" r:id="rId90"/>
    <p:sldId id="325" r:id="rId91"/>
    <p:sldId id="362" r:id="rId92"/>
    <p:sldId id="326" r:id="rId93"/>
    <p:sldId id="345" r:id="rId94"/>
    <p:sldId id="269" r:id="rId95"/>
    <p:sldId id="327" r:id="rId96"/>
    <p:sldId id="328" r:id="rId97"/>
    <p:sldId id="276" r:id="rId98"/>
    <p:sldId id="280" r:id="rId99"/>
    <p:sldId id="282" r:id="rId100"/>
    <p:sldId id="283" r:id="rId101"/>
    <p:sldId id="368" r:id="rId102"/>
    <p:sldId id="370" r:id="rId103"/>
    <p:sldId id="371" r:id="rId104"/>
    <p:sldId id="373" r:id="rId105"/>
    <p:sldId id="369" r:id="rId106"/>
    <p:sldId id="367" r:id="rId107"/>
    <p:sldId id="331" r:id="rId108"/>
    <p:sldId id="359" r:id="rId109"/>
    <p:sldId id="366" r:id="rId110"/>
    <p:sldId id="313" r:id="rId111"/>
    <p:sldId id="334" r:id="rId112"/>
    <p:sldId id="355" r:id="rId113"/>
    <p:sldId id="356" r:id="rId114"/>
    <p:sldId id="357" r:id="rId115"/>
    <p:sldId id="340" r:id="rId116"/>
    <p:sldId id="358" r:id="rId117"/>
    <p:sldId id="360" r:id="rId118"/>
    <p:sldId id="306" r:id="rId119"/>
    <p:sldId id="307" r:id="rId120"/>
    <p:sldId id="346" r:id="rId121"/>
    <p:sldId id="349" r:id="rId122"/>
    <p:sldId id="347" r:id="rId123"/>
    <p:sldId id="348" r:id="rId124"/>
    <p:sldId id="361" r:id="rId125"/>
    <p:sldId id="316" r:id="rId126"/>
    <p:sldId id="690" r:id="rId127"/>
    <p:sldId id="691" r:id="rId128"/>
    <p:sldId id="692" r:id="rId129"/>
    <p:sldId id="693" r:id="rId130"/>
    <p:sldId id="694" r:id="rId131"/>
    <p:sldId id="695" r:id="rId132"/>
    <p:sldId id="696" r:id="rId133"/>
    <p:sldId id="697" r:id="rId134"/>
    <p:sldId id="698" r:id="rId135"/>
    <p:sldId id="871" r:id="rId136"/>
    <p:sldId id="872" r:id="rId137"/>
    <p:sldId id="873" r:id="rId138"/>
    <p:sldId id="874" r:id="rId139"/>
    <p:sldId id="875" r:id="rId140"/>
    <p:sldId id="876" r:id="rId141"/>
    <p:sldId id="877" r:id="rId142"/>
    <p:sldId id="878" r:id="rId143"/>
    <p:sldId id="879" r:id="rId144"/>
    <p:sldId id="880" r:id="rId145"/>
    <p:sldId id="881" r:id="rId146"/>
    <p:sldId id="882" r:id="rId147"/>
    <p:sldId id="884" r:id="rId148"/>
    <p:sldId id="885" r:id="rId149"/>
    <p:sldId id="886" r:id="rId150"/>
    <p:sldId id="887" r:id="rId151"/>
    <p:sldId id="888" r:id="rId152"/>
    <p:sldId id="889" r:id="rId153"/>
    <p:sldId id="890" r:id="rId154"/>
    <p:sldId id="891" r:id="rId155"/>
    <p:sldId id="892" r:id="rId156"/>
    <p:sldId id="893" r:id="rId157"/>
    <p:sldId id="894" r:id="rId158"/>
    <p:sldId id="895" r:id="rId159"/>
    <p:sldId id="896" r:id="rId160"/>
    <p:sldId id="898" r:id="rId161"/>
    <p:sldId id="899" r:id="rId162"/>
    <p:sldId id="900" r:id="rId163"/>
    <p:sldId id="901" r:id="rId164"/>
    <p:sldId id="902" r:id="rId165"/>
    <p:sldId id="903" r:id="rId166"/>
    <p:sldId id="904" r:id="rId167"/>
    <p:sldId id="905" r:id="rId168"/>
    <p:sldId id="906" r:id="rId169"/>
    <p:sldId id="907" r:id="rId170"/>
    <p:sldId id="908" r:id="rId171"/>
    <p:sldId id="909" r:id="rId172"/>
    <p:sldId id="1170" r:id="rId173"/>
    <p:sldId id="1171" r:id="rId174"/>
    <p:sldId id="1172" r:id="rId175"/>
    <p:sldId id="1173" r:id="rId176"/>
    <p:sldId id="1174" r:id="rId177"/>
    <p:sldId id="1175" r:id="rId178"/>
    <p:sldId id="1176" r:id="rId179"/>
    <p:sldId id="1177" r:id="rId180"/>
    <p:sldId id="1178" r:id="rId181"/>
    <p:sldId id="1179" r:id="rId182"/>
    <p:sldId id="1180" r:id="rId183"/>
    <p:sldId id="1181" r:id="rId184"/>
    <p:sldId id="1182" r:id="rId185"/>
    <p:sldId id="1183" r:id="rId186"/>
    <p:sldId id="1187" r:id="rId187"/>
    <p:sldId id="1169" r:id="rId188"/>
    <p:sldId id="1188" r:id="rId189"/>
    <p:sldId id="1189" r:id="rId190"/>
    <p:sldId id="1190" r:id="rId191"/>
    <p:sldId id="1191" r:id="rId192"/>
    <p:sldId id="1192" r:id="rId193"/>
    <p:sldId id="1193" r:id="rId194"/>
    <p:sldId id="1194" r:id="rId195"/>
    <p:sldId id="1195" r:id="rId196"/>
    <p:sldId id="1196" r:id="rId197"/>
    <p:sldId id="1197" r:id="rId198"/>
    <p:sldId id="1198" r:id="rId199"/>
    <p:sldId id="1212" r:id="rId200"/>
    <p:sldId id="1211" r:id="rId201"/>
    <p:sldId id="1213" r:id="rId202"/>
    <p:sldId id="1214" r:id="rId203"/>
    <p:sldId id="1215" r:id="rId204"/>
    <p:sldId id="1216" r:id="rId205"/>
    <p:sldId id="1217" r:id="rId206"/>
    <p:sldId id="1218" r:id="rId207"/>
    <p:sldId id="1219" r:id="rId208"/>
    <p:sldId id="1220" r:id="rId209"/>
    <p:sldId id="1221" r:id="rId210"/>
    <p:sldId id="1222" r:id="rId211"/>
    <p:sldId id="1223" r:id="rId212"/>
    <p:sldId id="1224" r:id="rId213"/>
    <p:sldId id="1225" r:id="rId214"/>
    <p:sldId id="1209" r:id="rId215"/>
    <p:sldId id="1226" r:id="rId216"/>
    <p:sldId id="1210" r:id="rId217"/>
    <p:sldId id="1199" r:id="rId218"/>
    <p:sldId id="314" r:id="rId219"/>
    <p:sldId id="1159" r:id="rId220"/>
    <p:sldId id="1161" r:id="rId221"/>
    <p:sldId id="1160" r:id="rId222"/>
    <p:sldId id="1162" r:id="rId223"/>
    <p:sldId id="1163" r:id="rId224"/>
    <p:sldId id="1200" r:id="rId225"/>
    <p:sldId id="1201" r:id="rId226"/>
    <p:sldId id="1202" r:id="rId227"/>
    <p:sldId id="1203" r:id="rId228"/>
    <p:sldId id="1204" r:id="rId229"/>
    <p:sldId id="1205" r:id="rId230"/>
    <p:sldId id="1206" r:id="rId231"/>
    <p:sldId id="1207" r:id="rId232"/>
    <p:sldId id="1208" r:id="rId233"/>
    <p:sldId id="267" r:id="rId234"/>
    <p:sldId id="261" r:id="rId235"/>
    <p:sldId id="262" r:id="rId236"/>
    <p:sldId id="263" r:id="rId237"/>
    <p:sldId id="264" r:id="rId238"/>
    <p:sldId id="1259" r:id="rId239"/>
    <p:sldId id="265" r:id="rId2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leant Rovella" initials="PR" lastIdx="1" clrIdx="0">
    <p:extLst>
      <p:ext uri="{19B8F6BF-5375-455C-9EA6-DF929625EA0E}">
        <p15:presenceInfo xmlns:p15="http://schemas.microsoft.com/office/powerpoint/2012/main" userId="S-1-5-21-3503124500-2952772658-342909061-809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E50"/>
    <a:srgbClr val="2A3B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41" autoAdjust="0"/>
    <p:restoredTop sz="94383" autoAdjust="0"/>
  </p:normalViewPr>
  <p:slideViewPr>
    <p:cSldViewPr>
      <p:cViewPr varScale="1">
        <p:scale>
          <a:sx n="67" d="100"/>
          <a:sy n="67" d="100"/>
        </p:scale>
        <p:origin x="684"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226" Type="http://schemas.openxmlformats.org/officeDocument/2006/relationships/slide" Target="slides/slide21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37" Type="http://schemas.openxmlformats.org/officeDocument/2006/relationships/slide" Target="slides/slide230.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227" Type="http://schemas.openxmlformats.org/officeDocument/2006/relationships/slide" Target="slides/slide220.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217" Type="http://schemas.openxmlformats.org/officeDocument/2006/relationships/slide" Target="slides/slide210.xml"/><Relationship Id="rId6" Type="http://schemas.openxmlformats.org/officeDocument/2006/relationships/slideMaster" Target="slideMasters/slideMaster3.xml"/><Relationship Id="rId238" Type="http://schemas.openxmlformats.org/officeDocument/2006/relationships/slide" Target="slides/slide231.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228" Type="http://schemas.openxmlformats.org/officeDocument/2006/relationships/slide" Target="slides/slide221.xml"/><Relationship Id="rId13" Type="http://schemas.openxmlformats.org/officeDocument/2006/relationships/slide" Target="slides/slide6.xml"/><Relationship Id="rId109" Type="http://schemas.openxmlformats.org/officeDocument/2006/relationships/slide" Target="slides/slide102.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4.xml"/><Relationship Id="rId162" Type="http://schemas.openxmlformats.org/officeDocument/2006/relationships/slide" Target="slides/slide155.xml"/><Relationship Id="rId183" Type="http://schemas.openxmlformats.org/officeDocument/2006/relationships/slide" Target="slides/slide176.xml"/><Relationship Id="rId218" Type="http://schemas.openxmlformats.org/officeDocument/2006/relationships/slide" Target="slides/slide211.xml"/><Relationship Id="rId239" Type="http://schemas.openxmlformats.org/officeDocument/2006/relationships/slide" Target="slides/slide232.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slide" Target="slides/slide201.xml"/><Relationship Id="rId229" Type="http://schemas.openxmlformats.org/officeDocument/2006/relationships/slide" Target="slides/slide222.xml"/><Relationship Id="rId240" Type="http://schemas.openxmlformats.org/officeDocument/2006/relationships/slide" Target="slides/slide233.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slide" Target="slides/slide212.xml"/><Relationship Id="rId230" Type="http://schemas.openxmlformats.org/officeDocument/2006/relationships/slide" Target="slides/slide22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95" Type="http://schemas.openxmlformats.org/officeDocument/2006/relationships/slide" Target="slides/slide188.xml"/><Relationship Id="rId209" Type="http://schemas.openxmlformats.org/officeDocument/2006/relationships/slide" Target="slides/slide202.xml"/><Relationship Id="rId220" Type="http://schemas.openxmlformats.org/officeDocument/2006/relationships/slide" Target="slides/slide213.xml"/><Relationship Id="rId241" Type="http://schemas.openxmlformats.org/officeDocument/2006/relationships/notesMaster" Target="notesMasters/notesMaster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1.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slide" Target="slides/slide203.xml"/><Relationship Id="rId215" Type="http://schemas.openxmlformats.org/officeDocument/2006/relationships/slide" Target="slides/slide208.xml"/><Relationship Id="rId236" Type="http://schemas.openxmlformats.org/officeDocument/2006/relationships/slide" Target="slides/slide229.xml"/><Relationship Id="rId26" Type="http://schemas.openxmlformats.org/officeDocument/2006/relationships/slide" Target="slides/slide19.xml"/><Relationship Id="rId231" Type="http://schemas.openxmlformats.org/officeDocument/2006/relationships/slide" Target="slides/slide224.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commentAuthors" Target="commentAuthors.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presProps" Target="presProps.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customXml" Target="../customXml/item1.xml"/><Relationship Id="rId212" Type="http://schemas.openxmlformats.org/officeDocument/2006/relationships/slide" Target="slides/slide205.xml"/><Relationship Id="rId233" Type="http://schemas.openxmlformats.org/officeDocument/2006/relationships/slide" Target="slides/slide22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viewProps" Target="viewProps.xml"/><Relationship Id="rId18" Type="http://schemas.openxmlformats.org/officeDocument/2006/relationships/slide" Target="slides/slide11.xml"/><Relationship Id="rId39" Type="http://schemas.openxmlformats.org/officeDocument/2006/relationships/slide" Target="slides/slide32.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customXml" Target="../customXml/item2.xml"/><Relationship Id="rId29" Type="http://schemas.openxmlformats.org/officeDocument/2006/relationships/slide" Target="slides/slide22.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19" Type="http://schemas.openxmlformats.org/officeDocument/2006/relationships/slide" Target="slides/slide12.xml"/><Relationship Id="rId224" Type="http://schemas.openxmlformats.org/officeDocument/2006/relationships/slide" Target="slides/slide217.xml"/><Relationship Id="rId245" Type="http://schemas.openxmlformats.org/officeDocument/2006/relationships/theme" Target="theme/theme1.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 Id="rId3" Type="http://schemas.openxmlformats.org/officeDocument/2006/relationships/customXml" Target="../customXml/item3.xml"/><Relationship Id="rId214" Type="http://schemas.openxmlformats.org/officeDocument/2006/relationships/slide" Target="slides/slide207.xml"/><Relationship Id="rId235" Type="http://schemas.openxmlformats.org/officeDocument/2006/relationships/slide" Target="slides/slide228.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179" Type="http://schemas.openxmlformats.org/officeDocument/2006/relationships/slide" Target="slides/slide172.xml"/><Relationship Id="rId190" Type="http://schemas.openxmlformats.org/officeDocument/2006/relationships/slide" Target="slides/slide183.xml"/><Relationship Id="rId204" Type="http://schemas.openxmlformats.org/officeDocument/2006/relationships/slide" Target="slides/slide197.xml"/><Relationship Id="rId225" Type="http://schemas.openxmlformats.org/officeDocument/2006/relationships/slide" Target="slides/slide218.xml"/><Relationship Id="rId246" Type="http://schemas.openxmlformats.org/officeDocument/2006/relationships/tableStyles" Target="tableStyles.xml"/><Relationship Id="rId106" Type="http://schemas.openxmlformats.org/officeDocument/2006/relationships/slide" Target="slides/slide99.xml"/><Relationship Id="rId127" Type="http://schemas.openxmlformats.org/officeDocument/2006/relationships/slide" Target="slides/slide12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0.35640205118258306"/>
          <c:y val="0.226011418689782"/>
          <c:w val="0.42947235573333042"/>
          <c:h val="0.60178554132940942"/>
        </c:manualLayout>
      </c:layout>
      <c:doughnutChart>
        <c:varyColors val="1"/>
        <c:ser>
          <c:idx val="0"/>
          <c:order val="0"/>
          <c:tx>
            <c:strRef>
              <c:f>Sheet1!$B$1</c:f>
              <c:strCache>
                <c:ptCount val="1"/>
                <c:pt idx="0">
                  <c:v>Sales</c:v>
                </c:pt>
              </c:strCache>
            </c:strRef>
          </c:tx>
          <c:dLbls>
            <c:dLbl>
              <c:idx val="0"/>
              <c:layout>
                <c:manualLayout>
                  <c:x val="-3.2855055138285459E-3"/>
                  <c:y val="-1.6237902625553784E-2"/>
                </c:manualLayout>
              </c:layout>
              <c:tx>
                <c:rich>
                  <a:bodyPr/>
                  <a:lstStyle/>
                  <a:p>
                    <a:r>
                      <a:rPr lang="en-US" dirty="0"/>
                      <a:t>Job </a:t>
                    </a:r>
                  </a:p>
                  <a:p>
                    <a:r>
                      <a:rPr lang="en-US" dirty="0"/>
                      <a:t>Placement</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D6B-4B48-823B-3CE68839FA9B}"/>
                </c:ext>
              </c:extLst>
            </c:dLbl>
            <c:dLbl>
              <c:idx val="1"/>
              <c:layout>
                <c:manualLayout>
                  <c:x val="7.2361687187376504E-3"/>
                  <c:y val="2.0468466795795295E-3"/>
                </c:manualLayout>
              </c:layout>
              <c:tx>
                <c:rich>
                  <a:bodyPr/>
                  <a:lstStyle/>
                  <a:p>
                    <a:r>
                      <a:rPr lang="en-US"/>
                      <a:t>Career</a:t>
                    </a:r>
                  </a:p>
                  <a:p>
                    <a:r>
                      <a:rPr lang="en-US"/>
                      <a:t>Counselling</a:t>
                    </a:r>
                    <a:endParaRPr lang="en-US" dirty="0"/>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D6B-4B48-823B-3CE68839FA9B}"/>
                </c:ext>
              </c:extLst>
            </c:dLbl>
            <c:dLbl>
              <c:idx val="2"/>
              <c:layout>
                <c:manualLayout>
                  <c:x val="8.5805624118330442E-17"/>
                  <c:y val="5.9114185565945013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D6B-4B48-823B-3CE68839FA9B}"/>
                </c:ext>
              </c:extLst>
            </c:dLbl>
            <c:dLbl>
              <c:idx val="3"/>
              <c:tx>
                <c:rich>
                  <a:bodyPr/>
                  <a:lstStyle/>
                  <a:p>
                    <a:r>
                      <a:rPr lang="en-US" altLang="zh-CN" sz="1050" dirty="0">
                        <a:solidFill>
                          <a:schemeClr val="bg1"/>
                        </a:solidFill>
                      </a:rPr>
                      <a:t>Community </a:t>
                    </a:r>
                  </a:p>
                  <a:p>
                    <a:r>
                      <a:rPr lang="en-US" altLang="zh-CN" sz="1050" dirty="0">
                        <a:solidFill>
                          <a:schemeClr val="bg1"/>
                        </a:solidFill>
                      </a:rPr>
                      <a:t>Project</a:t>
                    </a:r>
                    <a:endParaRPr lang="en-US" sz="1050" dirty="0">
                      <a:solidFill>
                        <a:schemeClr val="bg1"/>
                      </a:solidFill>
                    </a:endParaRP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D6B-4B48-823B-3CE68839FA9B}"/>
                </c:ext>
              </c:extLst>
            </c:dLbl>
            <c:dLbl>
              <c:idx val="4"/>
              <c:tx>
                <c:rich>
                  <a:bodyPr/>
                  <a:lstStyle/>
                  <a:p>
                    <a:r>
                      <a:rPr lang="en-US" sz="1050">
                        <a:solidFill>
                          <a:schemeClr val="bg1"/>
                        </a:solidFill>
                      </a:rPr>
                      <a:t>Career </a:t>
                    </a:r>
                  </a:p>
                  <a:p>
                    <a:r>
                      <a:rPr lang="en-US" sz="1050">
                        <a:solidFill>
                          <a:schemeClr val="bg1"/>
                        </a:solidFill>
                      </a:rPr>
                      <a:t>Workshops</a:t>
                    </a:r>
                    <a:endParaRPr lang="en-US" sz="1050" dirty="0">
                      <a:solidFill>
                        <a:schemeClr val="bg1"/>
                      </a:solidFill>
                    </a:endParaRP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D6B-4B48-823B-3CE68839FA9B}"/>
                </c:ext>
              </c:extLst>
            </c:dLbl>
            <c:dLbl>
              <c:idx val="5"/>
              <c:layout>
                <c:manualLayout>
                  <c:x val="-3.442650001219323E-3"/>
                  <c:y val="-1.2417026154187832E-2"/>
                </c:manualLayout>
              </c:layout>
              <c:tx>
                <c:rich>
                  <a:bodyPr/>
                  <a:lstStyle/>
                  <a:p>
                    <a:r>
                      <a:rPr lang="en-US" altLang="zh-CN" dirty="0"/>
                      <a:t>Interns</a:t>
                    </a:r>
                  </a:p>
                  <a:p>
                    <a:r>
                      <a:rPr lang="en-US" altLang="zh-CN" dirty="0"/>
                      <a:t>Connect</a:t>
                    </a:r>
                  </a:p>
                </c:rich>
              </c:tx>
              <c:showLegendKey val="0"/>
              <c:showVal val="0"/>
              <c:showCatName val="1"/>
              <c:showSerName val="0"/>
              <c:showPercent val="0"/>
              <c:showBubbleSize val="0"/>
              <c:extLst>
                <c:ext xmlns:c15="http://schemas.microsoft.com/office/drawing/2012/chart" uri="{CE6537A1-D6FC-4f65-9D91-7224C49458BB}">
                  <c15:layout>
                    <c:manualLayout>
                      <c:w val="0.16508022454231228"/>
                      <c:h val="0.15988543967911417"/>
                    </c:manualLayout>
                  </c15:layout>
                  <c15:showDataLabelsRange val="0"/>
                </c:ext>
                <c:ext xmlns:c16="http://schemas.microsoft.com/office/drawing/2014/chart" uri="{C3380CC4-5D6E-409C-BE32-E72D297353CC}">
                  <c16:uniqueId val="{00000005-5D6B-4B48-823B-3CE68839FA9B}"/>
                </c:ext>
              </c:extLst>
            </c:dLbl>
            <c:dLbl>
              <c:idx val="7"/>
              <c:layout>
                <c:manualLayout>
                  <c:x val="-6.5709317898215791E-3"/>
                  <c:y val="9.2788325367269605E-3"/>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D6B-4B48-823B-3CE68839FA9B}"/>
                </c:ext>
              </c:extLst>
            </c:dLbl>
            <c:spPr>
              <a:noFill/>
              <a:ln>
                <a:noFill/>
              </a:ln>
              <a:effectLst/>
            </c:spPr>
            <c:txPr>
              <a:bodyPr wrap="square" lIns="38100" tIns="19050" rIns="38100" bIns="19050" anchor="ctr">
                <a:spAutoFit/>
              </a:bodyPr>
              <a:lstStyle/>
              <a:p>
                <a:pPr>
                  <a:defRPr sz="1050">
                    <a:solidFill>
                      <a:schemeClr val="bg1"/>
                    </a:solidFill>
                    <a:latin typeface="Arial Narrow" panose="020B0606020202030204" pitchFamily="34" charset="0"/>
                  </a:defRPr>
                </a:pPr>
                <a:endParaRPr lang="en-US"/>
              </a:p>
            </c:txPr>
            <c:showLegendKey val="0"/>
            <c:showVal val="0"/>
            <c:showCatName val="1"/>
            <c:showSerName val="0"/>
            <c:showPercent val="0"/>
            <c:showBubbleSize val="0"/>
            <c:showLeaderLines val="1"/>
            <c:extLst>
              <c:ext xmlns:c15="http://schemas.microsoft.com/office/drawing/2012/chart" uri="{CE6537A1-D6FC-4f65-9D91-7224C49458BB}"/>
            </c:extLst>
          </c:dLbls>
          <c:cat>
            <c:strRef>
              <c:f>Sheet1!$A$2:$A$9</c:f>
              <c:strCache>
                <c:ptCount val="8"/>
                <c:pt idx="0">
                  <c:v>Job Placement</c:v>
                </c:pt>
                <c:pt idx="1">
                  <c:v>Career Counselling</c:v>
                </c:pt>
                <c:pt idx="2">
                  <c:v>Career Fair</c:v>
                </c:pt>
                <c:pt idx="3">
                  <c:v>Networking Session</c:v>
                </c:pt>
                <c:pt idx="4">
                  <c:v>Career Workshops</c:v>
                </c:pt>
                <c:pt idx="5">
                  <c:v>Scholar Enrichment Programme</c:v>
                </c:pt>
                <c:pt idx="6">
                  <c:v>Career Talks</c:v>
                </c:pt>
                <c:pt idx="7">
                  <c:v>Industrial Visit</c:v>
                </c:pt>
              </c:strCache>
            </c:strRef>
          </c:cat>
          <c:val>
            <c:numRef>
              <c:f>Sheet1!$B$2:$B$9</c:f>
              <c:numCache>
                <c:formatCode>General</c:formatCode>
                <c:ptCount val="8"/>
                <c:pt idx="0">
                  <c:v>12.5</c:v>
                </c:pt>
                <c:pt idx="1">
                  <c:v>12.5</c:v>
                </c:pt>
                <c:pt idx="2">
                  <c:v>12.5</c:v>
                </c:pt>
                <c:pt idx="3">
                  <c:v>12.5</c:v>
                </c:pt>
                <c:pt idx="4">
                  <c:v>12.5</c:v>
                </c:pt>
                <c:pt idx="5">
                  <c:v>12.5</c:v>
                </c:pt>
                <c:pt idx="6">
                  <c:v>12.5</c:v>
                </c:pt>
                <c:pt idx="7">
                  <c:v>12.5</c:v>
                </c:pt>
              </c:numCache>
            </c:numRef>
          </c:val>
          <c:extLst>
            <c:ext xmlns:c16="http://schemas.microsoft.com/office/drawing/2014/chart" uri="{C3380CC4-5D6E-409C-BE32-E72D297353CC}">
              <c16:uniqueId val="{00000007-5D6B-4B48-823B-3CE68839FA9B}"/>
            </c:ext>
          </c:extLst>
        </c:ser>
        <c:dLbls>
          <c:showLegendKey val="0"/>
          <c:showVal val="0"/>
          <c:showCatName val="1"/>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hyperlink" Target="PTPTN%20Online%20Application%20-%20Manual%20for%20Existing%20Applicants.pdf" TargetMode="External"/><Relationship Id="rId2" Type="http://schemas.openxmlformats.org/officeDocument/2006/relationships/hyperlink" Target="Guideline%20to%20Complete%20PTPTN%20Agreement%20Documents.pdf" TargetMode="External"/><Relationship Id="rId1" Type="http://schemas.openxmlformats.org/officeDocument/2006/relationships/hyperlink" Target="http://www.ucsiuniversity.edu.my/admission/scholarship/ptptn-kl.aspx" TargetMode="External"/></Relationships>
</file>

<file path=ppt/diagrams/_rels/data4.xml.rels><?xml version="1.0" encoding="UTF-8" standalone="yes"?>
<Relationships xmlns="http://schemas.openxmlformats.org/package/2006/relationships"><Relationship Id="rId1" Type="http://schemas.openxmlformats.org/officeDocument/2006/relationships/image" Target="../media/image296.png"/></Relationships>
</file>

<file path=ppt/diagrams/_rels/drawing3.xml.rels><?xml version="1.0" encoding="UTF-8" standalone="yes"?>
<Relationships xmlns="http://schemas.openxmlformats.org/package/2006/relationships"><Relationship Id="rId1" Type="http://schemas.openxmlformats.org/officeDocument/2006/relationships/hyperlink" Target="http://www.ucsiuniversity.edu.my/admission/scholarship/ptptn-kl.aspx" TargetMode="External"/></Relationships>
</file>

<file path=ppt/diagrams/_rels/drawing4.xml.rels><?xml version="1.0" encoding="UTF-8" standalone="yes"?>
<Relationships xmlns="http://schemas.openxmlformats.org/package/2006/relationships"><Relationship Id="rId1" Type="http://schemas.openxmlformats.org/officeDocument/2006/relationships/image" Target="../media/image296.pn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709356-BCC2-475F-87D7-9ECE8A5789F8}" type="doc">
      <dgm:prSet loTypeId="urn:microsoft.com/office/officeart/2005/8/layout/matrix2" loCatId="matrix" qsTypeId="urn:microsoft.com/office/officeart/2005/8/quickstyle/simple1" qsCatId="simple" csTypeId="urn:microsoft.com/office/officeart/2005/8/colors/accent2_5" csCatId="accent2" phldr="1"/>
      <dgm:spPr/>
      <dgm:t>
        <a:bodyPr/>
        <a:lstStyle/>
        <a:p>
          <a:endParaRPr lang="en-US"/>
        </a:p>
      </dgm:t>
    </dgm:pt>
    <dgm:pt modelId="{BAD682BF-AA05-4ADD-91AC-C7AB8D5DC4C6}">
      <dgm:prSet phldrT="[Text]"/>
      <dgm:spPr/>
      <dgm:t>
        <a:bodyPr/>
        <a:lstStyle/>
        <a:p>
          <a:r>
            <a:rPr lang="en-US" dirty="0">
              <a:solidFill>
                <a:schemeClr val="bg1"/>
              </a:solidFill>
              <a:latin typeface="Times New Roman" pitchFamily="18" charset="0"/>
              <a:cs typeface="Times New Roman" pitchFamily="18" charset="0"/>
            </a:rPr>
            <a:t>IBU PEJABAT POLIS DAERAH CHERAS</a:t>
          </a:r>
        </a:p>
        <a:p>
          <a:r>
            <a:rPr lang="en-US" dirty="0">
              <a:solidFill>
                <a:schemeClr val="bg1"/>
              </a:solidFill>
              <a:latin typeface="Times New Roman" pitchFamily="18" charset="0"/>
              <a:cs typeface="Times New Roman" pitchFamily="18" charset="0"/>
            </a:rPr>
            <a:t>Address: </a:t>
          </a:r>
          <a:r>
            <a:rPr lang="en-US" dirty="0" err="1">
              <a:solidFill>
                <a:schemeClr val="bg1"/>
              </a:solidFill>
              <a:latin typeface="Times New Roman" pitchFamily="18" charset="0"/>
              <a:cs typeface="Times New Roman" pitchFamily="18" charset="0"/>
            </a:rPr>
            <a:t>Balai</a:t>
          </a:r>
          <a:r>
            <a:rPr lang="en-US" dirty="0">
              <a:solidFill>
                <a:schemeClr val="bg1"/>
              </a:solidFill>
              <a:latin typeface="Times New Roman" pitchFamily="18" charset="0"/>
              <a:cs typeface="Times New Roman" pitchFamily="18" charset="0"/>
            </a:rPr>
            <a:t> Polis </a:t>
          </a:r>
          <a:r>
            <a:rPr lang="en-US" dirty="0" err="1">
              <a:solidFill>
                <a:schemeClr val="bg1"/>
              </a:solidFill>
              <a:latin typeface="Times New Roman" pitchFamily="18" charset="0"/>
              <a:cs typeface="Times New Roman" pitchFamily="18" charset="0"/>
            </a:rPr>
            <a:t>Cheras</a:t>
          </a:r>
          <a:r>
            <a:rPr lang="en-US" dirty="0">
              <a:solidFill>
                <a:schemeClr val="bg1"/>
              </a:solidFill>
              <a:latin typeface="Times New Roman" pitchFamily="18" charset="0"/>
              <a:cs typeface="Times New Roman" pitchFamily="18" charset="0"/>
            </a:rPr>
            <a:t>, Polis </a:t>
          </a:r>
          <a:r>
            <a:rPr lang="en-US" dirty="0" err="1">
              <a:solidFill>
                <a:schemeClr val="bg1"/>
              </a:solidFill>
              <a:latin typeface="Times New Roman" pitchFamily="18" charset="0"/>
              <a:cs typeface="Times New Roman" pitchFamily="18" charset="0"/>
            </a:rPr>
            <a:t>Diraja</a:t>
          </a:r>
          <a:r>
            <a:rPr lang="en-US" dirty="0">
              <a:solidFill>
                <a:schemeClr val="bg1"/>
              </a:solidFill>
              <a:latin typeface="Times New Roman" pitchFamily="18" charset="0"/>
              <a:cs typeface="Times New Roman" pitchFamily="18" charset="0"/>
            </a:rPr>
            <a:t> Malaysia, Lot 36 </a:t>
          </a:r>
          <a:r>
            <a:rPr lang="en-US" dirty="0" err="1">
              <a:solidFill>
                <a:schemeClr val="bg1"/>
              </a:solidFill>
              <a:latin typeface="Times New Roman" pitchFamily="18" charset="0"/>
              <a:cs typeface="Times New Roman" pitchFamily="18" charset="0"/>
            </a:rPr>
            <a:t>Jalan</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Cheras</a:t>
          </a:r>
          <a:r>
            <a:rPr lang="en-US" dirty="0">
              <a:solidFill>
                <a:schemeClr val="bg1"/>
              </a:solidFill>
              <a:latin typeface="Times New Roman" pitchFamily="18" charset="0"/>
              <a:cs typeface="Times New Roman" pitchFamily="18" charset="0"/>
            </a:rPr>
            <a:t> (Taman </a:t>
          </a:r>
          <a:r>
            <a:rPr lang="en-US" dirty="0" err="1">
              <a:solidFill>
                <a:schemeClr val="bg1"/>
              </a:solidFill>
              <a:latin typeface="Times New Roman" pitchFamily="18" charset="0"/>
              <a:cs typeface="Times New Roman" pitchFamily="18" charset="0"/>
            </a:rPr>
            <a:t>Maluri</a:t>
          </a:r>
          <a:r>
            <a:rPr lang="en-US" dirty="0">
              <a:solidFill>
                <a:schemeClr val="bg1"/>
              </a:solidFill>
              <a:latin typeface="Times New Roman" pitchFamily="18" charset="0"/>
              <a:cs typeface="Times New Roman" pitchFamily="18" charset="0"/>
            </a:rPr>
            <a:t>), 56100 Kuala Lumpur, Malaysia.</a:t>
          </a:r>
        </a:p>
        <a:p>
          <a:r>
            <a:rPr lang="en-US" dirty="0">
              <a:solidFill>
                <a:schemeClr val="bg1"/>
              </a:solidFill>
              <a:latin typeface="Times New Roman" pitchFamily="18" charset="0"/>
              <a:cs typeface="Times New Roman" pitchFamily="18" charset="0"/>
            </a:rPr>
            <a:t>No. Tel: 03- 9205 0222</a:t>
          </a:r>
        </a:p>
      </dgm:t>
    </dgm:pt>
    <dgm:pt modelId="{6395780F-A304-46C3-8583-AF837A1B7508}" type="parTrans" cxnId="{FE8B0B1E-A32B-41FE-B081-3FE472D59CD7}">
      <dgm:prSet/>
      <dgm:spPr/>
      <dgm:t>
        <a:bodyPr/>
        <a:lstStyle/>
        <a:p>
          <a:endParaRPr lang="en-US"/>
        </a:p>
      </dgm:t>
    </dgm:pt>
    <dgm:pt modelId="{97028C45-60E2-4F25-90FA-2988B5149FB8}" type="sibTrans" cxnId="{FE8B0B1E-A32B-41FE-B081-3FE472D59CD7}">
      <dgm:prSet/>
      <dgm:spPr/>
      <dgm:t>
        <a:bodyPr/>
        <a:lstStyle/>
        <a:p>
          <a:endParaRPr lang="en-US"/>
        </a:p>
      </dgm:t>
    </dgm:pt>
    <dgm:pt modelId="{094C8C03-8219-4A16-8311-A021AF60D66E}">
      <dgm:prSet phldrT="[Text]"/>
      <dgm:spPr/>
      <dgm:t>
        <a:bodyPr/>
        <a:lstStyle/>
        <a:p>
          <a:r>
            <a:rPr lang="en-US" dirty="0">
              <a:solidFill>
                <a:schemeClr val="bg1"/>
              </a:solidFill>
              <a:latin typeface="Times New Roman" pitchFamily="18" charset="0"/>
              <a:cs typeface="Times New Roman" pitchFamily="18" charset="0"/>
            </a:rPr>
            <a:t>PONDOK POLIS TAMAN CONNAUGHT</a:t>
          </a:r>
        </a:p>
        <a:p>
          <a:r>
            <a:rPr lang="en-US" dirty="0">
              <a:solidFill>
                <a:schemeClr val="bg1"/>
              </a:solidFill>
              <a:latin typeface="Times New Roman" pitchFamily="18" charset="0"/>
              <a:cs typeface="Times New Roman" pitchFamily="18" charset="0"/>
            </a:rPr>
            <a:t>Address: </a:t>
          </a:r>
          <a:r>
            <a:rPr lang="en-US" dirty="0" err="1">
              <a:solidFill>
                <a:schemeClr val="bg1"/>
              </a:solidFill>
              <a:latin typeface="Times New Roman" pitchFamily="18" charset="0"/>
              <a:cs typeface="Times New Roman" pitchFamily="18" charset="0"/>
            </a:rPr>
            <a:t>Pondok</a:t>
          </a:r>
          <a:r>
            <a:rPr lang="en-US" dirty="0">
              <a:solidFill>
                <a:schemeClr val="bg1"/>
              </a:solidFill>
              <a:latin typeface="Times New Roman" pitchFamily="18" charset="0"/>
              <a:cs typeface="Times New Roman" pitchFamily="18" charset="0"/>
            </a:rPr>
            <a:t> Polis Taman Connaught, Polis </a:t>
          </a:r>
          <a:r>
            <a:rPr lang="en-US" dirty="0" err="1">
              <a:solidFill>
                <a:schemeClr val="bg1"/>
              </a:solidFill>
              <a:latin typeface="Times New Roman" pitchFamily="18" charset="0"/>
              <a:cs typeface="Times New Roman" pitchFamily="18" charset="0"/>
            </a:rPr>
            <a:t>Diraja</a:t>
          </a:r>
          <a:r>
            <a:rPr lang="en-US" dirty="0">
              <a:solidFill>
                <a:schemeClr val="bg1"/>
              </a:solidFill>
              <a:latin typeface="Times New Roman" pitchFamily="18" charset="0"/>
              <a:cs typeface="Times New Roman" pitchFamily="18" charset="0"/>
            </a:rPr>
            <a:t> Malaysia.</a:t>
          </a:r>
        </a:p>
        <a:p>
          <a:r>
            <a:rPr lang="en-US" dirty="0">
              <a:solidFill>
                <a:schemeClr val="bg1"/>
              </a:solidFill>
              <a:latin typeface="Times New Roman" pitchFamily="18" charset="0"/>
              <a:cs typeface="Times New Roman" pitchFamily="18" charset="0"/>
            </a:rPr>
            <a:t>No. Tel: 03-9101 3222</a:t>
          </a:r>
        </a:p>
      </dgm:t>
    </dgm:pt>
    <dgm:pt modelId="{201A14B3-A6A4-4E66-B9A4-A1F1851C430C}" type="parTrans" cxnId="{4E4FE891-8885-40B6-BC2E-6EC214C91577}">
      <dgm:prSet/>
      <dgm:spPr/>
      <dgm:t>
        <a:bodyPr/>
        <a:lstStyle/>
        <a:p>
          <a:endParaRPr lang="en-US"/>
        </a:p>
      </dgm:t>
    </dgm:pt>
    <dgm:pt modelId="{3D318388-8FB5-4704-8252-69EFDF436FFC}" type="sibTrans" cxnId="{4E4FE891-8885-40B6-BC2E-6EC214C91577}">
      <dgm:prSet/>
      <dgm:spPr/>
      <dgm:t>
        <a:bodyPr/>
        <a:lstStyle/>
        <a:p>
          <a:endParaRPr lang="en-US"/>
        </a:p>
      </dgm:t>
    </dgm:pt>
    <dgm:pt modelId="{BFB587C0-CEFD-43BD-9A03-5F9121324CD9}">
      <dgm:prSet phldrT="[Text]"/>
      <dgm:spPr/>
      <dgm:t>
        <a:bodyPr/>
        <a:lstStyle/>
        <a:p>
          <a:r>
            <a:rPr lang="en-US" dirty="0">
              <a:solidFill>
                <a:schemeClr val="bg1"/>
              </a:solidFill>
              <a:latin typeface="Times New Roman" pitchFamily="18" charset="0"/>
              <a:cs typeface="Times New Roman" pitchFamily="18" charset="0"/>
            </a:rPr>
            <a:t>PONDOK POLIS TAMAN TAYNTON VIEW</a:t>
          </a:r>
        </a:p>
        <a:p>
          <a:r>
            <a:rPr lang="en-US" dirty="0">
              <a:solidFill>
                <a:schemeClr val="bg1"/>
              </a:solidFill>
              <a:latin typeface="Times New Roman" pitchFamily="18" charset="0"/>
              <a:cs typeface="Times New Roman" pitchFamily="18" charset="0"/>
            </a:rPr>
            <a:t>Address: </a:t>
          </a:r>
          <a:r>
            <a:rPr lang="en-US" dirty="0" err="1">
              <a:solidFill>
                <a:schemeClr val="bg1"/>
              </a:solidFill>
              <a:latin typeface="Times New Roman" pitchFamily="18" charset="0"/>
              <a:cs typeface="Times New Roman" pitchFamily="18" charset="0"/>
            </a:rPr>
            <a:t>Pondok</a:t>
          </a:r>
          <a:r>
            <a:rPr lang="en-US" dirty="0">
              <a:solidFill>
                <a:schemeClr val="bg1"/>
              </a:solidFill>
              <a:latin typeface="Times New Roman" pitchFamily="18" charset="0"/>
              <a:cs typeface="Times New Roman" pitchFamily="18" charset="0"/>
            </a:rPr>
            <a:t> Polis Taman </a:t>
          </a:r>
          <a:r>
            <a:rPr lang="en-US" dirty="0" err="1">
              <a:solidFill>
                <a:schemeClr val="bg1"/>
              </a:solidFill>
              <a:latin typeface="Times New Roman" pitchFamily="18" charset="0"/>
              <a:cs typeface="Times New Roman" pitchFamily="18" charset="0"/>
            </a:rPr>
            <a:t>Taynton</a:t>
          </a:r>
          <a:r>
            <a:rPr lang="en-US" dirty="0">
              <a:solidFill>
                <a:schemeClr val="bg1"/>
              </a:solidFill>
              <a:latin typeface="Times New Roman" pitchFamily="18" charset="0"/>
              <a:cs typeface="Times New Roman" pitchFamily="18" charset="0"/>
            </a:rPr>
            <a:t> View, Polis </a:t>
          </a:r>
          <a:r>
            <a:rPr lang="en-US" dirty="0" err="1">
              <a:solidFill>
                <a:schemeClr val="bg1"/>
              </a:solidFill>
              <a:latin typeface="Times New Roman" pitchFamily="18" charset="0"/>
              <a:cs typeface="Times New Roman" pitchFamily="18" charset="0"/>
            </a:rPr>
            <a:t>Diraja</a:t>
          </a:r>
          <a:r>
            <a:rPr lang="en-US" dirty="0">
              <a:solidFill>
                <a:schemeClr val="bg1"/>
              </a:solidFill>
              <a:latin typeface="Times New Roman" pitchFamily="18" charset="0"/>
              <a:cs typeface="Times New Roman" pitchFamily="18" charset="0"/>
            </a:rPr>
            <a:t> Malaysia.</a:t>
          </a:r>
        </a:p>
        <a:p>
          <a:r>
            <a:rPr lang="en-US" dirty="0">
              <a:solidFill>
                <a:schemeClr val="bg1"/>
              </a:solidFill>
              <a:latin typeface="Times New Roman" pitchFamily="18" charset="0"/>
              <a:cs typeface="Times New Roman" pitchFamily="18" charset="0"/>
            </a:rPr>
            <a:t>No. Tel: 03-9131 5022</a:t>
          </a:r>
        </a:p>
      </dgm:t>
    </dgm:pt>
    <dgm:pt modelId="{C6F2D7AA-F38B-402A-AACC-74258F5DBF05}" type="parTrans" cxnId="{E913BF73-D1E8-431C-9C99-77DF26519488}">
      <dgm:prSet/>
      <dgm:spPr/>
      <dgm:t>
        <a:bodyPr/>
        <a:lstStyle/>
        <a:p>
          <a:endParaRPr lang="en-US"/>
        </a:p>
      </dgm:t>
    </dgm:pt>
    <dgm:pt modelId="{0517C377-985A-450B-A64C-338BC66E1D65}" type="sibTrans" cxnId="{E913BF73-D1E8-431C-9C99-77DF26519488}">
      <dgm:prSet/>
      <dgm:spPr/>
      <dgm:t>
        <a:bodyPr/>
        <a:lstStyle/>
        <a:p>
          <a:endParaRPr lang="en-US"/>
        </a:p>
      </dgm:t>
    </dgm:pt>
    <dgm:pt modelId="{A9700044-CE75-4B35-80E8-A87A4EC8AA47}">
      <dgm:prSet phldrT="[Text]"/>
      <dgm:spPr/>
      <dgm:t>
        <a:bodyPr/>
        <a:lstStyle/>
        <a:p>
          <a:r>
            <a:rPr lang="en-US" dirty="0">
              <a:solidFill>
                <a:schemeClr val="bg1"/>
              </a:solidFill>
              <a:latin typeface="Times New Roman" pitchFamily="18" charset="0"/>
              <a:cs typeface="Times New Roman" pitchFamily="18" charset="0"/>
            </a:rPr>
            <a:t>CHERAS FIRE STATION</a:t>
          </a:r>
        </a:p>
        <a:p>
          <a:r>
            <a:rPr lang="en-US" dirty="0">
              <a:solidFill>
                <a:schemeClr val="bg1"/>
              </a:solidFill>
              <a:latin typeface="Times New Roman" pitchFamily="18" charset="0"/>
              <a:cs typeface="Times New Roman" pitchFamily="18" charset="0"/>
            </a:rPr>
            <a:t>Address: </a:t>
          </a:r>
          <a:r>
            <a:rPr lang="en-US" dirty="0" err="1">
              <a:solidFill>
                <a:schemeClr val="bg1"/>
              </a:solidFill>
              <a:latin typeface="Times New Roman" pitchFamily="18" charset="0"/>
              <a:cs typeface="Times New Roman" pitchFamily="18" charset="0"/>
            </a:rPr>
            <a:t>Balai</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Bomba</a:t>
          </a:r>
          <a:r>
            <a:rPr lang="en-US" dirty="0">
              <a:solidFill>
                <a:schemeClr val="bg1"/>
              </a:solidFill>
              <a:latin typeface="Times New Roman" pitchFamily="18" charset="0"/>
              <a:cs typeface="Times New Roman" pitchFamily="18" charset="0"/>
            </a:rPr>
            <a:t> &amp; </a:t>
          </a:r>
          <a:r>
            <a:rPr lang="en-US" dirty="0" err="1">
              <a:solidFill>
                <a:schemeClr val="bg1"/>
              </a:solidFill>
              <a:latin typeface="Times New Roman" pitchFamily="18" charset="0"/>
              <a:cs typeface="Times New Roman" pitchFamily="18" charset="0"/>
            </a:rPr>
            <a:t>Penyelamat</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Cheras</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Jalan</a:t>
          </a:r>
          <a:r>
            <a:rPr lang="en-US" dirty="0">
              <a:solidFill>
                <a:schemeClr val="bg1"/>
              </a:solidFill>
              <a:latin typeface="Times New Roman" pitchFamily="18" charset="0"/>
              <a:cs typeface="Times New Roman" pitchFamily="18" charset="0"/>
            </a:rPr>
            <a:t> </a:t>
          </a:r>
          <a:r>
            <a:rPr lang="en-US" dirty="0" err="1">
              <a:solidFill>
                <a:schemeClr val="bg1"/>
              </a:solidFill>
              <a:latin typeface="Times New Roman" pitchFamily="18" charset="0"/>
              <a:cs typeface="Times New Roman" pitchFamily="18" charset="0"/>
            </a:rPr>
            <a:t>Manis</a:t>
          </a:r>
          <a:r>
            <a:rPr lang="en-US" dirty="0">
              <a:solidFill>
                <a:schemeClr val="bg1"/>
              </a:solidFill>
              <a:latin typeface="Times New Roman" pitchFamily="18" charset="0"/>
              <a:cs typeface="Times New Roman" pitchFamily="18" charset="0"/>
            </a:rPr>
            <a:t> 1, Taman Segar, 56100 Kuala Lumpur.</a:t>
          </a:r>
        </a:p>
        <a:p>
          <a:r>
            <a:rPr lang="en-US" dirty="0">
              <a:solidFill>
                <a:schemeClr val="bg1"/>
              </a:solidFill>
              <a:latin typeface="Times New Roman" pitchFamily="18" charset="0"/>
              <a:cs typeface="Times New Roman" pitchFamily="18" charset="0"/>
            </a:rPr>
            <a:t>No. Tel: 03-9132 9490</a:t>
          </a:r>
        </a:p>
      </dgm:t>
    </dgm:pt>
    <dgm:pt modelId="{717AF06F-92D5-4D3B-93B6-A007997A9CD0}" type="parTrans" cxnId="{FA35DB8E-172F-45D6-9C37-E455962511B6}">
      <dgm:prSet/>
      <dgm:spPr/>
      <dgm:t>
        <a:bodyPr/>
        <a:lstStyle/>
        <a:p>
          <a:endParaRPr lang="en-US"/>
        </a:p>
      </dgm:t>
    </dgm:pt>
    <dgm:pt modelId="{DEAB940A-4761-45C7-8C4B-FF7C77D9F79B}" type="sibTrans" cxnId="{FA35DB8E-172F-45D6-9C37-E455962511B6}">
      <dgm:prSet/>
      <dgm:spPr/>
      <dgm:t>
        <a:bodyPr/>
        <a:lstStyle/>
        <a:p>
          <a:endParaRPr lang="en-US"/>
        </a:p>
      </dgm:t>
    </dgm:pt>
    <dgm:pt modelId="{007CFE85-02F1-4E08-97BA-10F2D034CC09}" type="pres">
      <dgm:prSet presAssocID="{E2709356-BCC2-475F-87D7-9ECE8A5789F8}" presName="matrix" presStyleCnt="0">
        <dgm:presLayoutVars>
          <dgm:chMax val="1"/>
          <dgm:dir/>
          <dgm:resizeHandles val="exact"/>
        </dgm:presLayoutVars>
      </dgm:prSet>
      <dgm:spPr/>
    </dgm:pt>
    <dgm:pt modelId="{7B0DB180-6A99-4C7B-8610-F5457C44E411}" type="pres">
      <dgm:prSet presAssocID="{E2709356-BCC2-475F-87D7-9ECE8A5789F8}" presName="axisShape" presStyleLbl="bgShp" presStyleIdx="0" presStyleCnt="1"/>
      <dgm:spPr/>
    </dgm:pt>
    <dgm:pt modelId="{8A260E78-7148-4B6F-A898-ED8524330416}" type="pres">
      <dgm:prSet presAssocID="{E2709356-BCC2-475F-87D7-9ECE8A5789F8}" presName="rect1" presStyleLbl="node1" presStyleIdx="0" presStyleCnt="4" custScaleX="163417" custLinFactNeighborX="-35081" custLinFactNeighborY="-607">
        <dgm:presLayoutVars>
          <dgm:chMax val="0"/>
          <dgm:chPref val="0"/>
          <dgm:bulletEnabled val="1"/>
        </dgm:presLayoutVars>
      </dgm:prSet>
      <dgm:spPr/>
    </dgm:pt>
    <dgm:pt modelId="{BCF258B6-FF87-48B8-AAC9-12E87153C1D9}" type="pres">
      <dgm:prSet presAssocID="{E2709356-BCC2-475F-87D7-9ECE8A5789F8}" presName="rect2" presStyleLbl="node1" presStyleIdx="1" presStyleCnt="4" custScaleX="161043" custLinFactNeighborX="32937" custLinFactNeighborY="-1124">
        <dgm:presLayoutVars>
          <dgm:chMax val="0"/>
          <dgm:chPref val="0"/>
          <dgm:bulletEnabled val="1"/>
        </dgm:presLayoutVars>
      </dgm:prSet>
      <dgm:spPr/>
    </dgm:pt>
    <dgm:pt modelId="{7833E0B7-1787-4757-AD0B-05D67B3231D2}" type="pres">
      <dgm:prSet presAssocID="{E2709356-BCC2-475F-87D7-9ECE8A5789F8}" presName="rect3" presStyleLbl="node1" presStyleIdx="2" presStyleCnt="4" custScaleX="164605" custScaleY="98868" custLinFactNeighborX="-32505" custLinFactNeighborY="0">
        <dgm:presLayoutVars>
          <dgm:chMax val="0"/>
          <dgm:chPref val="0"/>
          <dgm:bulletEnabled val="1"/>
        </dgm:presLayoutVars>
      </dgm:prSet>
      <dgm:spPr/>
    </dgm:pt>
    <dgm:pt modelId="{D1F4A87E-4989-40F4-9CCA-6C248ED29978}" type="pres">
      <dgm:prSet presAssocID="{E2709356-BCC2-475F-87D7-9ECE8A5789F8}" presName="rect4" presStyleLbl="node1" presStyleIdx="3" presStyleCnt="4" custScaleX="159987" custLinFactNeighborX="32263" custLinFactNeighborY="1281">
        <dgm:presLayoutVars>
          <dgm:chMax val="0"/>
          <dgm:chPref val="0"/>
          <dgm:bulletEnabled val="1"/>
        </dgm:presLayoutVars>
      </dgm:prSet>
      <dgm:spPr/>
    </dgm:pt>
  </dgm:ptLst>
  <dgm:cxnLst>
    <dgm:cxn modelId="{FE8B0B1E-A32B-41FE-B081-3FE472D59CD7}" srcId="{E2709356-BCC2-475F-87D7-9ECE8A5789F8}" destId="{BAD682BF-AA05-4ADD-91AC-C7AB8D5DC4C6}" srcOrd="0" destOrd="0" parTransId="{6395780F-A304-46C3-8583-AF837A1B7508}" sibTransId="{97028C45-60E2-4F25-90FA-2988B5149FB8}"/>
    <dgm:cxn modelId="{1C614323-5507-4A0F-89FE-89832CD8F711}" type="presOf" srcId="{094C8C03-8219-4A16-8311-A021AF60D66E}" destId="{BCF258B6-FF87-48B8-AAC9-12E87153C1D9}" srcOrd="0" destOrd="0" presId="urn:microsoft.com/office/officeart/2005/8/layout/matrix2"/>
    <dgm:cxn modelId="{239F784F-3B86-4E21-BDD8-7662584ECD57}" type="presOf" srcId="{BFB587C0-CEFD-43BD-9A03-5F9121324CD9}" destId="{7833E0B7-1787-4757-AD0B-05D67B3231D2}" srcOrd="0" destOrd="0" presId="urn:microsoft.com/office/officeart/2005/8/layout/matrix2"/>
    <dgm:cxn modelId="{E913BF73-D1E8-431C-9C99-77DF26519488}" srcId="{E2709356-BCC2-475F-87D7-9ECE8A5789F8}" destId="{BFB587C0-CEFD-43BD-9A03-5F9121324CD9}" srcOrd="2" destOrd="0" parTransId="{C6F2D7AA-F38B-402A-AACC-74258F5DBF05}" sibTransId="{0517C377-985A-450B-A64C-338BC66E1D65}"/>
    <dgm:cxn modelId="{FA35DB8E-172F-45D6-9C37-E455962511B6}" srcId="{E2709356-BCC2-475F-87D7-9ECE8A5789F8}" destId="{A9700044-CE75-4B35-80E8-A87A4EC8AA47}" srcOrd="3" destOrd="0" parTransId="{717AF06F-92D5-4D3B-93B6-A007997A9CD0}" sibTransId="{DEAB940A-4761-45C7-8C4B-FF7C77D9F79B}"/>
    <dgm:cxn modelId="{4E4FE891-8885-40B6-BC2E-6EC214C91577}" srcId="{E2709356-BCC2-475F-87D7-9ECE8A5789F8}" destId="{094C8C03-8219-4A16-8311-A021AF60D66E}" srcOrd="1" destOrd="0" parTransId="{201A14B3-A6A4-4E66-B9A4-A1F1851C430C}" sibTransId="{3D318388-8FB5-4704-8252-69EFDF436FFC}"/>
    <dgm:cxn modelId="{6F0A1ABE-2B22-4D3A-86B8-7D452B3EE4C0}" type="presOf" srcId="{BAD682BF-AA05-4ADD-91AC-C7AB8D5DC4C6}" destId="{8A260E78-7148-4B6F-A898-ED8524330416}" srcOrd="0" destOrd="0" presId="urn:microsoft.com/office/officeart/2005/8/layout/matrix2"/>
    <dgm:cxn modelId="{E8722AD8-3ADA-4763-A5BA-AA9771B7FF73}" type="presOf" srcId="{A9700044-CE75-4B35-80E8-A87A4EC8AA47}" destId="{D1F4A87E-4989-40F4-9CCA-6C248ED29978}" srcOrd="0" destOrd="0" presId="urn:microsoft.com/office/officeart/2005/8/layout/matrix2"/>
    <dgm:cxn modelId="{FB6D65E9-1D83-472F-A7EF-5D83AC136963}" type="presOf" srcId="{E2709356-BCC2-475F-87D7-9ECE8A5789F8}" destId="{007CFE85-02F1-4E08-97BA-10F2D034CC09}" srcOrd="0" destOrd="0" presId="urn:microsoft.com/office/officeart/2005/8/layout/matrix2"/>
    <dgm:cxn modelId="{CE3A5F34-06FA-4886-A57B-4FC3DCD78672}" type="presParOf" srcId="{007CFE85-02F1-4E08-97BA-10F2D034CC09}" destId="{7B0DB180-6A99-4C7B-8610-F5457C44E411}" srcOrd="0" destOrd="0" presId="urn:microsoft.com/office/officeart/2005/8/layout/matrix2"/>
    <dgm:cxn modelId="{641F0363-D2E7-4A20-BD1D-6F6DC036BB4F}" type="presParOf" srcId="{007CFE85-02F1-4E08-97BA-10F2D034CC09}" destId="{8A260E78-7148-4B6F-A898-ED8524330416}" srcOrd="1" destOrd="0" presId="urn:microsoft.com/office/officeart/2005/8/layout/matrix2"/>
    <dgm:cxn modelId="{9A7D75A4-8479-4050-B958-456671FCA8F0}" type="presParOf" srcId="{007CFE85-02F1-4E08-97BA-10F2D034CC09}" destId="{BCF258B6-FF87-48B8-AAC9-12E87153C1D9}" srcOrd="2" destOrd="0" presId="urn:microsoft.com/office/officeart/2005/8/layout/matrix2"/>
    <dgm:cxn modelId="{015F044A-F3CA-4017-BFDF-DAA2E75EC6C9}" type="presParOf" srcId="{007CFE85-02F1-4E08-97BA-10F2D034CC09}" destId="{7833E0B7-1787-4757-AD0B-05D67B3231D2}" srcOrd="3" destOrd="0" presId="urn:microsoft.com/office/officeart/2005/8/layout/matrix2"/>
    <dgm:cxn modelId="{8A79C3DE-08ED-4398-B0BC-1E28C3563F3D}" type="presParOf" srcId="{007CFE85-02F1-4E08-97BA-10F2D034CC09}" destId="{D1F4A87E-4989-40F4-9CCA-6C248ED29978}" srcOrd="4" destOrd="0" presId="urn:microsoft.com/office/officeart/2005/8/layout/matrix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17E8D0-DF18-485D-B053-383F8037D470}" type="doc">
      <dgm:prSet loTypeId="urn:microsoft.com/office/officeart/2005/8/layout/cycle2" loCatId="cycle" qsTypeId="urn:microsoft.com/office/officeart/2005/8/quickstyle/simple5" qsCatId="simple" csTypeId="urn:microsoft.com/office/officeart/2005/8/colors/accent2_2" csCatId="accent2" phldr="1"/>
      <dgm:spPr/>
      <dgm:t>
        <a:bodyPr/>
        <a:lstStyle/>
        <a:p>
          <a:endParaRPr lang="en-US"/>
        </a:p>
      </dgm:t>
    </dgm:pt>
    <dgm:pt modelId="{6A235E39-3922-451A-A72F-9A6773680FDA}">
      <dgm:prSet phldrT="[Text]" custT="1"/>
      <dgm:spPr/>
      <dgm:t>
        <a:bodyPr/>
        <a:lstStyle/>
        <a:p>
          <a:r>
            <a:rPr lang="en-US" sz="1200" b="1" dirty="0">
              <a:latin typeface="Times New Roman" pitchFamily="18" charset="0"/>
              <a:cs typeface="Times New Roman" pitchFamily="18" charset="0"/>
            </a:rPr>
            <a:t>SNATCH THEFT</a:t>
          </a:r>
        </a:p>
      </dgm:t>
    </dgm:pt>
    <dgm:pt modelId="{7BEAFB96-776B-4EBF-8001-D322E90D5C72}" type="parTrans" cxnId="{765292E2-8466-47B8-B67B-37D6B49E16B5}">
      <dgm:prSet/>
      <dgm:spPr/>
      <dgm:t>
        <a:bodyPr/>
        <a:lstStyle/>
        <a:p>
          <a:endParaRPr lang="en-US"/>
        </a:p>
      </dgm:t>
    </dgm:pt>
    <dgm:pt modelId="{4AD706D8-D1DF-47DB-9869-2F1A1A37696E}" type="sibTrans" cxnId="{765292E2-8466-47B8-B67B-37D6B49E16B5}">
      <dgm:prSet/>
      <dgm:spPr/>
      <dgm:t>
        <a:bodyPr/>
        <a:lstStyle/>
        <a:p>
          <a:endParaRPr lang="en-US"/>
        </a:p>
      </dgm:t>
    </dgm:pt>
    <dgm:pt modelId="{DD2BDA25-5401-44BE-8806-3E4277B54E00}">
      <dgm:prSet phldrT="[Text]" custT="1"/>
      <dgm:spPr/>
      <dgm:t>
        <a:bodyPr/>
        <a:lstStyle/>
        <a:p>
          <a:r>
            <a:rPr lang="en-US" sz="1200" b="1" dirty="0">
              <a:latin typeface="Times New Roman" pitchFamily="18" charset="0"/>
              <a:cs typeface="Times New Roman" pitchFamily="18" charset="0"/>
            </a:rPr>
            <a:t>GANGSTERISM</a:t>
          </a:r>
        </a:p>
      </dgm:t>
    </dgm:pt>
    <dgm:pt modelId="{80CAB3F3-629B-4A74-A06F-754835AF2D4B}" type="parTrans" cxnId="{7EC66B8C-D0B4-4332-B06A-4D23483086B5}">
      <dgm:prSet/>
      <dgm:spPr/>
      <dgm:t>
        <a:bodyPr/>
        <a:lstStyle/>
        <a:p>
          <a:endParaRPr lang="en-US"/>
        </a:p>
      </dgm:t>
    </dgm:pt>
    <dgm:pt modelId="{43789B12-B644-46FF-9C11-1D768D9D872A}" type="sibTrans" cxnId="{7EC66B8C-D0B4-4332-B06A-4D23483086B5}">
      <dgm:prSet/>
      <dgm:spPr/>
      <dgm:t>
        <a:bodyPr/>
        <a:lstStyle/>
        <a:p>
          <a:endParaRPr lang="en-US"/>
        </a:p>
      </dgm:t>
    </dgm:pt>
    <dgm:pt modelId="{7C650493-81A6-4ED0-A431-4B08BE093EDC}">
      <dgm:prSet phldrT="[Text]" custT="1"/>
      <dgm:spPr/>
      <dgm:t>
        <a:bodyPr/>
        <a:lstStyle/>
        <a:p>
          <a:r>
            <a:rPr lang="en-US" sz="1200" b="1" dirty="0">
              <a:latin typeface="Times New Roman" pitchFamily="18" charset="0"/>
              <a:cs typeface="Times New Roman" pitchFamily="18" charset="0"/>
            </a:rPr>
            <a:t>DRUGS</a:t>
          </a:r>
        </a:p>
      </dgm:t>
    </dgm:pt>
    <dgm:pt modelId="{F7100DB8-D35D-447E-8CC3-9506D54B50ED}" type="parTrans" cxnId="{B0FD1AE8-3E1B-4A7A-8251-3FFE642C7388}">
      <dgm:prSet/>
      <dgm:spPr/>
      <dgm:t>
        <a:bodyPr/>
        <a:lstStyle/>
        <a:p>
          <a:endParaRPr lang="en-US"/>
        </a:p>
      </dgm:t>
    </dgm:pt>
    <dgm:pt modelId="{5D041762-0F78-4244-BA0B-16EBEDA51CAA}" type="sibTrans" cxnId="{B0FD1AE8-3E1B-4A7A-8251-3FFE642C7388}">
      <dgm:prSet/>
      <dgm:spPr/>
      <dgm:t>
        <a:bodyPr/>
        <a:lstStyle/>
        <a:p>
          <a:endParaRPr lang="en-US"/>
        </a:p>
      </dgm:t>
    </dgm:pt>
    <dgm:pt modelId="{564D677B-5FA1-4C14-9279-101BCCFD09C3}">
      <dgm:prSet phldrT="[Text]" custT="1"/>
      <dgm:spPr/>
      <dgm:t>
        <a:bodyPr/>
        <a:lstStyle/>
        <a:p>
          <a:r>
            <a:rPr lang="en-US" sz="1200" b="1" dirty="0">
              <a:latin typeface="Times New Roman" pitchFamily="18" charset="0"/>
              <a:cs typeface="Times New Roman" pitchFamily="18" charset="0"/>
            </a:rPr>
            <a:t>ROBBERY</a:t>
          </a:r>
        </a:p>
      </dgm:t>
    </dgm:pt>
    <dgm:pt modelId="{9E31C384-33F5-4D27-9FA0-61A774EBA885}" type="parTrans" cxnId="{F2DDB3FC-30DD-498F-9E79-4459387F304E}">
      <dgm:prSet/>
      <dgm:spPr/>
      <dgm:t>
        <a:bodyPr/>
        <a:lstStyle/>
        <a:p>
          <a:endParaRPr lang="en-US"/>
        </a:p>
      </dgm:t>
    </dgm:pt>
    <dgm:pt modelId="{D4BD9832-677D-44E2-96E2-50FBCA65F00C}" type="sibTrans" cxnId="{F2DDB3FC-30DD-498F-9E79-4459387F304E}">
      <dgm:prSet/>
      <dgm:spPr/>
      <dgm:t>
        <a:bodyPr/>
        <a:lstStyle/>
        <a:p>
          <a:endParaRPr lang="en-US"/>
        </a:p>
      </dgm:t>
    </dgm:pt>
    <dgm:pt modelId="{485F5F16-189E-4F9B-AA7F-932646332ACD}">
      <dgm:prSet phldrT="[Text]" custT="1"/>
      <dgm:spPr/>
      <dgm:t>
        <a:bodyPr/>
        <a:lstStyle/>
        <a:p>
          <a:r>
            <a:rPr lang="en-US" sz="1200" b="1" dirty="0">
              <a:latin typeface="Times New Roman" pitchFamily="18" charset="0"/>
              <a:cs typeface="Times New Roman" pitchFamily="18" charset="0"/>
            </a:rPr>
            <a:t>SEXUAL OFFENCE</a:t>
          </a:r>
        </a:p>
      </dgm:t>
    </dgm:pt>
    <dgm:pt modelId="{E97DEA72-0896-40AF-AB3C-D6F8E26F2E96}" type="parTrans" cxnId="{A7C39BD9-0FF9-4C6D-928C-E7946BF794EE}">
      <dgm:prSet/>
      <dgm:spPr/>
      <dgm:t>
        <a:bodyPr/>
        <a:lstStyle/>
        <a:p>
          <a:endParaRPr lang="en-US"/>
        </a:p>
      </dgm:t>
    </dgm:pt>
    <dgm:pt modelId="{7EE97ED3-20D2-49CF-BDDA-8850FAC7DE5D}" type="sibTrans" cxnId="{A7C39BD9-0FF9-4C6D-928C-E7946BF794EE}">
      <dgm:prSet/>
      <dgm:spPr/>
      <dgm:t>
        <a:bodyPr/>
        <a:lstStyle/>
        <a:p>
          <a:endParaRPr lang="en-US"/>
        </a:p>
      </dgm:t>
    </dgm:pt>
    <dgm:pt modelId="{E27CE91A-07F1-4250-8CC3-FA975E3F416B}" type="pres">
      <dgm:prSet presAssocID="{F417E8D0-DF18-485D-B053-383F8037D470}" presName="cycle" presStyleCnt="0">
        <dgm:presLayoutVars>
          <dgm:dir/>
          <dgm:resizeHandles val="exact"/>
        </dgm:presLayoutVars>
      </dgm:prSet>
      <dgm:spPr/>
    </dgm:pt>
    <dgm:pt modelId="{04860FE0-EA42-4F0F-AFEE-F23C3D45B1A3}" type="pres">
      <dgm:prSet presAssocID="{6A235E39-3922-451A-A72F-9A6773680FDA}" presName="node" presStyleLbl="node1" presStyleIdx="0" presStyleCnt="5" custScaleX="143354">
        <dgm:presLayoutVars>
          <dgm:bulletEnabled val="1"/>
        </dgm:presLayoutVars>
      </dgm:prSet>
      <dgm:spPr/>
    </dgm:pt>
    <dgm:pt modelId="{FEF7249F-3B78-4547-AE55-094EA405EF93}" type="pres">
      <dgm:prSet presAssocID="{4AD706D8-D1DF-47DB-9869-2F1A1A37696E}" presName="sibTrans" presStyleLbl="sibTrans2D1" presStyleIdx="0" presStyleCnt="5" custScaleX="135592"/>
      <dgm:spPr/>
    </dgm:pt>
    <dgm:pt modelId="{FC55D463-CE4B-4F52-B80F-90F0EA09D16C}" type="pres">
      <dgm:prSet presAssocID="{4AD706D8-D1DF-47DB-9869-2F1A1A37696E}" presName="connectorText" presStyleLbl="sibTrans2D1" presStyleIdx="0" presStyleCnt="5"/>
      <dgm:spPr/>
    </dgm:pt>
    <dgm:pt modelId="{759E6FB3-3633-4857-A49B-E21B8DD3CE16}" type="pres">
      <dgm:prSet presAssocID="{DD2BDA25-5401-44BE-8806-3E4277B54E00}" presName="node" presStyleLbl="node1" presStyleIdx="1" presStyleCnt="5" custScaleX="138164" custScaleY="102802">
        <dgm:presLayoutVars>
          <dgm:bulletEnabled val="1"/>
        </dgm:presLayoutVars>
      </dgm:prSet>
      <dgm:spPr/>
    </dgm:pt>
    <dgm:pt modelId="{4321A670-0EA4-4BCC-B1A7-F46C037ECB0E}" type="pres">
      <dgm:prSet presAssocID="{43789B12-B644-46FF-9C11-1D768D9D872A}" presName="sibTrans" presStyleLbl="sibTrans2D1" presStyleIdx="1" presStyleCnt="5" custScaleX="123107"/>
      <dgm:spPr/>
    </dgm:pt>
    <dgm:pt modelId="{F0B4F97E-FFAB-479D-968A-D958190AA046}" type="pres">
      <dgm:prSet presAssocID="{43789B12-B644-46FF-9C11-1D768D9D872A}" presName="connectorText" presStyleLbl="sibTrans2D1" presStyleIdx="1" presStyleCnt="5"/>
      <dgm:spPr/>
    </dgm:pt>
    <dgm:pt modelId="{BBD4A587-B35F-4193-BFB1-F55D5B563DF2}" type="pres">
      <dgm:prSet presAssocID="{7C650493-81A6-4ED0-A431-4B08BE093EDC}" presName="node" presStyleLbl="node1" presStyleIdx="2" presStyleCnt="5" custScaleX="149331" custRadScaleRad="115633" custRadScaleInc="-37851">
        <dgm:presLayoutVars>
          <dgm:bulletEnabled val="1"/>
        </dgm:presLayoutVars>
      </dgm:prSet>
      <dgm:spPr/>
    </dgm:pt>
    <dgm:pt modelId="{02115E45-0BB9-45B7-8F09-BB33BE2BAF3E}" type="pres">
      <dgm:prSet presAssocID="{5D041762-0F78-4244-BA0B-16EBEDA51CAA}" presName="sibTrans" presStyleLbl="sibTrans2D1" presStyleIdx="2" presStyleCnt="5" custScaleX="122172" custScaleY="75367"/>
      <dgm:spPr/>
    </dgm:pt>
    <dgm:pt modelId="{E1F914EF-048F-4661-B019-1D67D27CE955}" type="pres">
      <dgm:prSet presAssocID="{5D041762-0F78-4244-BA0B-16EBEDA51CAA}" presName="connectorText" presStyleLbl="sibTrans2D1" presStyleIdx="2" presStyleCnt="5"/>
      <dgm:spPr/>
    </dgm:pt>
    <dgm:pt modelId="{484AFD78-BA3B-463B-AD4B-98158DE4EC27}" type="pres">
      <dgm:prSet presAssocID="{564D677B-5FA1-4C14-9279-101BCCFD09C3}" presName="node" presStyleLbl="node1" presStyleIdx="3" presStyleCnt="5" custScaleX="146524" custRadScaleRad="98287" custRadScaleInc="12086">
        <dgm:presLayoutVars>
          <dgm:bulletEnabled val="1"/>
        </dgm:presLayoutVars>
      </dgm:prSet>
      <dgm:spPr/>
    </dgm:pt>
    <dgm:pt modelId="{401007A5-1D7A-423F-BAEF-A7BE87B444D3}" type="pres">
      <dgm:prSet presAssocID="{D4BD9832-677D-44E2-96E2-50FBCA65F00C}" presName="sibTrans" presStyleLbl="sibTrans2D1" presStyleIdx="3" presStyleCnt="5" custScaleX="138462"/>
      <dgm:spPr/>
    </dgm:pt>
    <dgm:pt modelId="{44E8B6FC-E14A-46A0-A8E5-2154DDCB5C14}" type="pres">
      <dgm:prSet presAssocID="{D4BD9832-677D-44E2-96E2-50FBCA65F00C}" presName="connectorText" presStyleLbl="sibTrans2D1" presStyleIdx="3" presStyleCnt="5"/>
      <dgm:spPr/>
    </dgm:pt>
    <dgm:pt modelId="{7A96EFC8-D34D-47A3-9244-D4F821EFF8F5}" type="pres">
      <dgm:prSet presAssocID="{485F5F16-189E-4F9B-AA7F-932646332ACD}" presName="node" presStyleLbl="node1" presStyleIdx="4" presStyleCnt="5" custScaleX="135357">
        <dgm:presLayoutVars>
          <dgm:bulletEnabled val="1"/>
        </dgm:presLayoutVars>
      </dgm:prSet>
      <dgm:spPr/>
    </dgm:pt>
    <dgm:pt modelId="{94C4D24F-3183-4171-BC7D-6F7E8235DEE4}" type="pres">
      <dgm:prSet presAssocID="{7EE97ED3-20D2-49CF-BDDA-8850FAC7DE5D}" presName="sibTrans" presStyleLbl="sibTrans2D1" presStyleIdx="4" presStyleCnt="5"/>
      <dgm:spPr/>
    </dgm:pt>
    <dgm:pt modelId="{8C1A4B97-1452-4CAE-9A6B-BFC1EF997A5F}" type="pres">
      <dgm:prSet presAssocID="{7EE97ED3-20D2-49CF-BDDA-8850FAC7DE5D}" presName="connectorText" presStyleLbl="sibTrans2D1" presStyleIdx="4" presStyleCnt="5"/>
      <dgm:spPr/>
    </dgm:pt>
  </dgm:ptLst>
  <dgm:cxnLst>
    <dgm:cxn modelId="{1A9B4512-756F-4B80-960D-7A5401D838B2}" type="presOf" srcId="{485F5F16-189E-4F9B-AA7F-932646332ACD}" destId="{7A96EFC8-D34D-47A3-9244-D4F821EFF8F5}" srcOrd="0" destOrd="0" presId="urn:microsoft.com/office/officeart/2005/8/layout/cycle2"/>
    <dgm:cxn modelId="{A0B69435-9884-4DF7-94D9-1D6CC21B9F53}" type="presOf" srcId="{4AD706D8-D1DF-47DB-9869-2F1A1A37696E}" destId="{FC55D463-CE4B-4F52-B80F-90F0EA09D16C}" srcOrd="1" destOrd="0" presId="urn:microsoft.com/office/officeart/2005/8/layout/cycle2"/>
    <dgm:cxn modelId="{801D2F3A-9CFA-43BE-8C63-6FDD770F7589}" type="presOf" srcId="{7EE97ED3-20D2-49CF-BDDA-8850FAC7DE5D}" destId="{94C4D24F-3183-4171-BC7D-6F7E8235DEE4}" srcOrd="0" destOrd="0" presId="urn:microsoft.com/office/officeart/2005/8/layout/cycle2"/>
    <dgm:cxn modelId="{F2D35C75-12D0-48CC-9217-67513B3B4F82}" type="presOf" srcId="{5D041762-0F78-4244-BA0B-16EBEDA51CAA}" destId="{E1F914EF-048F-4661-B019-1D67D27CE955}" srcOrd="1" destOrd="0" presId="urn:microsoft.com/office/officeart/2005/8/layout/cycle2"/>
    <dgm:cxn modelId="{76A21056-2C21-4A02-BF1C-E6C2B36B2AD6}" type="presOf" srcId="{564D677B-5FA1-4C14-9279-101BCCFD09C3}" destId="{484AFD78-BA3B-463B-AD4B-98158DE4EC27}" srcOrd="0" destOrd="0" presId="urn:microsoft.com/office/officeart/2005/8/layout/cycle2"/>
    <dgm:cxn modelId="{9B9D4D79-6BE0-450D-BBDF-299C9DC81C09}" type="presOf" srcId="{DD2BDA25-5401-44BE-8806-3E4277B54E00}" destId="{759E6FB3-3633-4857-A49B-E21B8DD3CE16}" srcOrd="0" destOrd="0" presId="urn:microsoft.com/office/officeart/2005/8/layout/cycle2"/>
    <dgm:cxn modelId="{17DCAE59-FC06-4580-93A2-0305CF8B5173}" type="presOf" srcId="{7C650493-81A6-4ED0-A431-4B08BE093EDC}" destId="{BBD4A587-B35F-4193-BFB1-F55D5B563DF2}" srcOrd="0" destOrd="0" presId="urn:microsoft.com/office/officeart/2005/8/layout/cycle2"/>
    <dgm:cxn modelId="{7F2E887A-C8D5-4720-9252-CCFC1FB4778C}" type="presOf" srcId="{F417E8D0-DF18-485D-B053-383F8037D470}" destId="{E27CE91A-07F1-4250-8CC3-FA975E3F416B}" srcOrd="0" destOrd="0" presId="urn:microsoft.com/office/officeart/2005/8/layout/cycle2"/>
    <dgm:cxn modelId="{7589DB7D-1D58-4F50-9898-9650DDB8E5CD}" type="presOf" srcId="{7EE97ED3-20D2-49CF-BDDA-8850FAC7DE5D}" destId="{8C1A4B97-1452-4CAE-9A6B-BFC1EF997A5F}" srcOrd="1" destOrd="0" presId="urn:microsoft.com/office/officeart/2005/8/layout/cycle2"/>
    <dgm:cxn modelId="{7EC66B8C-D0B4-4332-B06A-4D23483086B5}" srcId="{F417E8D0-DF18-485D-B053-383F8037D470}" destId="{DD2BDA25-5401-44BE-8806-3E4277B54E00}" srcOrd="1" destOrd="0" parTransId="{80CAB3F3-629B-4A74-A06F-754835AF2D4B}" sibTransId="{43789B12-B644-46FF-9C11-1D768D9D872A}"/>
    <dgm:cxn modelId="{942A6896-6114-4EC6-A49A-603E9E1654E3}" type="presOf" srcId="{43789B12-B644-46FF-9C11-1D768D9D872A}" destId="{F0B4F97E-FFAB-479D-968A-D958190AA046}" srcOrd="1" destOrd="0" presId="urn:microsoft.com/office/officeart/2005/8/layout/cycle2"/>
    <dgm:cxn modelId="{34AA3997-EEE2-4221-ABD1-2A8173F85090}" type="presOf" srcId="{6A235E39-3922-451A-A72F-9A6773680FDA}" destId="{04860FE0-EA42-4F0F-AFEE-F23C3D45B1A3}" srcOrd="0" destOrd="0" presId="urn:microsoft.com/office/officeart/2005/8/layout/cycle2"/>
    <dgm:cxn modelId="{DB1620B3-0DB7-446A-BB03-FF136362AA87}" type="presOf" srcId="{5D041762-0F78-4244-BA0B-16EBEDA51CAA}" destId="{02115E45-0BB9-45B7-8F09-BB33BE2BAF3E}" srcOrd="0" destOrd="0" presId="urn:microsoft.com/office/officeart/2005/8/layout/cycle2"/>
    <dgm:cxn modelId="{F285CCB3-EC27-483B-94E6-22CB659B71CE}" type="presOf" srcId="{D4BD9832-677D-44E2-96E2-50FBCA65F00C}" destId="{44E8B6FC-E14A-46A0-A8E5-2154DDCB5C14}" srcOrd="1" destOrd="0" presId="urn:microsoft.com/office/officeart/2005/8/layout/cycle2"/>
    <dgm:cxn modelId="{A7C39BD9-0FF9-4C6D-928C-E7946BF794EE}" srcId="{F417E8D0-DF18-485D-B053-383F8037D470}" destId="{485F5F16-189E-4F9B-AA7F-932646332ACD}" srcOrd="4" destOrd="0" parTransId="{E97DEA72-0896-40AF-AB3C-D6F8E26F2E96}" sibTransId="{7EE97ED3-20D2-49CF-BDDA-8850FAC7DE5D}"/>
    <dgm:cxn modelId="{550F00DD-6C84-4E47-8139-0ADCFCB25723}" type="presOf" srcId="{D4BD9832-677D-44E2-96E2-50FBCA65F00C}" destId="{401007A5-1D7A-423F-BAEF-A7BE87B444D3}" srcOrd="0" destOrd="0" presId="urn:microsoft.com/office/officeart/2005/8/layout/cycle2"/>
    <dgm:cxn modelId="{765292E2-8466-47B8-B67B-37D6B49E16B5}" srcId="{F417E8D0-DF18-485D-B053-383F8037D470}" destId="{6A235E39-3922-451A-A72F-9A6773680FDA}" srcOrd="0" destOrd="0" parTransId="{7BEAFB96-776B-4EBF-8001-D322E90D5C72}" sibTransId="{4AD706D8-D1DF-47DB-9869-2F1A1A37696E}"/>
    <dgm:cxn modelId="{B0FD1AE8-3E1B-4A7A-8251-3FFE642C7388}" srcId="{F417E8D0-DF18-485D-B053-383F8037D470}" destId="{7C650493-81A6-4ED0-A431-4B08BE093EDC}" srcOrd="2" destOrd="0" parTransId="{F7100DB8-D35D-447E-8CC3-9506D54B50ED}" sibTransId="{5D041762-0F78-4244-BA0B-16EBEDA51CAA}"/>
    <dgm:cxn modelId="{73CDB9EF-BCD8-4838-96DD-7109F17869DA}" type="presOf" srcId="{43789B12-B644-46FF-9C11-1D768D9D872A}" destId="{4321A670-0EA4-4BCC-B1A7-F46C037ECB0E}" srcOrd="0" destOrd="0" presId="urn:microsoft.com/office/officeart/2005/8/layout/cycle2"/>
    <dgm:cxn modelId="{A9C865F8-BE06-4EE1-A57D-03C2807F801B}" type="presOf" srcId="{4AD706D8-D1DF-47DB-9869-2F1A1A37696E}" destId="{FEF7249F-3B78-4547-AE55-094EA405EF93}" srcOrd="0" destOrd="0" presId="urn:microsoft.com/office/officeart/2005/8/layout/cycle2"/>
    <dgm:cxn modelId="{F2DDB3FC-30DD-498F-9E79-4459387F304E}" srcId="{F417E8D0-DF18-485D-B053-383F8037D470}" destId="{564D677B-5FA1-4C14-9279-101BCCFD09C3}" srcOrd="3" destOrd="0" parTransId="{9E31C384-33F5-4D27-9FA0-61A774EBA885}" sibTransId="{D4BD9832-677D-44E2-96E2-50FBCA65F00C}"/>
    <dgm:cxn modelId="{F416F067-F0EE-4812-B1EA-3F8D3148EF07}" type="presParOf" srcId="{E27CE91A-07F1-4250-8CC3-FA975E3F416B}" destId="{04860FE0-EA42-4F0F-AFEE-F23C3D45B1A3}" srcOrd="0" destOrd="0" presId="urn:microsoft.com/office/officeart/2005/8/layout/cycle2"/>
    <dgm:cxn modelId="{7F8E575B-717E-411A-9885-B06D68B9C74F}" type="presParOf" srcId="{E27CE91A-07F1-4250-8CC3-FA975E3F416B}" destId="{FEF7249F-3B78-4547-AE55-094EA405EF93}" srcOrd="1" destOrd="0" presId="urn:microsoft.com/office/officeart/2005/8/layout/cycle2"/>
    <dgm:cxn modelId="{EEBEC0F2-F20B-4468-B61A-F7A466C1BEB2}" type="presParOf" srcId="{FEF7249F-3B78-4547-AE55-094EA405EF93}" destId="{FC55D463-CE4B-4F52-B80F-90F0EA09D16C}" srcOrd="0" destOrd="0" presId="urn:microsoft.com/office/officeart/2005/8/layout/cycle2"/>
    <dgm:cxn modelId="{1FB007BC-24C0-486B-B890-27FC26460415}" type="presParOf" srcId="{E27CE91A-07F1-4250-8CC3-FA975E3F416B}" destId="{759E6FB3-3633-4857-A49B-E21B8DD3CE16}" srcOrd="2" destOrd="0" presId="urn:microsoft.com/office/officeart/2005/8/layout/cycle2"/>
    <dgm:cxn modelId="{4DF8171B-0D55-4BE7-B7BC-4A06B03967A2}" type="presParOf" srcId="{E27CE91A-07F1-4250-8CC3-FA975E3F416B}" destId="{4321A670-0EA4-4BCC-B1A7-F46C037ECB0E}" srcOrd="3" destOrd="0" presId="urn:microsoft.com/office/officeart/2005/8/layout/cycle2"/>
    <dgm:cxn modelId="{703ABA58-0048-4EB0-890A-37A004BA7204}" type="presParOf" srcId="{4321A670-0EA4-4BCC-B1A7-F46C037ECB0E}" destId="{F0B4F97E-FFAB-479D-968A-D958190AA046}" srcOrd="0" destOrd="0" presId="urn:microsoft.com/office/officeart/2005/8/layout/cycle2"/>
    <dgm:cxn modelId="{671539A3-D284-4C7C-8FDB-5A651EB7B2B5}" type="presParOf" srcId="{E27CE91A-07F1-4250-8CC3-FA975E3F416B}" destId="{BBD4A587-B35F-4193-BFB1-F55D5B563DF2}" srcOrd="4" destOrd="0" presId="urn:microsoft.com/office/officeart/2005/8/layout/cycle2"/>
    <dgm:cxn modelId="{6B3287F6-CBB5-46B6-AA58-47DA96D97A5B}" type="presParOf" srcId="{E27CE91A-07F1-4250-8CC3-FA975E3F416B}" destId="{02115E45-0BB9-45B7-8F09-BB33BE2BAF3E}" srcOrd="5" destOrd="0" presId="urn:microsoft.com/office/officeart/2005/8/layout/cycle2"/>
    <dgm:cxn modelId="{F4B9E780-1CD6-42CD-9D63-DF89213D92D1}" type="presParOf" srcId="{02115E45-0BB9-45B7-8F09-BB33BE2BAF3E}" destId="{E1F914EF-048F-4661-B019-1D67D27CE955}" srcOrd="0" destOrd="0" presId="urn:microsoft.com/office/officeart/2005/8/layout/cycle2"/>
    <dgm:cxn modelId="{F315FE8A-111D-4B8E-9EA9-04CE5FD94D96}" type="presParOf" srcId="{E27CE91A-07F1-4250-8CC3-FA975E3F416B}" destId="{484AFD78-BA3B-463B-AD4B-98158DE4EC27}" srcOrd="6" destOrd="0" presId="urn:microsoft.com/office/officeart/2005/8/layout/cycle2"/>
    <dgm:cxn modelId="{6A299A3E-631B-4ECC-916D-11710F45C65A}" type="presParOf" srcId="{E27CE91A-07F1-4250-8CC3-FA975E3F416B}" destId="{401007A5-1D7A-423F-BAEF-A7BE87B444D3}" srcOrd="7" destOrd="0" presId="urn:microsoft.com/office/officeart/2005/8/layout/cycle2"/>
    <dgm:cxn modelId="{6566B2C7-86DF-4639-B877-1222B5AE1D0D}" type="presParOf" srcId="{401007A5-1D7A-423F-BAEF-A7BE87B444D3}" destId="{44E8B6FC-E14A-46A0-A8E5-2154DDCB5C14}" srcOrd="0" destOrd="0" presId="urn:microsoft.com/office/officeart/2005/8/layout/cycle2"/>
    <dgm:cxn modelId="{D263C65D-7DA8-45F5-BEC4-8623651F7A10}" type="presParOf" srcId="{E27CE91A-07F1-4250-8CC3-FA975E3F416B}" destId="{7A96EFC8-D34D-47A3-9244-D4F821EFF8F5}" srcOrd="8" destOrd="0" presId="urn:microsoft.com/office/officeart/2005/8/layout/cycle2"/>
    <dgm:cxn modelId="{AA515CF8-DE85-458A-8CBA-F3989ECB371A}" type="presParOf" srcId="{E27CE91A-07F1-4250-8CC3-FA975E3F416B}" destId="{94C4D24F-3183-4171-BC7D-6F7E8235DEE4}" srcOrd="9" destOrd="0" presId="urn:microsoft.com/office/officeart/2005/8/layout/cycle2"/>
    <dgm:cxn modelId="{5EE0AB0C-3CED-4EC4-83BE-4535ABEBE864}" type="presParOf" srcId="{94C4D24F-3183-4171-BC7D-6F7E8235DEE4}" destId="{8C1A4B97-1452-4CAE-9A6B-BFC1EF997A5F}"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AD2D43-1D39-41D6-8A82-49D5F7395BF7}" type="doc">
      <dgm:prSet loTypeId="urn:microsoft.com/office/officeart/2005/8/layout/list1" loCatId="list" qsTypeId="urn:microsoft.com/office/officeart/2005/8/quickstyle/simple2" qsCatId="simple" csTypeId="urn:microsoft.com/office/officeart/2005/8/colors/accent2_1" csCatId="accent2" phldr="1"/>
      <dgm:spPr/>
      <dgm:t>
        <a:bodyPr/>
        <a:lstStyle/>
        <a:p>
          <a:endParaRPr lang="en-MY"/>
        </a:p>
      </dgm:t>
    </dgm:pt>
    <dgm:pt modelId="{DC605F04-A117-4D32-84A2-435093138173}">
      <dgm:prSet custT="1"/>
      <dgm:spPr/>
      <dgm:t>
        <a:bodyPr/>
        <a:lstStyle/>
        <a:p>
          <a:pPr algn="l" rtl="0"/>
          <a:r>
            <a:rPr lang="en-US" sz="1600" b="1" dirty="0">
              <a:latin typeface="Arial Narrow" panose="020B0606020202030204" pitchFamily="34" charset="0"/>
            </a:rPr>
            <a:t>Check minimum academic requirements </a:t>
          </a:r>
          <a:endParaRPr lang="en-MY" sz="1600" dirty="0">
            <a:latin typeface="Arial Narrow" panose="020B0606020202030204" pitchFamily="34" charset="0"/>
          </a:endParaRPr>
        </a:p>
      </dgm:t>
    </dgm:pt>
    <dgm:pt modelId="{041A77DE-0F3A-4186-AD1C-1F5C63DFBC52}" type="parTrans" cxnId="{0AFA3E44-6BB2-464C-9ED5-23C0E861444E}">
      <dgm:prSet/>
      <dgm:spPr/>
      <dgm:t>
        <a:bodyPr/>
        <a:lstStyle/>
        <a:p>
          <a:endParaRPr lang="en-MY" sz="1400"/>
        </a:p>
      </dgm:t>
    </dgm:pt>
    <dgm:pt modelId="{09A3073C-B0B2-4678-959B-06822BDE3F8A}" type="sibTrans" cxnId="{0AFA3E44-6BB2-464C-9ED5-23C0E861444E}">
      <dgm:prSet/>
      <dgm:spPr/>
      <dgm:t>
        <a:bodyPr/>
        <a:lstStyle/>
        <a:p>
          <a:endParaRPr lang="en-MY" sz="1400"/>
        </a:p>
      </dgm:t>
    </dgm:pt>
    <dgm:pt modelId="{D836FCDF-5AC2-4E61-B907-7FBBC7E01426}">
      <dgm:prSet custT="1"/>
      <dgm:spPr/>
      <dgm:t>
        <a:bodyPr/>
        <a:lstStyle/>
        <a:p>
          <a:pPr rtl="0">
            <a:lnSpc>
              <a:spcPct val="100000"/>
            </a:lnSpc>
            <a:spcAft>
              <a:spcPts val="0"/>
            </a:spcAft>
          </a:pPr>
          <a:r>
            <a:rPr lang="en-US" sz="1600" b="1" dirty="0">
              <a:latin typeface="Arial Narrow" panose="020B0606020202030204" pitchFamily="34" charset="0"/>
            </a:rPr>
            <a:t>Preparation before online registration</a:t>
          </a:r>
          <a:endParaRPr lang="en-MY" sz="1600" dirty="0">
            <a:latin typeface="Arial Narrow" panose="020B0606020202030204" pitchFamily="34" charset="0"/>
          </a:endParaRPr>
        </a:p>
      </dgm:t>
    </dgm:pt>
    <dgm:pt modelId="{9F924AB2-C7C2-4139-BFEB-1FFF6FC12243}" type="parTrans" cxnId="{409F2E93-64CC-4B87-A462-5DE7641D3D60}">
      <dgm:prSet/>
      <dgm:spPr/>
      <dgm:t>
        <a:bodyPr/>
        <a:lstStyle/>
        <a:p>
          <a:endParaRPr lang="en-MY" sz="1400"/>
        </a:p>
      </dgm:t>
    </dgm:pt>
    <dgm:pt modelId="{377B0930-9CF6-4537-A757-5EE90B36CBAD}" type="sibTrans" cxnId="{409F2E93-64CC-4B87-A462-5DE7641D3D60}">
      <dgm:prSet/>
      <dgm:spPr/>
      <dgm:t>
        <a:bodyPr/>
        <a:lstStyle/>
        <a:p>
          <a:endParaRPr lang="en-MY" sz="1400"/>
        </a:p>
      </dgm:t>
    </dgm:pt>
    <dgm:pt modelId="{91A3B552-E10E-4F18-9D96-CD404231C89E}">
      <dgm:prSet custT="1"/>
      <dgm:spPr/>
      <dgm:t>
        <a:bodyPr/>
        <a:lstStyle/>
        <a:p>
          <a:pPr rtl="0"/>
          <a:r>
            <a:rPr lang="en-US" sz="1600" b="1" dirty="0">
              <a:latin typeface="Arial Narrow" panose="020B0606020202030204" pitchFamily="34" charset="0"/>
            </a:rPr>
            <a:t>Register &amp; submit the online application </a:t>
          </a:r>
          <a:endParaRPr lang="en-MY" sz="1050" dirty="0">
            <a:latin typeface="Arial Narrow" panose="020B0606020202030204" pitchFamily="34" charset="0"/>
          </a:endParaRPr>
        </a:p>
      </dgm:t>
    </dgm:pt>
    <dgm:pt modelId="{5E2E0BCA-E752-4881-AD53-09AD3725EF14}" type="parTrans" cxnId="{3B756EC7-141C-45F2-99D8-A2ACD8B48E7C}">
      <dgm:prSet/>
      <dgm:spPr/>
      <dgm:t>
        <a:bodyPr/>
        <a:lstStyle/>
        <a:p>
          <a:endParaRPr lang="en-MY" sz="1400"/>
        </a:p>
      </dgm:t>
    </dgm:pt>
    <dgm:pt modelId="{F0BCB24B-C332-4887-8B3F-E741F9766BE6}" type="sibTrans" cxnId="{3B756EC7-141C-45F2-99D8-A2ACD8B48E7C}">
      <dgm:prSet/>
      <dgm:spPr/>
      <dgm:t>
        <a:bodyPr/>
        <a:lstStyle/>
        <a:p>
          <a:endParaRPr lang="en-MY" sz="1400"/>
        </a:p>
      </dgm:t>
    </dgm:pt>
    <dgm:pt modelId="{89F9C1D7-084A-443B-831F-37866911ED8E}">
      <dgm:prSet custT="1"/>
      <dgm:spPr/>
      <dgm:t>
        <a:bodyPr/>
        <a:lstStyle/>
        <a:p>
          <a:pPr rtl="0">
            <a:lnSpc>
              <a:spcPct val="100000"/>
            </a:lnSpc>
            <a:spcAft>
              <a:spcPts val="0"/>
            </a:spcAft>
          </a:pPr>
          <a:r>
            <a:rPr lang="en-US" sz="1600" b="1" dirty="0">
              <a:latin typeface="Arial Narrow" panose="020B0606020202030204" pitchFamily="34" charset="0"/>
            </a:rPr>
            <a:t>Check application status</a:t>
          </a:r>
          <a:endParaRPr lang="en-MY" sz="1600" dirty="0">
            <a:latin typeface="Arial Narrow" panose="020B0606020202030204" pitchFamily="34" charset="0"/>
          </a:endParaRPr>
        </a:p>
      </dgm:t>
    </dgm:pt>
    <dgm:pt modelId="{6C5B2568-8E05-4665-AFD9-F91F022519B7}" type="parTrans" cxnId="{8AE3DC4D-938B-48F8-9AA5-B82453293727}">
      <dgm:prSet/>
      <dgm:spPr/>
      <dgm:t>
        <a:bodyPr/>
        <a:lstStyle/>
        <a:p>
          <a:endParaRPr lang="en-MY" sz="1400"/>
        </a:p>
      </dgm:t>
    </dgm:pt>
    <dgm:pt modelId="{2BF16F6F-6815-451C-A315-06B6C3FA684D}" type="sibTrans" cxnId="{8AE3DC4D-938B-48F8-9AA5-B82453293727}">
      <dgm:prSet/>
      <dgm:spPr/>
      <dgm:t>
        <a:bodyPr/>
        <a:lstStyle/>
        <a:p>
          <a:endParaRPr lang="en-MY" sz="1400"/>
        </a:p>
      </dgm:t>
    </dgm:pt>
    <dgm:pt modelId="{E29F9F57-9EE9-4258-929A-E1033B2E9A7B}">
      <dgm:prSet custT="1"/>
      <dgm:spPr/>
      <dgm:t>
        <a:bodyPr/>
        <a:lstStyle/>
        <a:p>
          <a:pPr rtl="0">
            <a:lnSpc>
              <a:spcPct val="100000"/>
            </a:lnSpc>
            <a:spcAft>
              <a:spcPts val="0"/>
            </a:spcAft>
          </a:pPr>
          <a:r>
            <a:rPr lang="en-GB" sz="1100" dirty="0">
              <a:latin typeface="Arial Narrow" panose="020B0606020202030204" pitchFamily="34" charset="0"/>
            </a:rPr>
            <a:t>Applicants will be notified about their application status within 10 working days after the specified deadline via email and SMS. </a:t>
          </a:r>
          <a:endParaRPr lang="en-MY" sz="1100" dirty="0">
            <a:latin typeface="Arial Narrow" panose="020B0606020202030204" pitchFamily="34" charset="0"/>
          </a:endParaRPr>
        </a:p>
      </dgm:t>
    </dgm:pt>
    <dgm:pt modelId="{89B4A7DA-2179-4A17-BBA5-71AB87B95A9E}" type="parTrans" cxnId="{932C17A6-5570-4AB1-9EDF-B459808818CA}">
      <dgm:prSet/>
      <dgm:spPr/>
      <dgm:t>
        <a:bodyPr/>
        <a:lstStyle/>
        <a:p>
          <a:endParaRPr lang="en-MY" sz="1400"/>
        </a:p>
      </dgm:t>
    </dgm:pt>
    <dgm:pt modelId="{3190901A-275A-403E-B3B3-BB0274348A92}" type="sibTrans" cxnId="{932C17A6-5570-4AB1-9EDF-B459808818CA}">
      <dgm:prSet/>
      <dgm:spPr/>
      <dgm:t>
        <a:bodyPr/>
        <a:lstStyle/>
        <a:p>
          <a:endParaRPr lang="en-MY" sz="1400"/>
        </a:p>
      </dgm:t>
    </dgm:pt>
    <dgm:pt modelId="{84CB986F-45FD-48A3-BE02-42791F70189B}">
      <dgm:prSet custT="1"/>
      <dgm:spPr/>
      <dgm:t>
        <a:bodyPr/>
        <a:lstStyle/>
        <a:p>
          <a:pPr rtl="0">
            <a:lnSpc>
              <a:spcPct val="100000"/>
            </a:lnSpc>
            <a:spcAft>
              <a:spcPts val="0"/>
            </a:spcAft>
          </a:pPr>
          <a:r>
            <a:rPr lang="en-GB" sz="1100" dirty="0">
              <a:latin typeface="Arial Narrow" panose="020B0606020202030204" pitchFamily="34" charset="0"/>
            </a:rPr>
            <a:t>If you did not receive any notification from PTPTN, kindly login to your account in PTPTN portal to check the status. </a:t>
          </a:r>
          <a:endParaRPr lang="en-MY" sz="1100" dirty="0">
            <a:latin typeface="Arial Narrow" panose="020B0606020202030204" pitchFamily="34" charset="0"/>
          </a:endParaRPr>
        </a:p>
      </dgm:t>
    </dgm:pt>
    <dgm:pt modelId="{E4054C3D-15B5-42D2-81CB-9B78812033C1}" type="parTrans" cxnId="{D6FEB62A-8880-4461-8AFC-530923B4F78E}">
      <dgm:prSet/>
      <dgm:spPr/>
      <dgm:t>
        <a:bodyPr/>
        <a:lstStyle/>
        <a:p>
          <a:endParaRPr lang="en-MY" sz="1400"/>
        </a:p>
      </dgm:t>
    </dgm:pt>
    <dgm:pt modelId="{3B69E1FF-1C80-456C-B6D4-C75B87E922F3}" type="sibTrans" cxnId="{D6FEB62A-8880-4461-8AFC-530923B4F78E}">
      <dgm:prSet/>
      <dgm:spPr/>
      <dgm:t>
        <a:bodyPr/>
        <a:lstStyle/>
        <a:p>
          <a:endParaRPr lang="en-MY" sz="1400"/>
        </a:p>
      </dgm:t>
    </dgm:pt>
    <dgm:pt modelId="{9B67A475-FCC3-4469-B535-6BC026365B86}">
      <dgm:prSet custT="1"/>
      <dgm:spPr/>
      <dgm:t>
        <a:bodyPr/>
        <a:lstStyle/>
        <a:p>
          <a:pPr rtl="0">
            <a:lnSpc>
              <a:spcPct val="100000"/>
            </a:lnSpc>
            <a:spcAft>
              <a:spcPts val="0"/>
            </a:spcAft>
          </a:pPr>
          <a:r>
            <a:rPr lang="en-GB" sz="1100" dirty="0">
              <a:latin typeface="Arial Narrow" panose="020B0606020202030204" pitchFamily="34" charset="0"/>
            </a:rPr>
            <a:t>If your applications being rejected , kindly consult Officer in charge in SAA for further assistance.</a:t>
          </a:r>
          <a:endParaRPr lang="en-MY" sz="1100" dirty="0">
            <a:latin typeface="Arial Narrow" panose="020B0606020202030204" pitchFamily="34" charset="0"/>
          </a:endParaRPr>
        </a:p>
      </dgm:t>
    </dgm:pt>
    <dgm:pt modelId="{D0745996-99E7-415E-B1D1-BD1F0E98D0BF}" type="parTrans" cxnId="{A1D7C210-EE27-4018-88FB-23A63742695B}">
      <dgm:prSet/>
      <dgm:spPr/>
      <dgm:t>
        <a:bodyPr/>
        <a:lstStyle/>
        <a:p>
          <a:endParaRPr lang="en-MY" sz="1400"/>
        </a:p>
      </dgm:t>
    </dgm:pt>
    <dgm:pt modelId="{872500F6-2891-450B-AAD6-6D9A116FF3C7}" type="sibTrans" cxnId="{A1D7C210-EE27-4018-88FB-23A63742695B}">
      <dgm:prSet/>
      <dgm:spPr/>
      <dgm:t>
        <a:bodyPr/>
        <a:lstStyle/>
        <a:p>
          <a:endParaRPr lang="en-MY" sz="1400"/>
        </a:p>
      </dgm:t>
    </dgm:pt>
    <dgm:pt modelId="{F159472F-5973-4999-B09C-633F5E00233C}">
      <dgm:prSet custT="1"/>
      <dgm:spPr/>
      <dgm:t>
        <a:bodyPr/>
        <a:lstStyle/>
        <a:p>
          <a:pPr rtl="0">
            <a:lnSpc>
              <a:spcPct val="100000"/>
            </a:lnSpc>
            <a:spcAft>
              <a:spcPts val="0"/>
            </a:spcAft>
          </a:pPr>
          <a:r>
            <a:rPr lang="en-GB" sz="1100" dirty="0">
              <a:latin typeface="Arial Narrow" panose="020B0606020202030204" pitchFamily="34" charset="0"/>
            </a:rPr>
            <a:t>If your applications being approved, kindly follow the instruction below.</a:t>
          </a:r>
          <a:endParaRPr lang="en-MY" sz="1100" dirty="0">
            <a:latin typeface="Arial Narrow" panose="020B0606020202030204" pitchFamily="34" charset="0"/>
          </a:endParaRPr>
        </a:p>
      </dgm:t>
    </dgm:pt>
    <dgm:pt modelId="{AFD7AEC8-369B-4AAF-A257-A57484A391DE}" type="parTrans" cxnId="{48BFE221-C83D-4DDA-90D1-55B23726D58C}">
      <dgm:prSet/>
      <dgm:spPr/>
      <dgm:t>
        <a:bodyPr/>
        <a:lstStyle/>
        <a:p>
          <a:endParaRPr lang="en-MY" sz="1400"/>
        </a:p>
      </dgm:t>
    </dgm:pt>
    <dgm:pt modelId="{83DFEA1D-1B31-4ED7-BF39-9EEC4489CB6C}" type="sibTrans" cxnId="{48BFE221-C83D-4DDA-90D1-55B23726D58C}">
      <dgm:prSet/>
      <dgm:spPr/>
      <dgm:t>
        <a:bodyPr/>
        <a:lstStyle/>
        <a:p>
          <a:endParaRPr lang="en-MY" sz="1400"/>
        </a:p>
      </dgm:t>
    </dgm:pt>
    <dgm:pt modelId="{7DEF34DA-26F5-4CBE-AE78-35AE06A7519E}">
      <dgm:prSet custT="1"/>
      <dgm:spPr/>
      <dgm:t>
        <a:bodyPr/>
        <a:lstStyle/>
        <a:p>
          <a:pPr rtl="0">
            <a:lnSpc>
              <a:spcPct val="100000"/>
            </a:lnSpc>
            <a:spcAft>
              <a:spcPts val="0"/>
            </a:spcAft>
          </a:pPr>
          <a:r>
            <a:rPr lang="en-US" sz="1600" b="1" dirty="0">
              <a:latin typeface="Arial Narrow" panose="020B0606020202030204" pitchFamily="34" charset="0"/>
            </a:rPr>
            <a:t>Submit the loan agreement documents</a:t>
          </a:r>
          <a:endParaRPr lang="en-MY" sz="1600" dirty="0">
            <a:latin typeface="Arial Narrow" panose="020B0606020202030204" pitchFamily="34" charset="0"/>
          </a:endParaRPr>
        </a:p>
      </dgm:t>
    </dgm:pt>
    <dgm:pt modelId="{EB943AAE-2C20-4E34-85C1-19A54B32A107}" type="parTrans" cxnId="{9A655A33-B26E-452C-A630-FFA1338A0CF5}">
      <dgm:prSet/>
      <dgm:spPr/>
      <dgm:t>
        <a:bodyPr/>
        <a:lstStyle/>
        <a:p>
          <a:endParaRPr lang="en-MY" sz="1400"/>
        </a:p>
      </dgm:t>
    </dgm:pt>
    <dgm:pt modelId="{229B136E-144C-48E3-81A5-7F6BC42B28CF}" type="sibTrans" cxnId="{9A655A33-B26E-452C-A630-FFA1338A0CF5}">
      <dgm:prSet/>
      <dgm:spPr/>
      <dgm:t>
        <a:bodyPr/>
        <a:lstStyle/>
        <a:p>
          <a:endParaRPr lang="en-MY" sz="1400"/>
        </a:p>
      </dgm:t>
    </dgm:pt>
    <dgm:pt modelId="{1B98A5E4-8991-4DD4-AFE5-CCEB304FD429}">
      <dgm:prSet custT="1"/>
      <dgm:spPr/>
      <dgm:t>
        <a:bodyPr/>
        <a:lstStyle/>
        <a:p>
          <a:pPr rtl="0">
            <a:lnSpc>
              <a:spcPct val="100000"/>
            </a:lnSpc>
            <a:spcAft>
              <a:spcPts val="0"/>
            </a:spcAft>
          </a:pPr>
          <a:r>
            <a:rPr lang="en-US" sz="1100" dirty="0">
              <a:latin typeface="Arial Narrow" panose="020B0606020202030204" pitchFamily="34" charset="0"/>
            </a:rPr>
            <a:t>Refer to </a:t>
          </a:r>
          <a:r>
            <a:rPr lang="en-MY" sz="1100" dirty="0">
              <a:latin typeface="Arial Narrow" panose="020B0606020202030204" pitchFamily="34" charset="0"/>
              <a:hlinkClick xmlns:r="http://schemas.openxmlformats.org/officeDocument/2006/relationships" r:id="rId1"/>
            </a:rPr>
            <a:t>http://www.ucsiuniversity.edu.my/admission/scholarship/ptptn-kl.aspx</a:t>
          </a:r>
          <a:r>
            <a:rPr lang="en-MY" sz="1100" dirty="0">
              <a:latin typeface="Arial Narrow" panose="020B0606020202030204" pitchFamily="34" charset="0"/>
            </a:rPr>
            <a:t> </a:t>
          </a:r>
        </a:p>
      </dgm:t>
      <dgm:extLst>
        <a:ext uri="{E40237B7-FDA0-4F09-8148-C483321AD2D9}">
          <dgm14:cNvPr xmlns:dgm14="http://schemas.microsoft.com/office/drawing/2010/diagram" id="0" name="">
            <a:hlinkClick xmlns:r="http://schemas.openxmlformats.org/officeDocument/2006/relationships" r:id="rId2"/>
          </dgm14:cNvPr>
        </a:ext>
      </dgm:extLst>
    </dgm:pt>
    <dgm:pt modelId="{ED15D5EB-314B-45E6-94EB-C387879B73D0}" type="parTrans" cxnId="{A3595D42-D182-4E21-BECA-A5E558FF02A4}">
      <dgm:prSet/>
      <dgm:spPr/>
      <dgm:t>
        <a:bodyPr/>
        <a:lstStyle/>
        <a:p>
          <a:endParaRPr lang="en-MY" sz="1400"/>
        </a:p>
      </dgm:t>
    </dgm:pt>
    <dgm:pt modelId="{FB0ED833-A1DC-4894-AE0C-4763DD569CB2}" type="sibTrans" cxnId="{A3595D42-D182-4E21-BECA-A5E558FF02A4}">
      <dgm:prSet/>
      <dgm:spPr/>
      <dgm:t>
        <a:bodyPr/>
        <a:lstStyle/>
        <a:p>
          <a:endParaRPr lang="en-MY" sz="1400"/>
        </a:p>
      </dgm:t>
    </dgm:pt>
    <dgm:pt modelId="{173BB47B-656C-4850-BD71-86C1569F8D59}">
      <dgm:prSet custT="1"/>
      <dgm:spPr/>
      <dgm:t>
        <a:bodyPr/>
        <a:lstStyle/>
        <a:p>
          <a:pPr rtl="0">
            <a:lnSpc>
              <a:spcPct val="100000"/>
            </a:lnSpc>
            <a:spcAft>
              <a:spcPts val="0"/>
            </a:spcAft>
          </a:pPr>
          <a:r>
            <a:rPr lang="en-US" sz="1100" dirty="0">
              <a:latin typeface="Arial Narrow" panose="020B0606020202030204" pitchFamily="34" charset="0"/>
            </a:rPr>
            <a:t>Open CIMB Saving Account</a:t>
          </a:r>
          <a:endParaRPr lang="en-MY" sz="1800" dirty="0">
            <a:latin typeface="Arial Narrow" panose="020B0606020202030204" pitchFamily="34" charset="0"/>
          </a:endParaRPr>
        </a:p>
      </dgm:t>
    </dgm:pt>
    <dgm:pt modelId="{10972BBB-451A-4A13-BBCF-B82880C623A2}" type="parTrans" cxnId="{436867B4-50F6-4303-B223-679DF03B0312}">
      <dgm:prSet/>
      <dgm:spPr/>
      <dgm:t>
        <a:bodyPr/>
        <a:lstStyle/>
        <a:p>
          <a:endParaRPr lang="en-MY" sz="1400"/>
        </a:p>
      </dgm:t>
    </dgm:pt>
    <dgm:pt modelId="{B7467BC3-F456-4CA7-AF25-DA5768D38AEE}" type="sibTrans" cxnId="{436867B4-50F6-4303-B223-679DF03B0312}">
      <dgm:prSet/>
      <dgm:spPr/>
      <dgm:t>
        <a:bodyPr/>
        <a:lstStyle/>
        <a:p>
          <a:endParaRPr lang="en-MY" sz="1400"/>
        </a:p>
      </dgm:t>
    </dgm:pt>
    <dgm:pt modelId="{3DB4176B-B2A8-43ED-AB14-E5A254BAD87A}">
      <dgm:prSet custT="1"/>
      <dgm:spPr/>
      <dgm:t>
        <a:bodyPr/>
        <a:lstStyle/>
        <a:p>
          <a:pPr rtl="0">
            <a:lnSpc>
              <a:spcPct val="100000"/>
            </a:lnSpc>
            <a:spcAft>
              <a:spcPts val="0"/>
            </a:spcAft>
          </a:pPr>
          <a:r>
            <a:rPr lang="en-US" sz="1100" dirty="0">
              <a:latin typeface="Arial Narrow" panose="020B0606020202030204" pitchFamily="34" charset="0"/>
            </a:rPr>
            <a:t>Open SSPN-</a:t>
          </a:r>
          <a:r>
            <a:rPr lang="en-US" sz="1100" dirty="0" err="1">
              <a:latin typeface="Arial Narrow" panose="020B0606020202030204" pitchFamily="34" charset="0"/>
            </a:rPr>
            <a:t>i</a:t>
          </a:r>
          <a:r>
            <a:rPr lang="en-US" sz="1100" dirty="0">
              <a:latin typeface="Arial Narrow" panose="020B0606020202030204" pitchFamily="34" charset="0"/>
            </a:rPr>
            <a:t> Account</a:t>
          </a:r>
          <a:endParaRPr lang="en-MY" sz="1800" dirty="0">
            <a:latin typeface="Arial Narrow" panose="020B0606020202030204" pitchFamily="34" charset="0"/>
          </a:endParaRPr>
        </a:p>
      </dgm:t>
    </dgm:pt>
    <dgm:pt modelId="{17B51E35-351E-40B8-885E-87D04DB42357}" type="parTrans" cxnId="{0C391FEE-BC36-4E8E-A80A-B1943465919D}">
      <dgm:prSet/>
      <dgm:spPr/>
      <dgm:t>
        <a:bodyPr/>
        <a:lstStyle/>
        <a:p>
          <a:endParaRPr lang="en-MY" sz="1400"/>
        </a:p>
      </dgm:t>
    </dgm:pt>
    <dgm:pt modelId="{BED01CA0-4D91-46D7-A05A-F9C4D34ABBBD}" type="sibTrans" cxnId="{0C391FEE-BC36-4E8E-A80A-B1943465919D}">
      <dgm:prSet/>
      <dgm:spPr/>
      <dgm:t>
        <a:bodyPr/>
        <a:lstStyle/>
        <a:p>
          <a:endParaRPr lang="en-MY" sz="1400"/>
        </a:p>
      </dgm:t>
    </dgm:pt>
    <dgm:pt modelId="{52A63038-ED21-4ECA-9D44-EA2924AB8C06}">
      <dgm:prSet custT="1"/>
      <dgm:spPr/>
      <dgm:t>
        <a:bodyPr/>
        <a:lstStyle/>
        <a:p>
          <a:pPr rtl="0">
            <a:lnSpc>
              <a:spcPct val="100000"/>
            </a:lnSpc>
            <a:spcAft>
              <a:spcPts val="0"/>
            </a:spcAft>
          </a:pPr>
          <a:r>
            <a:rPr lang="en-US" sz="1100" dirty="0">
              <a:latin typeface="Arial Narrow" panose="020B0606020202030204" pitchFamily="34" charset="0"/>
            </a:rPr>
            <a:t>Buy BSN-PTPTN Pin No. (RM5/application valid for 6 months)</a:t>
          </a:r>
          <a:endParaRPr lang="en-MY" sz="1800" dirty="0">
            <a:latin typeface="Arial Narrow" panose="020B0606020202030204" pitchFamily="34" charset="0"/>
          </a:endParaRPr>
        </a:p>
      </dgm:t>
    </dgm:pt>
    <dgm:pt modelId="{AA3A5CAB-1CCE-4FB5-8427-74F480FB2485}" type="parTrans" cxnId="{494FF75F-0219-491E-9803-0A9A4DEAB811}">
      <dgm:prSet/>
      <dgm:spPr/>
      <dgm:t>
        <a:bodyPr/>
        <a:lstStyle/>
        <a:p>
          <a:endParaRPr lang="en-MY" sz="1400"/>
        </a:p>
      </dgm:t>
    </dgm:pt>
    <dgm:pt modelId="{AF2C406E-AE00-4613-8EAF-94417CD27F19}" type="sibTrans" cxnId="{494FF75F-0219-491E-9803-0A9A4DEAB811}">
      <dgm:prSet/>
      <dgm:spPr/>
      <dgm:t>
        <a:bodyPr/>
        <a:lstStyle/>
        <a:p>
          <a:endParaRPr lang="en-MY" sz="1400"/>
        </a:p>
      </dgm:t>
    </dgm:pt>
    <dgm:pt modelId="{6A0530B3-E208-465A-B97A-EAD672671779}">
      <dgm:prSet custT="1"/>
      <dgm:spPr/>
      <dgm:t>
        <a:bodyPr/>
        <a:lstStyle/>
        <a:p>
          <a:pPr rtl="0"/>
          <a:r>
            <a:rPr lang="en-US" sz="1100" dirty="0">
              <a:latin typeface="Arial Narrow" panose="020B0606020202030204" pitchFamily="34" charset="0"/>
            </a:rPr>
            <a:t>Refer to </a:t>
          </a:r>
          <a:r>
            <a:rPr lang="en-MY" sz="1100" dirty="0">
              <a:latin typeface="Arial Narrow" panose="020B0606020202030204" pitchFamily="34" charset="0"/>
              <a:hlinkClick xmlns:r="http://schemas.openxmlformats.org/officeDocument/2006/relationships" r:id="rId1"/>
            </a:rPr>
            <a:t>http://www.ucsiuniversity.edu.my/admission/scholarship/ptptn-kl.aspx</a:t>
          </a:r>
          <a:r>
            <a:rPr lang="en-MY" sz="1100" dirty="0">
              <a:latin typeface="Arial Narrow" panose="020B0606020202030204" pitchFamily="34" charset="0"/>
            </a:rPr>
            <a:t> </a:t>
          </a:r>
        </a:p>
      </dgm:t>
      <dgm:extLst>
        <a:ext uri="{E40237B7-FDA0-4F09-8148-C483321AD2D9}">
          <dgm14:cNvPr xmlns:dgm14="http://schemas.microsoft.com/office/drawing/2010/diagram" id="0" name="">
            <a:hlinkClick xmlns:r="http://schemas.openxmlformats.org/officeDocument/2006/relationships" r:id="rId3"/>
          </dgm14:cNvPr>
        </a:ext>
      </dgm:extLst>
    </dgm:pt>
    <dgm:pt modelId="{4591FBDF-FC4B-4010-AF9E-25818F170951}" type="parTrans" cxnId="{E4012602-E656-4641-9F76-1A77A9ADC6CF}">
      <dgm:prSet/>
      <dgm:spPr/>
      <dgm:t>
        <a:bodyPr/>
        <a:lstStyle/>
        <a:p>
          <a:endParaRPr lang="en-MY" sz="1400"/>
        </a:p>
      </dgm:t>
    </dgm:pt>
    <dgm:pt modelId="{D588017D-0436-4C62-A79A-CB35A5FAFBCF}" type="sibTrans" cxnId="{E4012602-E656-4641-9F76-1A77A9ADC6CF}">
      <dgm:prSet/>
      <dgm:spPr/>
      <dgm:t>
        <a:bodyPr/>
        <a:lstStyle/>
        <a:p>
          <a:endParaRPr lang="en-MY" sz="1400"/>
        </a:p>
      </dgm:t>
    </dgm:pt>
    <dgm:pt modelId="{183CC5B2-F9CA-4661-AC26-CDA10470B358}">
      <dgm:prSet custT="1"/>
      <dgm:spPr/>
      <dgm:t>
        <a:bodyPr/>
        <a:lstStyle/>
        <a:p>
          <a:pPr rtl="0">
            <a:lnSpc>
              <a:spcPct val="100000"/>
            </a:lnSpc>
            <a:spcAft>
              <a:spcPts val="0"/>
            </a:spcAft>
          </a:pPr>
          <a:r>
            <a:rPr lang="en-MY" sz="1100" b="0" i="0" dirty="0">
              <a:latin typeface="Arial Narrow" panose="020B0606020202030204" pitchFamily="34" charset="0"/>
            </a:rPr>
            <a:t>The loan agreement </a:t>
          </a:r>
          <a:r>
            <a:rPr lang="en-MY" sz="1100" b="0" i="1" dirty="0">
              <a:latin typeface="Arial Narrow" panose="020B0606020202030204" pitchFamily="34" charset="0"/>
            </a:rPr>
            <a:t>(</a:t>
          </a:r>
          <a:r>
            <a:rPr lang="en-MY" sz="1100" b="0" i="1" dirty="0" err="1">
              <a:latin typeface="Arial Narrow" panose="020B0606020202030204" pitchFamily="34" charset="0"/>
            </a:rPr>
            <a:t>surat</a:t>
          </a:r>
          <a:r>
            <a:rPr lang="en-MY" sz="1100" b="0" i="1" dirty="0">
              <a:latin typeface="Arial Narrow" panose="020B0606020202030204" pitchFamily="34" charset="0"/>
            </a:rPr>
            <a:t> </a:t>
          </a:r>
          <a:r>
            <a:rPr lang="en-MY" sz="1100" b="0" i="1" dirty="0" err="1">
              <a:latin typeface="Arial Narrow" panose="020B0606020202030204" pitchFamily="34" charset="0"/>
            </a:rPr>
            <a:t>tawaran</a:t>
          </a:r>
          <a:r>
            <a:rPr lang="en-MY" sz="1100" b="0" i="1" dirty="0">
              <a:latin typeface="Arial Narrow" panose="020B0606020202030204" pitchFamily="34" charset="0"/>
            </a:rPr>
            <a:t>)</a:t>
          </a:r>
          <a:r>
            <a:rPr lang="en-MY" sz="1100" b="0" i="0" dirty="0">
              <a:latin typeface="Arial Narrow" panose="020B0606020202030204" pitchFamily="34" charset="0"/>
            </a:rPr>
            <a:t> will be expired if the applicants did not submit it to the SAA within three (3) months from the agreement offer letter date.</a:t>
          </a:r>
          <a:endParaRPr lang="en-MY" sz="1100" dirty="0">
            <a:latin typeface="Arial Narrow" panose="020B0606020202030204" pitchFamily="34" charset="0"/>
          </a:endParaRPr>
        </a:p>
      </dgm:t>
    </dgm:pt>
    <dgm:pt modelId="{9E31F40C-8FF5-4B0A-AF6B-6FFFABD91BFE}" type="parTrans" cxnId="{51A13187-30C1-4595-BF44-856B62F01DA3}">
      <dgm:prSet/>
      <dgm:spPr/>
      <dgm:t>
        <a:bodyPr/>
        <a:lstStyle/>
        <a:p>
          <a:endParaRPr lang="en-MY"/>
        </a:p>
      </dgm:t>
    </dgm:pt>
    <dgm:pt modelId="{FCE1BF1D-176E-457B-9D24-ED56740928F3}" type="sibTrans" cxnId="{51A13187-30C1-4595-BF44-856B62F01DA3}">
      <dgm:prSet/>
      <dgm:spPr/>
      <dgm:t>
        <a:bodyPr/>
        <a:lstStyle/>
        <a:p>
          <a:endParaRPr lang="en-MY"/>
        </a:p>
      </dgm:t>
    </dgm:pt>
    <dgm:pt modelId="{96ED27CB-17D9-4B77-9031-5CE2833CC9C7}">
      <dgm:prSet custT="1"/>
      <dgm:spPr/>
      <dgm:t>
        <a:bodyPr/>
        <a:lstStyle/>
        <a:p>
          <a:r>
            <a:rPr lang="en-US" sz="1100" dirty="0">
              <a:latin typeface="Arial Narrow" panose="020B0606020202030204" pitchFamily="34" charset="0"/>
            </a:rPr>
            <a:t>Refer to </a:t>
          </a:r>
          <a:r>
            <a:rPr lang="en-MY" sz="1100" dirty="0">
              <a:latin typeface="Arial Narrow" panose="020B0606020202030204" pitchFamily="34" charset="0"/>
              <a:hlinkClick xmlns:r="http://schemas.openxmlformats.org/officeDocument/2006/relationships" r:id="rId1"/>
            </a:rPr>
            <a:t>http://www.ucsiuniversity.edu.my/admission/scholarship/ptptn-kl.aspx</a:t>
          </a:r>
          <a:endParaRPr lang="en-MY" sz="1100" dirty="0">
            <a:latin typeface="Arial Narrow" panose="020B0606020202030204" pitchFamily="34" charset="0"/>
          </a:endParaRPr>
        </a:p>
      </dgm:t>
    </dgm:pt>
    <dgm:pt modelId="{4E0F9357-3D0D-49CF-AA6F-54125C994152}" type="parTrans" cxnId="{805B1008-D2AE-41D3-AA53-A487CFF56445}">
      <dgm:prSet/>
      <dgm:spPr/>
      <dgm:t>
        <a:bodyPr/>
        <a:lstStyle/>
        <a:p>
          <a:endParaRPr lang="en-MY"/>
        </a:p>
      </dgm:t>
    </dgm:pt>
    <dgm:pt modelId="{2AA82AD9-023C-4155-9837-C8A8A5174EB4}" type="sibTrans" cxnId="{805B1008-D2AE-41D3-AA53-A487CFF56445}">
      <dgm:prSet/>
      <dgm:spPr/>
      <dgm:t>
        <a:bodyPr/>
        <a:lstStyle/>
        <a:p>
          <a:endParaRPr lang="en-MY"/>
        </a:p>
      </dgm:t>
    </dgm:pt>
    <dgm:pt modelId="{5C269103-335A-4CC9-BA1F-F71948EE5F64}" type="pres">
      <dgm:prSet presAssocID="{69AD2D43-1D39-41D6-8A82-49D5F7395BF7}" presName="linear" presStyleCnt="0">
        <dgm:presLayoutVars>
          <dgm:dir/>
          <dgm:animLvl val="lvl"/>
          <dgm:resizeHandles val="exact"/>
        </dgm:presLayoutVars>
      </dgm:prSet>
      <dgm:spPr/>
    </dgm:pt>
    <dgm:pt modelId="{637FD1D7-D10E-4AEF-A2E2-D3D6C7766E75}" type="pres">
      <dgm:prSet presAssocID="{DC605F04-A117-4D32-84A2-435093138173}" presName="parentLin" presStyleCnt="0"/>
      <dgm:spPr/>
    </dgm:pt>
    <dgm:pt modelId="{8A4C6569-5FC3-453E-B75C-AFAB9B76088E}" type="pres">
      <dgm:prSet presAssocID="{DC605F04-A117-4D32-84A2-435093138173}" presName="parentLeftMargin" presStyleLbl="node1" presStyleIdx="0" presStyleCnt="5"/>
      <dgm:spPr/>
    </dgm:pt>
    <dgm:pt modelId="{5947A0CC-AE94-43E6-9AF1-DFA9B4EAA58B}" type="pres">
      <dgm:prSet presAssocID="{DC605F04-A117-4D32-84A2-435093138173}" presName="parentText" presStyleLbl="node1" presStyleIdx="0" presStyleCnt="5">
        <dgm:presLayoutVars>
          <dgm:chMax val="0"/>
          <dgm:bulletEnabled val="1"/>
        </dgm:presLayoutVars>
      </dgm:prSet>
      <dgm:spPr/>
    </dgm:pt>
    <dgm:pt modelId="{A88CCED4-1D8A-45E7-9852-FF2C3AE8E649}" type="pres">
      <dgm:prSet presAssocID="{DC605F04-A117-4D32-84A2-435093138173}" presName="negativeSpace" presStyleCnt="0"/>
      <dgm:spPr/>
    </dgm:pt>
    <dgm:pt modelId="{6C26A657-5EB8-4048-ADBE-D5F0227DE798}" type="pres">
      <dgm:prSet presAssocID="{DC605F04-A117-4D32-84A2-435093138173}" presName="childText" presStyleLbl="conFgAcc1" presStyleIdx="0" presStyleCnt="5" custLinFactNeighborX="-3448" custLinFactNeighborY="-68719">
        <dgm:presLayoutVars>
          <dgm:bulletEnabled val="1"/>
        </dgm:presLayoutVars>
      </dgm:prSet>
      <dgm:spPr/>
    </dgm:pt>
    <dgm:pt modelId="{37F1BE45-DF8C-4DDA-BF21-12A7EE31A373}" type="pres">
      <dgm:prSet presAssocID="{09A3073C-B0B2-4678-959B-06822BDE3F8A}" presName="spaceBetweenRectangles" presStyleCnt="0"/>
      <dgm:spPr/>
    </dgm:pt>
    <dgm:pt modelId="{D4AE93A1-8CDE-4CE4-801E-A2E53CDC3C51}" type="pres">
      <dgm:prSet presAssocID="{D836FCDF-5AC2-4E61-B907-7FBBC7E01426}" presName="parentLin" presStyleCnt="0"/>
      <dgm:spPr/>
    </dgm:pt>
    <dgm:pt modelId="{BCD6987D-95C7-48C7-A278-7A104696F297}" type="pres">
      <dgm:prSet presAssocID="{D836FCDF-5AC2-4E61-B907-7FBBC7E01426}" presName="parentLeftMargin" presStyleLbl="node1" presStyleIdx="0" presStyleCnt="5"/>
      <dgm:spPr/>
    </dgm:pt>
    <dgm:pt modelId="{B80876F8-C9BC-45B1-ABDA-274543E5E734}" type="pres">
      <dgm:prSet presAssocID="{D836FCDF-5AC2-4E61-B907-7FBBC7E01426}" presName="parentText" presStyleLbl="node1" presStyleIdx="1" presStyleCnt="5">
        <dgm:presLayoutVars>
          <dgm:chMax val="0"/>
          <dgm:bulletEnabled val="1"/>
        </dgm:presLayoutVars>
      </dgm:prSet>
      <dgm:spPr/>
    </dgm:pt>
    <dgm:pt modelId="{619DF967-6080-4931-AEF7-A7BCB9741858}" type="pres">
      <dgm:prSet presAssocID="{D836FCDF-5AC2-4E61-B907-7FBBC7E01426}" presName="negativeSpace" presStyleCnt="0"/>
      <dgm:spPr/>
    </dgm:pt>
    <dgm:pt modelId="{08D35B43-A976-4454-AB77-AE85C9017846}" type="pres">
      <dgm:prSet presAssocID="{D836FCDF-5AC2-4E61-B907-7FBBC7E01426}" presName="childText" presStyleLbl="conFgAcc1" presStyleIdx="1" presStyleCnt="5">
        <dgm:presLayoutVars>
          <dgm:bulletEnabled val="1"/>
        </dgm:presLayoutVars>
      </dgm:prSet>
      <dgm:spPr/>
    </dgm:pt>
    <dgm:pt modelId="{D5BA09AA-BEFB-44FC-B957-3F0E76448EFA}" type="pres">
      <dgm:prSet presAssocID="{377B0930-9CF6-4537-A757-5EE90B36CBAD}" presName="spaceBetweenRectangles" presStyleCnt="0"/>
      <dgm:spPr/>
    </dgm:pt>
    <dgm:pt modelId="{ECBB584E-7A17-4A09-AAE0-E48A4EEF4B4D}" type="pres">
      <dgm:prSet presAssocID="{91A3B552-E10E-4F18-9D96-CD404231C89E}" presName="parentLin" presStyleCnt="0"/>
      <dgm:spPr/>
    </dgm:pt>
    <dgm:pt modelId="{B9667906-3D9E-42B8-AE69-28D586A0B3D1}" type="pres">
      <dgm:prSet presAssocID="{91A3B552-E10E-4F18-9D96-CD404231C89E}" presName="parentLeftMargin" presStyleLbl="node1" presStyleIdx="1" presStyleCnt="5"/>
      <dgm:spPr/>
    </dgm:pt>
    <dgm:pt modelId="{7DEC9D38-6DB1-4A40-A3F1-C00FAA05E54B}" type="pres">
      <dgm:prSet presAssocID="{91A3B552-E10E-4F18-9D96-CD404231C89E}" presName="parentText" presStyleLbl="node1" presStyleIdx="2" presStyleCnt="5">
        <dgm:presLayoutVars>
          <dgm:chMax val="0"/>
          <dgm:bulletEnabled val="1"/>
        </dgm:presLayoutVars>
      </dgm:prSet>
      <dgm:spPr/>
    </dgm:pt>
    <dgm:pt modelId="{4872409B-F3F1-409E-9056-A11124CF8857}" type="pres">
      <dgm:prSet presAssocID="{91A3B552-E10E-4F18-9D96-CD404231C89E}" presName="negativeSpace" presStyleCnt="0"/>
      <dgm:spPr/>
    </dgm:pt>
    <dgm:pt modelId="{0BCF6F43-B0A1-4146-A0DD-C41804A49347}" type="pres">
      <dgm:prSet presAssocID="{91A3B552-E10E-4F18-9D96-CD404231C89E}" presName="childText" presStyleLbl="conFgAcc1" presStyleIdx="2" presStyleCnt="5">
        <dgm:presLayoutVars>
          <dgm:bulletEnabled val="1"/>
        </dgm:presLayoutVars>
      </dgm:prSet>
      <dgm:spPr/>
    </dgm:pt>
    <dgm:pt modelId="{6C1E4AB3-2A71-4F99-8E38-796E05944BCD}" type="pres">
      <dgm:prSet presAssocID="{F0BCB24B-C332-4887-8B3F-E741F9766BE6}" presName="spaceBetweenRectangles" presStyleCnt="0"/>
      <dgm:spPr/>
    </dgm:pt>
    <dgm:pt modelId="{2697B44D-1469-44CB-BA21-0785CED3EE24}" type="pres">
      <dgm:prSet presAssocID="{89F9C1D7-084A-443B-831F-37866911ED8E}" presName="parentLin" presStyleCnt="0"/>
      <dgm:spPr/>
    </dgm:pt>
    <dgm:pt modelId="{9AF0EA1D-57E8-477B-B327-9FD051F0B481}" type="pres">
      <dgm:prSet presAssocID="{89F9C1D7-084A-443B-831F-37866911ED8E}" presName="parentLeftMargin" presStyleLbl="node1" presStyleIdx="2" presStyleCnt="5"/>
      <dgm:spPr/>
    </dgm:pt>
    <dgm:pt modelId="{09FBFFA3-97F5-42C1-931A-FFA29003A725}" type="pres">
      <dgm:prSet presAssocID="{89F9C1D7-084A-443B-831F-37866911ED8E}" presName="parentText" presStyleLbl="node1" presStyleIdx="3" presStyleCnt="5">
        <dgm:presLayoutVars>
          <dgm:chMax val="0"/>
          <dgm:bulletEnabled val="1"/>
        </dgm:presLayoutVars>
      </dgm:prSet>
      <dgm:spPr/>
    </dgm:pt>
    <dgm:pt modelId="{EE15D988-7AE3-4E0A-B094-3572D01E0848}" type="pres">
      <dgm:prSet presAssocID="{89F9C1D7-084A-443B-831F-37866911ED8E}" presName="negativeSpace" presStyleCnt="0"/>
      <dgm:spPr/>
    </dgm:pt>
    <dgm:pt modelId="{C8094E07-B01B-4E02-9278-572390CE4A6D}" type="pres">
      <dgm:prSet presAssocID="{89F9C1D7-084A-443B-831F-37866911ED8E}" presName="childText" presStyleLbl="conFgAcc1" presStyleIdx="3" presStyleCnt="5">
        <dgm:presLayoutVars>
          <dgm:bulletEnabled val="1"/>
        </dgm:presLayoutVars>
      </dgm:prSet>
      <dgm:spPr/>
    </dgm:pt>
    <dgm:pt modelId="{56A01A3A-123D-45D7-A3B0-2DE9AEC7AD5E}" type="pres">
      <dgm:prSet presAssocID="{2BF16F6F-6815-451C-A315-06B6C3FA684D}" presName="spaceBetweenRectangles" presStyleCnt="0"/>
      <dgm:spPr/>
    </dgm:pt>
    <dgm:pt modelId="{A7E2322B-55A8-4BD9-BE68-4749881DAEB6}" type="pres">
      <dgm:prSet presAssocID="{7DEF34DA-26F5-4CBE-AE78-35AE06A7519E}" presName="parentLin" presStyleCnt="0"/>
      <dgm:spPr/>
    </dgm:pt>
    <dgm:pt modelId="{BE3391C0-8C3B-4F72-9298-8C2ACE2713BF}" type="pres">
      <dgm:prSet presAssocID="{7DEF34DA-26F5-4CBE-AE78-35AE06A7519E}" presName="parentLeftMargin" presStyleLbl="node1" presStyleIdx="3" presStyleCnt="5"/>
      <dgm:spPr/>
    </dgm:pt>
    <dgm:pt modelId="{0F641BA6-2F2D-4345-82D1-624DBC0A35AB}" type="pres">
      <dgm:prSet presAssocID="{7DEF34DA-26F5-4CBE-AE78-35AE06A7519E}" presName="parentText" presStyleLbl="node1" presStyleIdx="4" presStyleCnt="5">
        <dgm:presLayoutVars>
          <dgm:chMax val="0"/>
          <dgm:bulletEnabled val="1"/>
        </dgm:presLayoutVars>
      </dgm:prSet>
      <dgm:spPr/>
    </dgm:pt>
    <dgm:pt modelId="{9201A488-9317-4AE3-93ED-011F149DA28A}" type="pres">
      <dgm:prSet presAssocID="{7DEF34DA-26F5-4CBE-AE78-35AE06A7519E}" presName="negativeSpace" presStyleCnt="0"/>
      <dgm:spPr/>
    </dgm:pt>
    <dgm:pt modelId="{044F7C6A-C408-4FDB-9D9F-F69E6FC4E3CF}" type="pres">
      <dgm:prSet presAssocID="{7DEF34DA-26F5-4CBE-AE78-35AE06A7519E}" presName="childText" presStyleLbl="conFgAcc1" presStyleIdx="4" presStyleCnt="5">
        <dgm:presLayoutVars>
          <dgm:bulletEnabled val="1"/>
        </dgm:presLayoutVars>
      </dgm:prSet>
      <dgm:spPr/>
    </dgm:pt>
  </dgm:ptLst>
  <dgm:cxnLst>
    <dgm:cxn modelId="{50EEDA01-C79D-41B5-81B8-6DFFA123A182}" type="presOf" srcId="{F159472F-5973-4999-B09C-633F5E00233C}" destId="{C8094E07-B01B-4E02-9278-572390CE4A6D}" srcOrd="0" destOrd="3" presId="urn:microsoft.com/office/officeart/2005/8/layout/list1"/>
    <dgm:cxn modelId="{E4012602-E656-4641-9F76-1A77A9ADC6CF}" srcId="{91A3B552-E10E-4F18-9D96-CD404231C89E}" destId="{6A0530B3-E208-465A-B97A-EAD672671779}" srcOrd="0" destOrd="0" parTransId="{4591FBDF-FC4B-4010-AF9E-25818F170951}" sibTransId="{D588017D-0436-4C62-A79A-CB35A5FAFBCF}"/>
    <dgm:cxn modelId="{C5908006-21AD-4296-B3C0-AC2256D4EDCE}" type="presOf" srcId="{6A0530B3-E208-465A-B97A-EAD672671779}" destId="{0BCF6F43-B0A1-4146-A0DD-C41804A49347}" srcOrd="0" destOrd="0" presId="urn:microsoft.com/office/officeart/2005/8/layout/list1"/>
    <dgm:cxn modelId="{805B1008-D2AE-41D3-AA53-A487CFF56445}" srcId="{DC605F04-A117-4D32-84A2-435093138173}" destId="{96ED27CB-17D9-4B77-9031-5CE2833CC9C7}" srcOrd="0" destOrd="0" parTransId="{4E0F9357-3D0D-49CF-AA6F-54125C994152}" sibTransId="{2AA82AD9-023C-4155-9837-C8A8A5174EB4}"/>
    <dgm:cxn modelId="{A1D7C210-EE27-4018-88FB-23A63742695B}" srcId="{89F9C1D7-084A-443B-831F-37866911ED8E}" destId="{9B67A475-FCC3-4469-B535-6BC026365B86}" srcOrd="2" destOrd="0" parTransId="{D0745996-99E7-415E-B1D1-BD1F0E98D0BF}" sibTransId="{872500F6-2891-450B-AAD6-6D9A116FF3C7}"/>
    <dgm:cxn modelId="{21D48011-37CC-49A1-86DB-A5AF34D3DFB2}" type="presOf" srcId="{7DEF34DA-26F5-4CBE-AE78-35AE06A7519E}" destId="{BE3391C0-8C3B-4F72-9298-8C2ACE2713BF}" srcOrd="0" destOrd="0" presId="urn:microsoft.com/office/officeart/2005/8/layout/list1"/>
    <dgm:cxn modelId="{48BFE221-C83D-4DDA-90D1-55B23726D58C}" srcId="{89F9C1D7-084A-443B-831F-37866911ED8E}" destId="{F159472F-5973-4999-B09C-633F5E00233C}" srcOrd="3" destOrd="0" parTransId="{AFD7AEC8-369B-4AAF-A257-A57484A391DE}" sibTransId="{83DFEA1D-1B31-4ED7-BF39-9EEC4489CB6C}"/>
    <dgm:cxn modelId="{DEBD9B28-C9F8-4BFB-A1F2-9ABDDA750BEE}" type="presOf" srcId="{9B67A475-FCC3-4469-B535-6BC026365B86}" destId="{C8094E07-B01B-4E02-9278-572390CE4A6D}" srcOrd="0" destOrd="2" presId="urn:microsoft.com/office/officeart/2005/8/layout/list1"/>
    <dgm:cxn modelId="{980A932A-41E2-41DD-BF6E-4CCA36F9AB2E}" type="presOf" srcId="{91A3B552-E10E-4F18-9D96-CD404231C89E}" destId="{7DEC9D38-6DB1-4A40-A3F1-C00FAA05E54B}" srcOrd="1" destOrd="0" presId="urn:microsoft.com/office/officeart/2005/8/layout/list1"/>
    <dgm:cxn modelId="{D6FEB62A-8880-4461-8AFC-530923B4F78E}" srcId="{89F9C1D7-084A-443B-831F-37866911ED8E}" destId="{84CB986F-45FD-48A3-BE02-42791F70189B}" srcOrd="1" destOrd="0" parTransId="{E4054C3D-15B5-42D2-81CB-9B78812033C1}" sibTransId="{3B69E1FF-1C80-456C-B6D4-C75B87E922F3}"/>
    <dgm:cxn modelId="{9A655A33-B26E-452C-A630-FFA1338A0CF5}" srcId="{69AD2D43-1D39-41D6-8A82-49D5F7395BF7}" destId="{7DEF34DA-26F5-4CBE-AE78-35AE06A7519E}" srcOrd="4" destOrd="0" parTransId="{EB943AAE-2C20-4E34-85C1-19A54B32A107}" sibTransId="{229B136E-144C-48E3-81A5-7F6BC42B28CF}"/>
    <dgm:cxn modelId="{3746B95B-39B1-4CCD-8D66-472A9B0F973F}" type="presOf" srcId="{D836FCDF-5AC2-4E61-B907-7FBBC7E01426}" destId="{B80876F8-C9BC-45B1-ABDA-274543E5E734}" srcOrd="1" destOrd="0" presId="urn:microsoft.com/office/officeart/2005/8/layout/list1"/>
    <dgm:cxn modelId="{494FF75F-0219-491E-9803-0A9A4DEAB811}" srcId="{D836FCDF-5AC2-4E61-B907-7FBBC7E01426}" destId="{52A63038-ED21-4ECA-9D44-EA2924AB8C06}" srcOrd="2" destOrd="0" parTransId="{AA3A5CAB-1CCE-4FB5-8427-74F480FB2485}" sibTransId="{AF2C406E-AE00-4613-8EAF-94417CD27F19}"/>
    <dgm:cxn modelId="{A168F361-D33A-4692-801A-2C0DEC99A600}" type="presOf" srcId="{183CC5B2-F9CA-4661-AC26-CDA10470B358}" destId="{044F7C6A-C408-4FDB-9D9F-F69E6FC4E3CF}" srcOrd="0" destOrd="1" presId="urn:microsoft.com/office/officeart/2005/8/layout/list1"/>
    <dgm:cxn modelId="{A3595D42-D182-4E21-BECA-A5E558FF02A4}" srcId="{7DEF34DA-26F5-4CBE-AE78-35AE06A7519E}" destId="{1B98A5E4-8991-4DD4-AFE5-CCEB304FD429}" srcOrd="0" destOrd="0" parTransId="{ED15D5EB-314B-45E6-94EB-C387879B73D0}" sibTransId="{FB0ED833-A1DC-4894-AE0C-4763DD569CB2}"/>
    <dgm:cxn modelId="{F5552843-16AF-40FE-92D0-D25FA82009A2}" type="presOf" srcId="{91A3B552-E10E-4F18-9D96-CD404231C89E}" destId="{B9667906-3D9E-42B8-AE69-28D586A0B3D1}" srcOrd="0" destOrd="0" presId="urn:microsoft.com/office/officeart/2005/8/layout/list1"/>
    <dgm:cxn modelId="{F3F36963-61D8-4767-8BB4-09843263957C}" type="presOf" srcId="{173BB47B-656C-4850-BD71-86C1569F8D59}" destId="{08D35B43-A976-4454-AB77-AE85C9017846}" srcOrd="0" destOrd="0" presId="urn:microsoft.com/office/officeart/2005/8/layout/list1"/>
    <dgm:cxn modelId="{0AFA3E44-6BB2-464C-9ED5-23C0E861444E}" srcId="{69AD2D43-1D39-41D6-8A82-49D5F7395BF7}" destId="{DC605F04-A117-4D32-84A2-435093138173}" srcOrd="0" destOrd="0" parTransId="{041A77DE-0F3A-4186-AD1C-1F5C63DFBC52}" sibTransId="{09A3073C-B0B2-4678-959B-06822BDE3F8A}"/>
    <dgm:cxn modelId="{CED39A67-0840-4D8E-9CFA-E3C2B8EC9770}" type="presOf" srcId="{69AD2D43-1D39-41D6-8A82-49D5F7395BF7}" destId="{5C269103-335A-4CC9-BA1F-F71948EE5F64}" srcOrd="0" destOrd="0" presId="urn:microsoft.com/office/officeart/2005/8/layout/list1"/>
    <dgm:cxn modelId="{F8ACCF67-B8EF-4ECD-A55B-730D2949E1E7}" type="presOf" srcId="{DC605F04-A117-4D32-84A2-435093138173}" destId="{8A4C6569-5FC3-453E-B75C-AFAB9B76088E}" srcOrd="0" destOrd="0" presId="urn:microsoft.com/office/officeart/2005/8/layout/list1"/>
    <dgm:cxn modelId="{8AE3DC4D-938B-48F8-9AA5-B82453293727}" srcId="{69AD2D43-1D39-41D6-8A82-49D5F7395BF7}" destId="{89F9C1D7-084A-443B-831F-37866911ED8E}" srcOrd="3" destOrd="0" parTransId="{6C5B2568-8E05-4665-AFD9-F91F022519B7}" sibTransId="{2BF16F6F-6815-451C-A315-06B6C3FA684D}"/>
    <dgm:cxn modelId="{5A1F9272-7C1D-4FB6-975B-E6D95B18D635}" type="presOf" srcId="{7DEF34DA-26F5-4CBE-AE78-35AE06A7519E}" destId="{0F641BA6-2F2D-4345-82D1-624DBC0A35AB}" srcOrd="1" destOrd="0" presId="urn:microsoft.com/office/officeart/2005/8/layout/list1"/>
    <dgm:cxn modelId="{51A13187-30C1-4595-BF44-856B62F01DA3}" srcId="{7DEF34DA-26F5-4CBE-AE78-35AE06A7519E}" destId="{183CC5B2-F9CA-4661-AC26-CDA10470B358}" srcOrd="1" destOrd="0" parTransId="{9E31F40C-8FF5-4B0A-AF6B-6FFFABD91BFE}" sibTransId="{FCE1BF1D-176E-457B-9D24-ED56740928F3}"/>
    <dgm:cxn modelId="{2C5FB888-EDD6-4F25-8BA6-6133F60139F9}" type="presOf" srcId="{3DB4176B-B2A8-43ED-AB14-E5A254BAD87A}" destId="{08D35B43-A976-4454-AB77-AE85C9017846}" srcOrd="0" destOrd="1" presId="urn:microsoft.com/office/officeart/2005/8/layout/list1"/>
    <dgm:cxn modelId="{409F2E93-64CC-4B87-A462-5DE7641D3D60}" srcId="{69AD2D43-1D39-41D6-8A82-49D5F7395BF7}" destId="{D836FCDF-5AC2-4E61-B907-7FBBC7E01426}" srcOrd="1" destOrd="0" parTransId="{9F924AB2-C7C2-4139-BFEB-1FFF6FC12243}" sibTransId="{377B0930-9CF6-4537-A757-5EE90B36CBAD}"/>
    <dgm:cxn modelId="{34A8A697-C64E-4A3C-8961-D7A8C1E1F8D8}" type="presOf" srcId="{1B98A5E4-8991-4DD4-AFE5-CCEB304FD429}" destId="{044F7C6A-C408-4FDB-9D9F-F69E6FC4E3CF}" srcOrd="0" destOrd="0" presId="urn:microsoft.com/office/officeart/2005/8/layout/list1"/>
    <dgm:cxn modelId="{EFB44EA3-CE34-4313-BF45-536A31E952E3}" type="presOf" srcId="{89F9C1D7-084A-443B-831F-37866911ED8E}" destId="{9AF0EA1D-57E8-477B-B327-9FD051F0B481}" srcOrd="0" destOrd="0" presId="urn:microsoft.com/office/officeart/2005/8/layout/list1"/>
    <dgm:cxn modelId="{932C17A6-5570-4AB1-9EDF-B459808818CA}" srcId="{89F9C1D7-084A-443B-831F-37866911ED8E}" destId="{E29F9F57-9EE9-4258-929A-E1033B2E9A7B}" srcOrd="0" destOrd="0" parTransId="{89B4A7DA-2179-4A17-BBA5-71AB87B95A9E}" sibTransId="{3190901A-275A-403E-B3B3-BB0274348A92}"/>
    <dgm:cxn modelId="{AC2FAEAE-B364-46FD-B2F6-691B7D14A8A8}" type="presOf" srcId="{D836FCDF-5AC2-4E61-B907-7FBBC7E01426}" destId="{BCD6987D-95C7-48C7-A278-7A104696F297}" srcOrd="0" destOrd="0" presId="urn:microsoft.com/office/officeart/2005/8/layout/list1"/>
    <dgm:cxn modelId="{436867B4-50F6-4303-B223-679DF03B0312}" srcId="{D836FCDF-5AC2-4E61-B907-7FBBC7E01426}" destId="{173BB47B-656C-4850-BD71-86C1569F8D59}" srcOrd="0" destOrd="0" parTransId="{10972BBB-451A-4A13-BBCF-B82880C623A2}" sibTransId="{B7467BC3-F456-4CA7-AF25-DA5768D38AEE}"/>
    <dgm:cxn modelId="{3B756EC7-141C-45F2-99D8-A2ACD8B48E7C}" srcId="{69AD2D43-1D39-41D6-8A82-49D5F7395BF7}" destId="{91A3B552-E10E-4F18-9D96-CD404231C89E}" srcOrd="2" destOrd="0" parTransId="{5E2E0BCA-E752-4881-AD53-09AD3725EF14}" sibTransId="{F0BCB24B-C332-4887-8B3F-E741F9766BE6}"/>
    <dgm:cxn modelId="{9D3354C8-AE2E-4F5B-81F1-4BE589A2C4E6}" type="presOf" srcId="{89F9C1D7-084A-443B-831F-37866911ED8E}" destId="{09FBFFA3-97F5-42C1-931A-FFA29003A725}" srcOrd="1" destOrd="0" presId="urn:microsoft.com/office/officeart/2005/8/layout/list1"/>
    <dgm:cxn modelId="{5FE050D8-5C47-4394-86F4-19AECAFD7486}" type="presOf" srcId="{DC605F04-A117-4D32-84A2-435093138173}" destId="{5947A0CC-AE94-43E6-9AF1-DFA9B4EAA58B}" srcOrd="1" destOrd="0" presId="urn:microsoft.com/office/officeart/2005/8/layout/list1"/>
    <dgm:cxn modelId="{32B0F4DD-A7D6-4EE7-A792-9F22E8F042AE}" type="presOf" srcId="{96ED27CB-17D9-4B77-9031-5CE2833CC9C7}" destId="{6C26A657-5EB8-4048-ADBE-D5F0227DE798}" srcOrd="0" destOrd="0" presId="urn:microsoft.com/office/officeart/2005/8/layout/list1"/>
    <dgm:cxn modelId="{84951EE0-16CB-4FB6-B297-3D589CA7A74D}" type="presOf" srcId="{E29F9F57-9EE9-4258-929A-E1033B2E9A7B}" destId="{C8094E07-B01B-4E02-9278-572390CE4A6D}" srcOrd="0" destOrd="0" presId="urn:microsoft.com/office/officeart/2005/8/layout/list1"/>
    <dgm:cxn modelId="{F754DEE3-8DBA-4819-8602-4A5D8838D7CF}" type="presOf" srcId="{52A63038-ED21-4ECA-9D44-EA2924AB8C06}" destId="{08D35B43-A976-4454-AB77-AE85C9017846}" srcOrd="0" destOrd="2" presId="urn:microsoft.com/office/officeart/2005/8/layout/list1"/>
    <dgm:cxn modelId="{0C391FEE-BC36-4E8E-A80A-B1943465919D}" srcId="{D836FCDF-5AC2-4E61-B907-7FBBC7E01426}" destId="{3DB4176B-B2A8-43ED-AB14-E5A254BAD87A}" srcOrd="1" destOrd="0" parTransId="{17B51E35-351E-40B8-885E-87D04DB42357}" sibTransId="{BED01CA0-4D91-46D7-A05A-F9C4D34ABBBD}"/>
    <dgm:cxn modelId="{9EECC6F5-DBE9-430D-9FD3-BA8B719F0009}" type="presOf" srcId="{84CB986F-45FD-48A3-BE02-42791F70189B}" destId="{C8094E07-B01B-4E02-9278-572390CE4A6D}" srcOrd="0" destOrd="1" presId="urn:microsoft.com/office/officeart/2005/8/layout/list1"/>
    <dgm:cxn modelId="{C2E654C3-3888-49FC-A9A6-113573A63C3C}" type="presParOf" srcId="{5C269103-335A-4CC9-BA1F-F71948EE5F64}" destId="{637FD1D7-D10E-4AEF-A2E2-D3D6C7766E75}" srcOrd="0" destOrd="0" presId="urn:microsoft.com/office/officeart/2005/8/layout/list1"/>
    <dgm:cxn modelId="{ADA572CD-6056-4DBC-8E40-CA4C43836D10}" type="presParOf" srcId="{637FD1D7-D10E-4AEF-A2E2-D3D6C7766E75}" destId="{8A4C6569-5FC3-453E-B75C-AFAB9B76088E}" srcOrd="0" destOrd="0" presId="urn:microsoft.com/office/officeart/2005/8/layout/list1"/>
    <dgm:cxn modelId="{FACC4179-083C-4078-A5C6-25ADD5B3F377}" type="presParOf" srcId="{637FD1D7-D10E-4AEF-A2E2-D3D6C7766E75}" destId="{5947A0CC-AE94-43E6-9AF1-DFA9B4EAA58B}" srcOrd="1" destOrd="0" presId="urn:microsoft.com/office/officeart/2005/8/layout/list1"/>
    <dgm:cxn modelId="{2A8093DC-7585-47EB-8E0F-72557EF51CDE}" type="presParOf" srcId="{5C269103-335A-4CC9-BA1F-F71948EE5F64}" destId="{A88CCED4-1D8A-45E7-9852-FF2C3AE8E649}" srcOrd="1" destOrd="0" presId="urn:microsoft.com/office/officeart/2005/8/layout/list1"/>
    <dgm:cxn modelId="{94790315-1C40-447E-8D9D-A5F68B22254F}" type="presParOf" srcId="{5C269103-335A-4CC9-BA1F-F71948EE5F64}" destId="{6C26A657-5EB8-4048-ADBE-D5F0227DE798}" srcOrd="2" destOrd="0" presId="urn:microsoft.com/office/officeart/2005/8/layout/list1"/>
    <dgm:cxn modelId="{16DA2BB8-4631-4863-9CAC-807B5DA443E5}" type="presParOf" srcId="{5C269103-335A-4CC9-BA1F-F71948EE5F64}" destId="{37F1BE45-DF8C-4DDA-BF21-12A7EE31A373}" srcOrd="3" destOrd="0" presId="urn:microsoft.com/office/officeart/2005/8/layout/list1"/>
    <dgm:cxn modelId="{9A37819C-1E40-443E-A34E-6093782A613A}" type="presParOf" srcId="{5C269103-335A-4CC9-BA1F-F71948EE5F64}" destId="{D4AE93A1-8CDE-4CE4-801E-A2E53CDC3C51}" srcOrd="4" destOrd="0" presId="urn:microsoft.com/office/officeart/2005/8/layout/list1"/>
    <dgm:cxn modelId="{73DCB8E5-3452-4A07-B80D-05C88BD6AAF5}" type="presParOf" srcId="{D4AE93A1-8CDE-4CE4-801E-A2E53CDC3C51}" destId="{BCD6987D-95C7-48C7-A278-7A104696F297}" srcOrd="0" destOrd="0" presId="urn:microsoft.com/office/officeart/2005/8/layout/list1"/>
    <dgm:cxn modelId="{AF171C22-7FF2-4A0E-817C-23E3477D0E77}" type="presParOf" srcId="{D4AE93A1-8CDE-4CE4-801E-A2E53CDC3C51}" destId="{B80876F8-C9BC-45B1-ABDA-274543E5E734}" srcOrd="1" destOrd="0" presId="urn:microsoft.com/office/officeart/2005/8/layout/list1"/>
    <dgm:cxn modelId="{D3208B80-59FA-4E93-A002-0EE7E484A3FA}" type="presParOf" srcId="{5C269103-335A-4CC9-BA1F-F71948EE5F64}" destId="{619DF967-6080-4931-AEF7-A7BCB9741858}" srcOrd="5" destOrd="0" presId="urn:microsoft.com/office/officeart/2005/8/layout/list1"/>
    <dgm:cxn modelId="{41E9B4B6-82ED-4B81-8A84-FDCAB77E01C3}" type="presParOf" srcId="{5C269103-335A-4CC9-BA1F-F71948EE5F64}" destId="{08D35B43-A976-4454-AB77-AE85C9017846}" srcOrd="6" destOrd="0" presId="urn:microsoft.com/office/officeart/2005/8/layout/list1"/>
    <dgm:cxn modelId="{D23788B1-B313-4B74-9C13-10C41C16F3FF}" type="presParOf" srcId="{5C269103-335A-4CC9-BA1F-F71948EE5F64}" destId="{D5BA09AA-BEFB-44FC-B957-3F0E76448EFA}" srcOrd="7" destOrd="0" presId="urn:microsoft.com/office/officeart/2005/8/layout/list1"/>
    <dgm:cxn modelId="{965DF80E-C8C7-4576-8B2F-8140896DB7BE}" type="presParOf" srcId="{5C269103-335A-4CC9-BA1F-F71948EE5F64}" destId="{ECBB584E-7A17-4A09-AAE0-E48A4EEF4B4D}" srcOrd="8" destOrd="0" presId="urn:microsoft.com/office/officeart/2005/8/layout/list1"/>
    <dgm:cxn modelId="{79D43947-5F98-4A86-8EA6-337300B07E1C}" type="presParOf" srcId="{ECBB584E-7A17-4A09-AAE0-E48A4EEF4B4D}" destId="{B9667906-3D9E-42B8-AE69-28D586A0B3D1}" srcOrd="0" destOrd="0" presId="urn:microsoft.com/office/officeart/2005/8/layout/list1"/>
    <dgm:cxn modelId="{933D5FCE-E773-4983-837F-AB63D8F12111}" type="presParOf" srcId="{ECBB584E-7A17-4A09-AAE0-E48A4EEF4B4D}" destId="{7DEC9D38-6DB1-4A40-A3F1-C00FAA05E54B}" srcOrd="1" destOrd="0" presId="urn:microsoft.com/office/officeart/2005/8/layout/list1"/>
    <dgm:cxn modelId="{94D52A8A-58C1-4161-B761-A805F4C07B6B}" type="presParOf" srcId="{5C269103-335A-4CC9-BA1F-F71948EE5F64}" destId="{4872409B-F3F1-409E-9056-A11124CF8857}" srcOrd="9" destOrd="0" presId="urn:microsoft.com/office/officeart/2005/8/layout/list1"/>
    <dgm:cxn modelId="{494745F4-3F4C-457F-85B7-CB8AC6A6B520}" type="presParOf" srcId="{5C269103-335A-4CC9-BA1F-F71948EE5F64}" destId="{0BCF6F43-B0A1-4146-A0DD-C41804A49347}" srcOrd="10" destOrd="0" presId="urn:microsoft.com/office/officeart/2005/8/layout/list1"/>
    <dgm:cxn modelId="{6C7D5FA4-C9B6-4280-A227-C6D77DD1A5E6}" type="presParOf" srcId="{5C269103-335A-4CC9-BA1F-F71948EE5F64}" destId="{6C1E4AB3-2A71-4F99-8E38-796E05944BCD}" srcOrd="11" destOrd="0" presId="urn:microsoft.com/office/officeart/2005/8/layout/list1"/>
    <dgm:cxn modelId="{72BFB5EC-1D27-4B35-8B62-FA2C315D2BED}" type="presParOf" srcId="{5C269103-335A-4CC9-BA1F-F71948EE5F64}" destId="{2697B44D-1469-44CB-BA21-0785CED3EE24}" srcOrd="12" destOrd="0" presId="urn:microsoft.com/office/officeart/2005/8/layout/list1"/>
    <dgm:cxn modelId="{808C7829-9320-4F4E-BAD4-E79FA73D3603}" type="presParOf" srcId="{2697B44D-1469-44CB-BA21-0785CED3EE24}" destId="{9AF0EA1D-57E8-477B-B327-9FD051F0B481}" srcOrd="0" destOrd="0" presId="urn:microsoft.com/office/officeart/2005/8/layout/list1"/>
    <dgm:cxn modelId="{EB16D9BD-079F-4BFA-851F-036174B969BA}" type="presParOf" srcId="{2697B44D-1469-44CB-BA21-0785CED3EE24}" destId="{09FBFFA3-97F5-42C1-931A-FFA29003A725}" srcOrd="1" destOrd="0" presId="urn:microsoft.com/office/officeart/2005/8/layout/list1"/>
    <dgm:cxn modelId="{30989B63-B10E-4C87-AE68-661431A5DB44}" type="presParOf" srcId="{5C269103-335A-4CC9-BA1F-F71948EE5F64}" destId="{EE15D988-7AE3-4E0A-B094-3572D01E0848}" srcOrd="13" destOrd="0" presId="urn:microsoft.com/office/officeart/2005/8/layout/list1"/>
    <dgm:cxn modelId="{36B88BAB-E214-40C8-A643-CB97E74E01BA}" type="presParOf" srcId="{5C269103-335A-4CC9-BA1F-F71948EE5F64}" destId="{C8094E07-B01B-4E02-9278-572390CE4A6D}" srcOrd="14" destOrd="0" presId="urn:microsoft.com/office/officeart/2005/8/layout/list1"/>
    <dgm:cxn modelId="{E4A5925D-CFC2-46EB-B7DC-7E0B2F86649C}" type="presParOf" srcId="{5C269103-335A-4CC9-BA1F-F71948EE5F64}" destId="{56A01A3A-123D-45D7-A3B0-2DE9AEC7AD5E}" srcOrd="15" destOrd="0" presId="urn:microsoft.com/office/officeart/2005/8/layout/list1"/>
    <dgm:cxn modelId="{8E7265A3-776C-4633-8BFB-A9AAA0A442B2}" type="presParOf" srcId="{5C269103-335A-4CC9-BA1F-F71948EE5F64}" destId="{A7E2322B-55A8-4BD9-BE68-4749881DAEB6}" srcOrd="16" destOrd="0" presId="urn:microsoft.com/office/officeart/2005/8/layout/list1"/>
    <dgm:cxn modelId="{979F9DA2-2BF8-435E-A925-C7789FB5F00F}" type="presParOf" srcId="{A7E2322B-55A8-4BD9-BE68-4749881DAEB6}" destId="{BE3391C0-8C3B-4F72-9298-8C2ACE2713BF}" srcOrd="0" destOrd="0" presId="urn:microsoft.com/office/officeart/2005/8/layout/list1"/>
    <dgm:cxn modelId="{81694B7B-F169-48C5-91BB-9454F1DB121D}" type="presParOf" srcId="{A7E2322B-55A8-4BD9-BE68-4749881DAEB6}" destId="{0F641BA6-2F2D-4345-82D1-624DBC0A35AB}" srcOrd="1" destOrd="0" presId="urn:microsoft.com/office/officeart/2005/8/layout/list1"/>
    <dgm:cxn modelId="{3BB6AC6A-0A90-41DB-845B-4420078F0038}" type="presParOf" srcId="{5C269103-335A-4CC9-BA1F-F71948EE5F64}" destId="{9201A488-9317-4AE3-93ED-011F149DA28A}" srcOrd="17" destOrd="0" presId="urn:microsoft.com/office/officeart/2005/8/layout/list1"/>
    <dgm:cxn modelId="{77788A71-0D47-405D-987B-F9EBF32FE0AE}" type="presParOf" srcId="{5C269103-335A-4CC9-BA1F-F71948EE5F64}" destId="{044F7C6A-C408-4FDB-9D9F-F69E6FC4E3CF}"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F89A32-662B-4610-8C38-7D7F966D6DD2}" type="doc">
      <dgm:prSet loTypeId="urn:microsoft.com/office/officeart/2011/layout/HexagonRadial" loCatId="officeonline" qsTypeId="urn:microsoft.com/office/officeart/2005/8/quickstyle/simple1" qsCatId="simple" csTypeId="urn:microsoft.com/office/officeart/2005/8/colors/colorful1" csCatId="colorful" phldr="1"/>
      <dgm:spPr/>
      <dgm:t>
        <a:bodyPr/>
        <a:lstStyle/>
        <a:p>
          <a:endParaRPr lang="en-MY"/>
        </a:p>
      </dgm:t>
    </dgm:pt>
    <dgm:pt modelId="{8B9AAFDD-5E98-4381-A689-DC609987553B}">
      <dgm:prSet phldrT="[Text]" custT="1"/>
      <dgm:spPr>
        <a:solidFill>
          <a:srgbClr val="C00000"/>
        </a:solidFill>
      </dgm:spPr>
      <dgm:t>
        <a:bodyPr/>
        <a:lstStyle/>
        <a:p>
          <a:r>
            <a:rPr lang="en-US" sz="1600" b="1" dirty="0"/>
            <a:t>RESEARCH FUNDING, CONSULTANCY &amp; GRANTS</a:t>
          </a:r>
          <a:endParaRPr lang="en-MY" sz="1600" b="1" dirty="0"/>
        </a:p>
      </dgm:t>
    </dgm:pt>
    <dgm:pt modelId="{FCF2BDAB-4139-4539-8BE2-8050A7AB1305}" type="parTrans" cxnId="{2A324C55-1384-4C77-9D88-CD0BF10A943A}">
      <dgm:prSet/>
      <dgm:spPr/>
      <dgm:t>
        <a:bodyPr/>
        <a:lstStyle/>
        <a:p>
          <a:endParaRPr lang="en-MY" sz="3600" b="1"/>
        </a:p>
      </dgm:t>
    </dgm:pt>
    <dgm:pt modelId="{FF1613C9-057D-4B71-BC4F-3B3F91EACDAF}" type="sibTrans" cxnId="{2A324C55-1384-4C77-9D88-CD0BF10A943A}">
      <dgm:prSet/>
      <dgm:spPr/>
      <dgm:t>
        <a:bodyPr/>
        <a:lstStyle/>
        <a:p>
          <a:endParaRPr lang="en-MY" sz="3600" b="1"/>
        </a:p>
      </dgm:t>
    </dgm:pt>
    <dgm:pt modelId="{85F30065-7B32-4053-A200-A1952B82E239}">
      <dgm:prSet phldrT="[Text]" custT="1"/>
      <dgm:spPr>
        <a:solidFill>
          <a:srgbClr val="7030A0"/>
        </a:solidFill>
      </dgm:spPr>
      <dgm:t>
        <a:bodyPr/>
        <a:lstStyle/>
        <a:p>
          <a:r>
            <a:rPr lang="en-US" sz="1600" b="1" dirty="0"/>
            <a:t>UNIVERSITY RATINGS &amp; RANKINGS</a:t>
          </a:r>
          <a:endParaRPr lang="en-MY" sz="1600" b="1" dirty="0"/>
        </a:p>
      </dgm:t>
    </dgm:pt>
    <dgm:pt modelId="{2E794AAF-A685-47B9-AC11-3FCDFCDE6C1A}" type="parTrans" cxnId="{8FAF3CBA-E5AE-41C1-9895-D26F058F5422}">
      <dgm:prSet/>
      <dgm:spPr/>
      <dgm:t>
        <a:bodyPr/>
        <a:lstStyle/>
        <a:p>
          <a:endParaRPr lang="en-MY" sz="3600" b="1"/>
        </a:p>
      </dgm:t>
    </dgm:pt>
    <dgm:pt modelId="{B557BE4A-AAB6-4B52-8DF6-5C18DFB81DC8}" type="sibTrans" cxnId="{8FAF3CBA-E5AE-41C1-9895-D26F058F5422}">
      <dgm:prSet/>
      <dgm:spPr/>
      <dgm:t>
        <a:bodyPr/>
        <a:lstStyle/>
        <a:p>
          <a:endParaRPr lang="en-MY" sz="3600" b="1"/>
        </a:p>
      </dgm:t>
    </dgm:pt>
    <dgm:pt modelId="{37CF8642-D653-4451-96EE-10F0BFFBE244}">
      <dgm:prSet phldrT="[Text]" custT="1"/>
      <dgm:spPr>
        <a:solidFill>
          <a:srgbClr val="FF3300"/>
        </a:solidFill>
      </dgm:spPr>
      <dgm:t>
        <a:bodyPr/>
        <a:lstStyle/>
        <a:p>
          <a:r>
            <a:rPr lang="en-US" sz="1600" b="1" dirty="0"/>
            <a:t>COMMUNITY &amp; INDUSTRY PROJECTS</a:t>
          </a:r>
        </a:p>
      </dgm:t>
    </dgm:pt>
    <dgm:pt modelId="{34624356-81AF-45F7-BE24-4486234263A3}" type="parTrans" cxnId="{8DCE3CCC-C5FD-4961-8EF6-F8EF6B2422C3}">
      <dgm:prSet/>
      <dgm:spPr/>
      <dgm:t>
        <a:bodyPr/>
        <a:lstStyle/>
        <a:p>
          <a:endParaRPr lang="en-MY" sz="3600" b="1"/>
        </a:p>
      </dgm:t>
    </dgm:pt>
    <dgm:pt modelId="{58AF028B-72C7-4673-94D2-C5ED75C87415}" type="sibTrans" cxnId="{8DCE3CCC-C5FD-4961-8EF6-F8EF6B2422C3}">
      <dgm:prSet/>
      <dgm:spPr/>
      <dgm:t>
        <a:bodyPr/>
        <a:lstStyle/>
        <a:p>
          <a:endParaRPr lang="en-MY" sz="3600" b="1"/>
        </a:p>
      </dgm:t>
    </dgm:pt>
    <dgm:pt modelId="{E00A3FEB-7706-4D0E-A228-5591EE924A47}">
      <dgm:prSet phldrT="[Text]" custT="1"/>
      <dgm:spPr/>
      <dgm:t>
        <a:bodyPr/>
        <a:lstStyle/>
        <a:p>
          <a:r>
            <a:rPr lang="en-US" sz="1600" b="1" dirty="0"/>
            <a:t>NATIONAL &amp; INTERNATIONAL LINKAGES</a:t>
          </a:r>
          <a:endParaRPr lang="en-MY" sz="1600" b="1" dirty="0"/>
        </a:p>
      </dgm:t>
    </dgm:pt>
    <dgm:pt modelId="{C727DF61-829D-41CC-897E-02A1318F326C}" type="parTrans" cxnId="{457881B1-EBA9-4BC6-9426-986F552F00FE}">
      <dgm:prSet/>
      <dgm:spPr/>
      <dgm:t>
        <a:bodyPr/>
        <a:lstStyle/>
        <a:p>
          <a:endParaRPr lang="en-MY" sz="3600" b="1"/>
        </a:p>
      </dgm:t>
    </dgm:pt>
    <dgm:pt modelId="{55181B4D-315C-415D-B338-3EA2B1C276FC}" type="sibTrans" cxnId="{457881B1-EBA9-4BC6-9426-986F552F00FE}">
      <dgm:prSet/>
      <dgm:spPr/>
      <dgm:t>
        <a:bodyPr/>
        <a:lstStyle/>
        <a:p>
          <a:endParaRPr lang="en-MY" sz="3600" b="1"/>
        </a:p>
      </dgm:t>
    </dgm:pt>
    <dgm:pt modelId="{43E4266B-0633-4ED2-B72F-9009AA1CDFDC}">
      <dgm:prSet phldrT="[Text]" custT="1"/>
      <dgm:spPr/>
      <dgm:t>
        <a:bodyPr/>
        <a:lstStyle/>
        <a:p>
          <a:r>
            <a:rPr lang="en-US" sz="1600" b="1" dirty="0"/>
            <a:t>INNOVATION, INTELLECTUAL PROPERTY &amp; COMMERCIAL-IZATION</a:t>
          </a:r>
          <a:endParaRPr lang="en-MY" sz="1600" b="1" dirty="0"/>
        </a:p>
      </dgm:t>
    </dgm:pt>
    <dgm:pt modelId="{70E5B7FF-C556-4144-8E22-4E76FC384845}" type="parTrans" cxnId="{6A69DA27-AC4C-4A21-9DB3-54648CD28FEE}">
      <dgm:prSet/>
      <dgm:spPr/>
      <dgm:t>
        <a:bodyPr/>
        <a:lstStyle/>
        <a:p>
          <a:endParaRPr lang="en-MY" sz="3600" b="1"/>
        </a:p>
      </dgm:t>
    </dgm:pt>
    <dgm:pt modelId="{44B50049-D2AE-44B1-841C-42BD31BF2C14}" type="sibTrans" cxnId="{6A69DA27-AC4C-4A21-9DB3-54648CD28FEE}">
      <dgm:prSet/>
      <dgm:spPr/>
      <dgm:t>
        <a:bodyPr/>
        <a:lstStyle/>
        <a:p>
          <a:endParaRPr lang="en-MY" sz="3600" b="1"/>
        </a:p>
      </dgm:t>
    </dgm:pt>
    <dgm:pt modelId="{75DF29CE-50F6-4CBE-A9BB-55E722F7882F}">
      <dgm:prSet phldrT="[Text]" custT="1"/>
      <dgm:spPr/>
      <dgm:t>
        <a:bodyPr/>
        <a:lstStyle/>
        <a:p>
          <a:r>
            <a:rPr lang="en-US" sz="1600" b="1" dirty="0"/>
            <a:t>RESEARCH PUBLICATIONS</a:t>
          </a:r>
          <a:endParaRPr lang="en-MY" sz="1600" b="1" dirty="0"/>
        </a:p>
      </dgm:t>
    </dgm:pt>
    <dgm:pt modelId="{F45BACA0-90DF-4C5B-9E2D-CAED7157B337}" type="parTrans" cxnId="{4F8E039E-A95E-4595-863A-58D9E6DE38F7}">
      <dgm:prSet/>
      <dgm:spPr/>
      <dgm:t>
        <a:bodyPr/>
        <a:lstStyle/>
        <a:p>
          <a:endParaRPr lang="en-MY" sz="3600" b="1"/>
        </a:p>
      </dgm:t>
    </dgm:pt>
    <dgm:pt modelId="{ECF3E280-9540-4B5F-A635-C3D2645A708E}" type="sibTrans" cxnId="{4F8E039E-A95E-4595-863A-58D9E6DE38F7}">
      <dgm:prSet/>
      <dgm:spPr/>
      <dgm:t>
        <a:bodyPr/>
        <a:lstStyle/>
        <a:p>
          <a:endParaRPr lang="en-MY" sz="3600" b="1"/>
        </a:p>
      </dgm:t>
    </dgm:pt>
    <dgm:pt modelId="{D53629CA-C74E-4334-B391-A601DA53CF7E}">
      <dgm:prSet phldrT="[Text]" phldr="1" custT="1"/>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MY" sz="1600" b="1" dirty="0"/>
        </a:p>
      </dgm:t>
    </dgm:pt>
    <dgm:pt modelId="{DDF5AE3D-2002-4042-934C-4BA002D84963}" type="sibTrans" cxnId="{1B181909-22E4-476D-A9BA-EBB9B5CC1AF8}">
      <dgm:prSet/>
      <dgm:spPr/>
      <dgm:t>
        <a:bodyPr/>
        <a:lstStyle/>
        <a:p>
          <a:endParaRPr lang="en-MY" sz="3600" b="1"/>
        </a:p>
      </dgm:t>
    </dgm:pt>
    <dgm:pt modelId="{1580CCEE-8F88-41A8-824A-2429224F1191}" type="parTrans" cxnId="{1B181909-22E4-476D-A9BA-EBB9B5CC1AF8}">
      <dgm:prSet/>
      <dgm:spPr/>
      <dgm:t>
        <a:bodyPr/>
        <a:lstStyle/>
        <a:p>
          <a:endParaRPr lang="en-MY" sz="3600" b="1"/>
        </a:p>
      </dgm:t>
    </dgm:pt>
    <dgm:pt modelId="{035CD87D-956C-428C-9383-B19C81C92C9C}" type="pres">
      <dgm:prSet presAssocID="{3DF89A32-662B-4610-8C38-7D7F966D6DD2}" presName="Name0" presStyleCnt="0">
        <dgm:presLayoutVars>
          <dgm:chMax val="1"/>
          <dgm:chPref val="1"/>
          <dgm:dir/>
          <dgm:animOne val="branch"/>
          <dgm:animLvl val="lvl"/>
        </dgm:presLayoutVars>
      </dgm:prSet>
      <dgm:spPr/>
    </dgm:pt>
    <dgm:pt modelId="{091678BB-5DC9-4E61-A59D-FC337F78B04E}" type="pres">
      <dgm:prSet presAssocID="{D53629CA-C74E-4334-B391-A601DA53CF7E}" presName="Parent" presStyleLbl="node0" presStyleIdx="0" presStyleCnt="1" custScaleX="23483" custScaleY="22987" custLinFactNeighborX="1193" custLinFactNeighborY="14">
        <dgm:presLayoutVars>
          <dgm:chMax val="6"/>
          <dgm:chPref val="6"/>
        </dgm:presLayoutVars>
      </dgm:prSet>
      <dgm:spPr>
        <a:prstGeom prst="flowChartConnector">
          <a:avLst/>
        </a:prstGeom>
      </dgm:spPr>
    </dgm:pt>
    <dgm:pt modelId="{0AB7033C-C9DB-4DEF-AA45-2B609B4498D4}" type="pres">
      <dgm:prSet presAssocID="{8B9AAFDD-5E98-4381-A689-DC609987553B}" presName="Accent1" presStyleCnt="0"/>
      <dgm:spPr/>
    </dgm:pt>
    <dgm:pt modelId="{242FA91C-8B4F-4FEE-9A62-EB3C8306098B}" type="pres">
      <dgm:prSet presAssocID="{8B9AAFDD-5E98-4381-A689-DC609987553B}" presName="Accent" presStyleLbl="bgShp" presStyleIdx="0" presStyleCnt="6"/>
      <dgm:spPr/>
    </dgm:pt>
    <dgm:pt modelId="{5FFC9236-EFD6-4DBD-A1F4-31AF1CA1A488}" type="pres">
      <dgm:prSet presAssocID="{8B9AAFDD-5E98-4381-A689-DC609987553B}" presName="Child1" presStyleLbl="node1" presStyleIdx="0" presStyleCnt="6" custScaleX="104941" custScaleY="86613">
        <dgm:presLayoutVars>
          <dgm:chMax val="0"/>
          <dgm:chPref val="0"/>
          <dgm:bulletEnabled val="1"/>
        </dgm:presLayoutVars>
      </dgm:prSet>
      <dgm:spPr/>
    </dgm:pt>
    <dgm:pt modelId="{E0A6F83A-C224-458B-A13D-FB94C2FFA6FD}" type="pres">
      <dgm:prSet presAssocID="{85F30065-7B32-4053-A200-A1952B82E239}" presName="Accent2" presStyleCnt="0"/>
      <dgm:spPr/>
    </dgm:pt>
    <dgm:pt modelId="{9C18AD7C-D907-4264-AB90-F41B7A2D392A}" type="pres">
      <dgm:prSet presAssocID="{85F30065-7B32-4053-A200-A1952B82E239}" presName="Accent" presStyleLbl="bgShp" presStyleIdx="1" presStyleCnt="6"/>
      <dgm:spPr/>
    </dgm:pt>
    <dgm:pt modelId="{183C0916-2FD9-4AC2-912F-A0964BA480F7}" type="pres">
      <dgm:prSet presAssocID="{85F30065-7B32-4053-A200-A1952B82E239}" presName="Child2" presStyleLbl="node1" presStyleIdx="1" presStyleCnt="6" custScaleY="87843">
        <dgm:presLayoutVars>
          <dgm:chMax val="0"/>
          <dgm:chPref val="0"/>
          <dgm:bulletEnabled val="1"/>
        </dgm:presLayoutVars>
      </dgm:prSet>
      <dgm:spPr/>
    </dgm:pt>
    <dgm:pt modelId="{A242FEA6-778D-4006-B1E4-A149D37CF32E}" type="pres">
      <dgm:prSet presAssocID="{37CF8642-D653-4451-96EE-10F0BFFBE244}" presName="Accent3" presStyleCnt="0"/>
      <dgm:spPr/>
    </dgm:pt>
    <dgm:pt modelId="{D161B3ED-0D6A-4152-8486-10E879BBC147}" type="pres">
      <dgm:prSet presAssocID="{37CF8642-D653-4451-96EE-10F0BFFBE244}" presName="Accent" presStyleLbl="bgShp" presStyleIdx="2" presStyleCnt="6"/>
      <dgm:spPr/>
    </dgm:pt>
    <dgm:pt modelId="{343BC4AE-3D52-48C7-B5CB-837F822C3317}" type="pres">
      <dgm:prSet presAssocID="{37CF8642-D653-4451-96EE-10F0BFFBE244}" presName="Child3" presStyleLbl="node1" presStyleIdx="2" presStyleCnt="6">
        <dgm:presLayoutVars>
          <dgm:chMax val="0"/>
          <dgm:chPref val="0"/>
          <dgm:bulletEnabled val="1"/>
        </dgm:presLayoutVars>
      </dgm:prSet>
      <dgm:spPr/>
    </dgm:pt>
    <dgm:pt modelId="{C6C8AABF-1D27-4DAC-9765-FDFCBF6D97D5}" type="pres">
      <dgm:prSet presAssocID="{E00A3FEB-7706-4D0E-A228-5591EE924A47}" presName="Accent4" presStyleCnt="0"/>
      <dgm:spPr/>
    </dgm:pt>
    <dgm:pt modelId="{62C304EB-054F-4870-A580-4D255B25E64A}" type="pres">
      <dgm:prSet presAssocID="{E00A3FEB-7706-4D0E-A228-5591EE924A47}" presName="Accent" presStyleLbl="bgShp" presStyleIdx="3" presStyleCnt="6"/>
      <dgm:spPr/>
    </dgm:pt>
    <dgm:pt modelId="{8A8A9414-043B-48F3-8717-0FF16B72C95C}" type="pres">
      <dgm:prSet presAssocID="{E00A3FEB-7706-4D0E-A228-5591EE924A47}" presName="Child4" presStyleLbl="node1" presStyleIdx="3" presStyleCnt="6" custScaleX="116899" custScaleY="78021">
        <dgm:presLayoutVars>
          <dgm:chMax val="0"/>
          <dgm:chPref val="0"/>
          <dgm:bulletEnabled val="1"/>
        </dgm:presLayoutVars>
      </dgm:prSet>
      <dgm:spPr/>
    </dgm:pt>
    <dgm:pt modelId="{9A89100F-006A-424D-9EBD-8046C3A49837}" type="pres">
      <dgm:prSet presAssocID="{43E4266B-0633-4ED2-B72F-9009AA1CDFDC}" presName="Accent5" presStyleCnt="0"/>
      <dgm:spPr/>
    </dgm:pt>
    <dgm:pt modelId="{0A98C2AF-2881-494B-AAC0-DD3DBEE49D1D}" type="pres">
      <dgm:prSet presAssocID="{43E4266B-0633-4ED2-B72F-9009AA1CDFDC}" presName="Accent" presStyleLbl="bgShp" presStyleIdx="4" presStyleCnt="6"/>
      <dgm:spPr/>
    </dgm:pt>
    <dgm:pt modelId="{83F6A658-C077-4139-A896-CD1D77D02A8E}" type="pres">
      <dgm:prSet presAssocID="{43E4266B-0633-4ED2-B72F-9009AA1CDFDC}" presName="Child5" presStyleLbl="node1" presStyleIdx="4" presStyleCnt="6" custScaleX="108735">
        <dgm:presLayoutVars>
          <dgm:chMax val="0"/>
          <dgm:chPref val="0"/>
          <dgm:bulletEnabled val="1"/>
        </dgm:presLayoutVars>
      </dgm:prSet>
      <dgm:spPr/>
    </dgm:pt>
    <dgm:pt modelId="{DCFD5E37-AEE7-48A8-8623-201A2C644EFB}" type="pres">
      <dgm:prSet presAssocID="{75DF29CE-50F6-4CBE-A9BB-55E722F7882F}" presName="Accent6" presStyleCnt="0"/>
      <dgm:spPr/>
    </dgm:pt>
    <dgm:pt modelId="{DB7E767E-6FD1-49F5-9549-7B6012F9F2BB}" type="pres">
      <dgm:prSet presAssocID="{75DF29CE-50F6-4CBE-A9BB-55E722F7882F}" presName="Accent" presStyleLbl="bgShp" presStyleIdx="5" presStyleCnt="6"/>
      <dgm:spPr/>
    </dgm:pt>
    <dgm:pt modelId="{330193D8-23C9-4E96-8D68-43E0BE3AC596}" type="pres">
      <dgm:prSet presAssocID="{75DF29CE-50F6-4CBE-A9BB-55E722F7882F}" presName="Child6" presStyleLbl="node1" presStyleIdx="5" presStyleCnt="6" custScaleX="107570">
        <dgm:presLayoutVars>
          <dgm:chMax val="0"/>
          <dgm:chPref val="0"/>
          <dgm:bulletEnabled val="1"/>
        </dgm:presLayoutVars>
      </dgm:prSet>
      <dgm:spPr/>
    </dgm:pt>
  </dgm:ptLst>
  <dgm:cxnLst>
    <dgm:cxn modelId="{1B181909-22E4-476D-A9BA-EBB9B5CC1AF8}" srcId="{3DF89A32-662B-4610-8C38-7D7F966D6DD2}" destId="{D53629CA-C74E-4334-B391-A601DA53CF7E}" srcOrd="0" destOrd="0" parTransId="{1580CCEE-8F88-41A8-824A-2429224F1191}" sibTransId="{DDF5AE3D-2002-4042-934C-4BA002D84963}"/>
    <dgm:cxn modelId="{6A69DA27-AC4C-4A21-9DB3-54648CD28FEE}" srcId="{D53629CA-C74E-4334-B391-A601DA53CF7E}" destId="{43E4266B-0633-4ED2-B72F-9009AA1CDFDC}" srcOrd="4" destOrd="0" parTransId="{70E5B7FF-C556-4144-8E22-4E76FC384845}" sibTransId="{44B50049-D2AE-44B1-841C-42BD31BF2C14}"/>
    <dgm:cxn modelId="{79508839-4F63-408F-A755-F8D6B6E797ED}" type="presOf" srcId="{3DF89A32-662B-4610-8C38-7D7F966D6DD2}" destId="{035CD87D-956C-428C-9383-B19C81C92C9C}" srcOrd="0" destOrd="0" presId="urn:microsoft.com/office/officeart/2011/layout/HexagonRadial"/>
    <dgm:cxn modelId="{2A324C55-1384-4C77-9D88-CD0BF10A943A}" srcId="{D53629CA-C74E-4334-B391-A601DA53CF7E}" destId="{8B9AAFDD-5E98-4381-A689-DC609987553B}" srcOrd="0" destOrd="0" parTransId="{FCF2BDAB-4139-4539-8BE2-8050A7AB1305}" sibTransId="{FF1613C9-057D-4B71-BC4F-3B3F91EACDAF}"/>
    <dgm:cxn modelId="{22E9BC80-2A04-4AFC-903A-73AB7BFC4F31}" type="presOf" srcId="{8B9AAFDD-5E98-4381-A689-DC609987553B}" destId="{5FFC9236-EFD6-4DBD-A1F4-31AF1CA1A488}" srcOrd="0" destOrd="0" presId="urn:microsoft.com/office/officeart/2011/layout/HexagonRadial"/>
    <dgm:cxn modelId="{0A0B6882-751C-4DC2-A941-E941C1A621E8}" type="presOf" srcId="{37CF8642-D653-4451-96EE-10F0BFFBE244}" destId="{343BC4AE-3D52-48C7-B5CB-837F822C3317}" srcOrd="0" destOrd="0" presId="urn:microsoft.com/office/officeart/2011/layout/HexagonRadial"/>
    <dgm:cxn modelId="{5A0D9D99-3E04-4D34-80F6-00E558876AB2}" type="presOf" srcId="{D53629CA-C74E-4334-B391-A601DA53CF7E}" destId="{091678BB-5DC9-4E61-A59D-FC337F78B04E}" srcOrd="0" destOrd="0" presId="urn:microsoft.com/office/officeart/2011/layout/HexagonRadial"/>
    <dgm:cxn modelId="{4F8E039E-A95E-4595-863A-58D9E6DE38F7}" srcId="{D53629CA-C74E-4334-B391-A601DA53CF7E}" destId="{75DF29CE-50F6-4CBE-A9BB-55E722F7882F}" srcOrd="5" destOrd="0" parTransId="{F45BACA0-90DF-4C5B-9E2D-CAED7157B337}" sibTransId="{ECF3E280-9540-4B5F-A635-C3D2645A708E}"/>
    <dgm:cxn modelId="{AFC011A4-E273-4A9A-83A8-4BE166A65661}" type="presOf" srcId="{75DF29CE-50F6-4CBE-A9BB-55E722F7882F}" destId="{330193D8-23C9-4E96-8D68-43E0BE3AC596}" srcOrd="0" destOrd="0" presId="urn:microsoft.com/office/officeart/2011/layout/HexagonRadial"/>
    <dgm:cxn modelId="{76DB73A7-7602-439E-BF22-A7DD7AEC6CF8}" type="presOf" srcId="{43E4266B-0633-4ED2-B72F-9009AA1CDFDC}" destId="{83F6A658-C077-4139-A896-CD1D77D02A8E}" srcOrd="0" destOrd="0" presId="urn:microsoft.com/office/officeart/2011/layout/HexagonRadial"/>
    <dgm:cxn modelId="{457881B1-EBA9-4BC6-9426-986F552F00FE}" srcId="{D53629CA-C74E-4334-B391-A601DA53CF7E}" destId="{E00A3FEB-7706-4D0E-A228-5591EE924A47}" srcOrd="3" destOrd="0" parTransId="{C727DF61-829D-41CC-897E-02A1318F326C}" sibTransId="{55181B4D-315C-415D-B338-3EA2B1C276FC}"/>
    <dgm:cxn modelId="{8FAF3CBA-E5AE-41C1-9895-D26F058F5422}" srcId="{D53629CA-C74E-4334-B391-A601DA53CF7E}" destId="{85F30065-7B32-4053-A200-A1952B82E239}" srcOrd="1" destOrd="0" parTransId="{2E794AAF-A685-47B9-AC11-3FCDFCDE6C1A}" sibTransId="{B557BE4A-AAB6-4B52-8DF6-5C18DFB81DC8}"/>
    <dgm:cxn modelId="{8DCE3CCC-C5FD-4961-8EF6-F8EF6B2422C3}" srcId="{D53629CA-C74E-4334-B391-A601DA53CF7E}" destId="{37CF8642-D653-4451-96EE-10F0BFFBE244}" srcOrd="2" destOrd="0" parTransId="{34624356-81AF-45F7-BE24-4486234263A3}" sibTransId="{58AF028B-72C7-4673-94D2-C5ED75C87415}"/>
    <dgm:cxn modelId="{D1D908E2-ABFF-4341-98FF-ABFE2948A460}" type="presOf" srcId="{E00A3FEB-7706-4D0E-A228-5591EE924A47}" destId="{8A8A9414-043B-48F3-8717-0FF16B72C95C}" srcOrd="0" destOrd="0" presId="urn:microsoft.com/office/officeart/2011/layout/HexagonRadial"/>
    <dgm:cxn modelId="{F1BE6FF6-CBEF-4754-9664-71D9FDE627AE}" type="presOf" srcId="{85F30065-7B32-4053-A200-A1952B82E239}" destId="{183C0916-2FD9-4AC2-912F-A0964BA480F7}" srcOrd="0" destOrd="0" presId="urn:microsoft.com/office/officeart/2011/layout/HexagonRadial"/>
    <dgm:cxn modelId="{B1ECF1BA-8902-4138-B347-A94BD2ADD29C}" type="presParOf" srcId="{035CD87D-956C-428C-9383-B19C81C92C9C}" destId="{091678BB-5DC9-4E61-A59D-FC337F78B04E}" srcOrd="0" destOrd="0" presId="urn:microsoft.com/office/officeart/2011/layout/HexagonRadial"/>
    <dgm:cxn modelId="{A5FCAEB5-4477-4D88-8E15-3958C2DC471B}" type="presParOf" srcId="{035CD87D-956C-428C-9383-B19C81C92C9C}" destId="{0AB7033C-C9DB-4DEF-AA45-2B609B4498D4}" srcOrd="1" destOrd="0" presId="urn:microsoft.com/office/officeart/2011/layout/HexagonRadial"/>
    <dgm:cxn modelId="{2DA970AE-7FFC-4E39-AF5F-ADDBF0A48928}" type="presParOf" srcId="{0AB7033C-C9DB-4DEF-AA45-2B609B4498D4}" destId="{242FA91C-8B4F-4FEE-9A62-EB3C8306098B}" srcOrd="0" destOrd="0" presId="urn:microsoft.com/office/officeart/2011/layout/HexagonRadial"/>
    <dgm:cxn modelId="{5A74EA52-EE27-4030-A7CF-2C70453DA825}" type="presParOf" srcId="{035CD87D-956C-428C-9383-B19C81C92C9C}" destId="{5FFC9236-EFD6-4DBD-A1F4-31AF1CA1A488}" srcOrd="2" destOrd="0" presId="urn:microsoft.com/office/officeart/2011/layout/HexagonRadial"/>
    <dgm:cxn modelId="{AFEE0366-9B06-4A0E-A877-F4E1DFAA8219}" type="presParOf" srcId="{035CD87D-956C-428C-9383-B19C81C92C9C}" destId="{E0A6F83A-C224-458B-A13D-FB94C2FFA6FD}" srcOrd="3" destOrd="0" presId="urn:microsoft.com/office/officeart/2011/layout/HexagonRadial"/>
    <dgm:cxn modelId="{3C9AA3A8-3BC6-4CF4-A8A4-3ACB81749E1A}" type="presParOf" srcId="{E0A6F83A-C224-458B-A13D-FB94C2FFA6FD}" destId="{9C18AD7C-D907-4264-AB90-F41B7A2D392A}" srcOrd="0" destOrd="0" presId="urn:microsoft.com/office/officeart/2011/layout/HexagonRadial"/>
    <dgm:cxn modelId="{270812D5-971F-4A29-BFDF-8BAF83020DE9}" type="presParOf" srcId="{035CD87D-956C-428C-9383-B19C81C92C9C}" destId="{183C0916-2FD9-4AC2-912F-A0964BA480F7}" srcOrd="4" destOrd="0" presId="urn:microsoft.com/office/officeart/2011/layout/HexagonRadial"/>
    <dgm:cxn modelId="{7F5E3B6D-A3AC-48EE-B67C-461681AE1066}" type="presParOf" srcId="{035CD87D-956C-428C-9383-B19C81C92C9C}" destId="{A242FEA6-778D-4006-B1E4-A149D37CF32E}" srcOrd="5" destOrd="0" presId="urn:microsoft.com/office/officeart/2011/layout/HexagonRadial"/>
    <dgm:cxn modelId="{95EBFEBA-8BE9-48FD-BE0F-704598C53452}" type="presParOf" srcId="{A242FEA6-778D-4006-B1E4-A149D37CF32E}" destId="{D161B3ED-0D6A-4152-8486-10E879BBC147}" srcOrd="0" destOrd="0" presId="urn:microsoft.com/office/officeart/2011/layout/HexagonRadial"/>
    <dgm:cxn modelId="{3DD4D266-BC21-4AEC-A61D-56E41341F2D4}" type="presParOf" srcId="{035CD87D-956C-428C-9383-B19C81C92C9C}" destId="{343BC4AE-3D52-48C7-B5CB-837F822C3317}" srcOrd="6" destOrd="0" presId="urn:microsoft.com/office/officeart/2011/layout/HexagonRadial"/>
    <dgm:cxn modelId="{3EDA436B-5923-4E0A-B523-87E75EB7D93A}" type="presParOf" srcId="{035CD87D-956C-428C-9383-B19C81C92C9C}" destId="{C6C8AABF-1D27-4DAC-9765-FDFCBF6D97D5}" srcOrd="7" destOrd="0" presId="urn:microsoft.com/office/officeart/2011/layout/HexagonRadial"/>
    <dgm:cxn modelId="{6D976BA2-2E90-43C6-91F4-725B33E8F5D9}" type="presParOf" srcId="{C6C8AABF-1D27-4DAC-9765-FDFCBF6D97D5}" destId="{62C304EB-054F-4870-A580-4D255B25E64A}" srcOrd="0" destOrd="0" presId="urn:microsoft.com/office/officeart/2011/layout/HexagonRadial"/>
    <dgm:cxn modelId="{A4361F81-DD40-41C9-B7D1-4E8F135EC724}" type="presParOf" srcId="{035CD87D-956C-428C-9383-B19C81C92C9C}" destId="{8A8A9414-043B-48F3-8717-0FF16B72C95C}" srcOrd="8" destOrd="0" presId="urn:microsoft.com/office/officeart/2011/layout/HexagonRadial"/>
    <dgm:cxn modelId="{4EADB109-D231-4544-8176-51EE4A35223A}" type="presParOf" srcId="{035CD87D-956C-428C-9383-B19C81C92C9C}" destId="{9A89100F-006A-424D-9EBD-8046C3A49837}" srcOrd="9" destOrd="0" presId="urn:microsoft.com/office/officeart/2011/layout/HexagonRadial"/>
    <dgm:cxn modelId="{887C242C-4512-44D0-B164-2F121B3B26C5}" type="presParOf" srcId="{9A89100F-006A-424D-9EBD-8046C3A49837}" destId="{0A98C2AF-2881-494B-AAC0-DD3DBEE49D1D}" srcOrd="0" destOrd="0" presId="urn:microsoft.com/office/officeart/2011/layout/HexagonRadial"/>
    <dgm:cxn modelId="{A616C8A3-4FB3-4986-B641-F5856821DD52}" type="presParOf" srcId="{035CD87D-956C-428C-9383-B19C81C92C9C}" destId="{83F6A658-C077-4139-A896-CD1D77D02A8E}" srcOrd="10" destOrd="0" presId="urn:microsoft.com/office/officeart/2011/layout/HexagonRadial"/>
    <dgm:cxn modelId="{165A6C1E-BA51-4CE0-BCF6-9512EC097106}" type="presParOf" srcId="{035CD87D-956C-428C-9383-B19C81C92C9C}" destId="{DCFD5E37-AEE7-48A8-8623-201A2C644EFB}" srcOrd="11" destOrd="0" presId="urn:microsoft.com/office/officeart/2011/layout/HexagonRadial"/>
    <dgm:cxn modelId="{53AC561D-979C-4E6F-A602-EA57BAD68D68}" type="presParOf" srcId="{DCFD5E37-AEE7-48A8-8623-201A2C644EFB}" destId="{DB7E767E-6FD1-49F5-9549-7B6012F9F2BB}" srcOrd="0" destOrd="0" presId="urn:microsoft.com/office/officeart/2011/layout/HexagonRadial"/>
    <dgm:cxn modelId="{35DE14AF-82B9-4868-9894-6CE131035547}" type="presParOf" srcId="{035CD87D-956C-428C-9383-B19C81C92C9C}" destId="{330193D8-23C9-4E96-8D68-43E0BE3AC596}"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D1C7DD-1F3F-461C-BB67-17BDFC6F60E5}" type="doc">
      <dgm:prSet loTypeId="urn:microsoft.com/office/officeart/2005/8/layout/arrow2" loCatId="process" qsTypeId="urn:microsoft.com/office/officeart/2005/8/quickstyle/simple1" qsCatId="simple" csTypeId="urn:microsoft.com/office/officeart/2005/8/colors/accent1_2" csCatId="accent1" phldr="1"/>
      <dgm:spPr/>
    </dgm:pt>
    <dgm:pt modelId="{50C13809-9673-473C-81C9-35513951517D}">
      <dgm:prSet phldrT="[Text]" custT="1"/>
      <dgm:spPr/>
      <dgm:t>
        <a:bodyPr/>
        <a:lstStyle/>
        <a:p>
          <a:pPr algn="ctr"/>
          <a:r>
            <a:rPr lang="en-US" sz="1800" b="1" dirty="0"/>
            <a:t>2021</a:t>
          </a:r>
        </a:p>
      </dgm:t>
    </dgm:pt>
    <dgm:pt modelId="{D3517A3E-E805-4693-88CA-D9FDB6F71E76}" type="parTrans" cxnId="{97E37758-C669-4C76-8A49-B17B4044E704}">
      <dgm:prSet/>
      <dgm:spPr/>
      <dgm:t>
        <a:bodyPr/>
        <a:lstStyle/>
        <a:p>
          <a:endParaRPr lang="en-US"/>
        </a:p>
      </dgm:t>
    </dgm:pt>
    <dgm:pt modelId="{F2C33D76-060D-46D1-919A-8AE3787A0D00}" type="sibTrans" cxnId="{97E37758-C669-4C76-8A49-B17B4044E704}">
      <dgm:prSet/>
      <dgm:spPr/>
      <dgm:t>
        <a:bodyPr/>
        <a:lstStyle/>
        <a:p>
          <a:endParaRPr lang="en-US"/>
        </a:p>
      </dgm:t>
    </dgm:pt>
    <dgm:pt modelId="{D74836B0-5787-43F5-8F50-3EFDC470CA28}">
      <dgm:prSet phldrT="[Text]" custT="1"/>
      <dgm:spPr/>
      <dgm:t>
        <a:bodyPr/>
        <a:lstStyle/>
        <a:p>
          <a:pPr algn="ctr"/>
          <a:r>
            <a:rPr lang="en-US" sz="1800" b="1" dirty="0"/>
            <a:t>2022-2023</a:t>
          </a:r>
        </a:p>
      </dgm:t>
    </dgm:pt>
    <dgm:pt modelId="{5197748C-63EE-4FEB-B18D-264BB75C100D}" type="parTrans" cxnId="{6CAA6476-8296-481B-9CBD-22D35C4BAAFE}">
      <dgm:prSet/>
      <dgm:spPr/>
      <dgm:t>
        <a:bodyPr/>
        <a:lstStyle/>
        <a:p>
          <a:endParaRPr lang="en-US"/>
        </a:p>
      </dgm:t>
    </dgm:pt>
    <dgm:pt modelId="{DE151A3B-6D02-4FCD-B4A0-A18D59E9CCF6}" type="sibTrans" cxnId="{6CAA6476-8296-481B-9CBD-22D35C4BAAFE}">
      <dgm:prSet/>
      <dgm:spPr/>
      <dgm:t>
        <a:bodyPr/>
        <a:lstStyle/>
        <a:p>
          <a:endParaRPr lang="en-US"/>
        </a:p>
      </dgm:t>
    </dgm:pt>
    <dgm:pt modelId="{64235479-FFAB-4EB0-867F-6D49EAECEEBE}">
      <dgm:prSet phldrT="[Text]" custT="1"/>
      <dgm:spPr/>
      <dgm:t>
        <a:bodyPr/>
        <a:lstStyle/>
        <a:p>
          <a:endParaRPr lang="en-US" sz="2400" b="1" dirty="0"/>
        </a:p>
      </dgm:t>
    </dgm:pt>
    <dgm:pt modelId="{3895914F-EFC2-4FF1-AC08-77054AC317B7}" type="sibTrans" cxnId="{757F508E-6602-4514-820E-AAD4CCC672D0}">
      <dgm:prSet/>
      <dgm:spPr/>
      <dgm:t>
        <a:bodyPr/>
        <a:lstStyle/>
        <a:p>
          <a:endParaRPr lang="en-US"/>
        </a:p>
      </dgm:t>
    </dgm:pt>
    <dgm:pt modelId="{647D9660-3546-4A35-B639-50E3F97EE7A9}" type="parTrans" cxnId="{757F508E-6602-4514-820E-AAD4CCC672D0}">
      <dgm:prSet/>
      <dgm:spPr/>
      <dgm:t>
        <a:bodyPr/>
        <a:lstStyle/>
        <a:p>
          <a:endParaRPr lang="en-US"/>
        </a:p>
      </dgm:t>
    </dgm:pt>
    <dgm:pt modelId="{38231233-815A-4840-B7E8-5F1B92731B51}" type="pres">
      <dgm:prSet presAssocID="{E3D1C7DD-1F3F-461C-BB67-17BDFC6F60E5}" presName="arrowDiagram" presStyleCnt="0">
        <dgm:presLayoutVars>
          <dgm:chMax val="5"/>
          <dgm:dir/>
          <dgm:resizeHandles val="exact"/>
        </dgm:presLayoutVars>
      </dgm:prSet>
      <dgm:spPr/>
    </dgm:pt>
    <dgm:pt modelId="{2B3DE9BC-AEF7-46E2-A3BC-0C3345009962}" type="pres">
      <dgm:prSet presAssocID="{E3D1C7DD-1F3F-461C-BB67-17BDFC6F60E5}" presName="arrow" presStyleLbl="bgShp" presStyleIdx="0" presStyleCnt="1" custScaleX="176541" custLinFactNeighborX="1462"/>
      <dgm:spPr/>
    </dgm:pt>
    <dgm:pt modelId="{20FFD281-9F38-1E4B-BE3C-E326064CF110}" type="pres">
      <dgm:prSet presAssocID="{E3D1C7DD-1F3F-461C-BB67-17BDFC6F60E5}" presName="arrowDiagram3" presStyleCnt="0"/>
      <dgm:spPr/>
    </dgm:pt>
    <dgm:pt modelId="{FFBB0770-FE31-714F-9A32-7D364703C9D4}" type="pres">
      <dgm:prSet presAssocID="{50C13809-9673-473C-81C9-35513951517D}" presName="bullet3a" presStyleLbl="node1" presStyleIdx="0" presStyleCnt="3" custLinFactX="-400000" custLinFactNeighborX="-443355" custLinFactNeighborY="6538"/>
      <dgm:spPr/>
    </dgm:pt>
    <dgm:pt modelId="{925ACE4B-E1EB-F14C-9F81-30FAE96D38F9}" type="pres">
      <dgm:prSet presAssocID="{50C13809-9673-473C-81C9-35513951517D}" presName="textBox3a" presStyleLbl="revTx" presStyleIdx="0" presStyleCnt="3" custLinFactX="-2350" custLinFactNeighborX="-100000" custLinFactNeighborY="-13575">
        <dgm:presLayoutVars>
          <dgm:bulletEnabled val="1"/>
        </dgm:presLayoutVars>
      </dgm:prSet>
      <dgm:spPr/>
    </dgm:pt>
    <dgm:pt modelId="{DDB60C3F-069E-B042-A36F-64F59498B5FB}" type="pres">
      <dgm:prSet presAssocID="{D74836B0-5787-43F5-8F50-3EFDC470CA28}" presName="bullet3b" presStyleLbl="node1" presStyleIdx="1" presStyleCnt="3" custLinFactX="11772" custLinFactNeighborX="100000" custLinFactNeighborY="-46255"/>
      <dgm:spPr/>
    </dgm:pt>
    <dgm:pt modelId="{2C1130A0-3A2D-A046-8F3F-60C56F3F920E}" type="pres">
      <dgm:prSet presAssocID="{D74836B0-5787-43F5-8F50-3EFDC470CA28}" presName="textBox3b" presStyleLbl="revTx" presStyleIdx="1" presStyleCnt="3" custScaleX="137097" custLinFactNeighborX="51199" custLinFactNeighborY="-17225">
        <dgm:presLayoutVars>
          <dgm:bulletEnabled val="1"/>
        </dgm:presLayoutVars>
      </dgm:prSet>
      <dgm:spPr/>
    </dgm:pt>
    <dgm:pt modelId="{F4D0274F-B44B-B346-AB01-6A944FC82D5C}" type="pres">
      <dgm:prSet presAssocID="{64235479-FFAB-4EB0-867F-6D49EAECEEBE}" presName="bullet3c" presStyleLbl="node1" presStyleIdx="2" presStyleCnt="3" custLinFactX="200000" custLinFactNeighborX="295260" custLinFactNeighborY="-20301"/>
      <dgm:spPr/>
    </dgm:pt>
    <dgm:pt modelId="{A43206E7-C1F6-9147-A9E0-DC0C959A3C09}" type="pres">
      <dgm:prSet presAssocID="{64235479-FFAB-4EB0-867F-6D49EAECEEBE}" presName="textBox3c" presStyleLbl="revTx" presStyleIdx="2" presStyleCnt="3">
        <dgm:presLayoutVars>
          <dgm:bulletEnabled val="1"/>
        </dgm:presLayoutVars>
      </dgm:prSet>
      <dgm:spPr/>
    </dgm:pt>
  </dgm:ptLst>
  <dgm:cxnLst>
    <dgm:cxn modelId="{5F8BEA2D-0002-144D-A004-C98B1D6FC413}" type="presOf" srcId="{D74836B0-5787-43F5-8F50-3EFDC470CA28}" destId="{2C1130A0-3A2D-A046-8F3F-60C56F3F920E}" srcOrd="0" destOrd="0" presId="urn:microsoft.com/office/officeart/2005/8/layout/arrow2"/>
    <dgm:cxn modelId="{A3181936-30FC-4598-BF5C-14C9E9A36D03}" type="presOf" srcId="{E3D1C7DD-1F3F-461C-BB67-17BDFC6F60E5}" destId="{38231233-815A-4840-B7E8-5F1B92731B51}" srcOrd="0" destOrd="0" presId="urn:microsoft.com/office/officeart/2005/8/layout/arrow2"/>
    <dgm:cxn modelId="{A9F12E39-4B94-B440-94B0-7C32F745DEB2}" type="presOf" srcId="{64235479-FFAB-4EB0-867F-6D49EAECEEBE}" destId="{A43206E7-C1F6-9147-A9E0-DC0C959A3C09}" srcOrd="0" destOrd="0" presId="urn:microsoft.com/office/officeart/2005/8/layout/arrow2"/>
    <dgm:cxn modelId="{6CAA6476-8296-481B-9CBD-22D35C4BAAFE}" srcId="{E3D1C7DD-1F3F-461C-BB67-17BDFC6F60E5}" destId="{D74836B0-5787-43F5-8F50-3EFDC470CA28}" srcOrd="1" destOrd="0" parTransId="{5197748C-63EE-4FEB-B18D-264BB75C100D}" sibTransId="{DE151A3B-6D02-4FCD-B4A0-A18D59E9CCF6}"/>
    <dgm:cxn modelId="{97E37758-C669-4C76-8A49-B17B4044E704}" srcId="{E3D1C7DD-1F3F-461C-BB67-17BDFC6F60E5}" destId="{50C13809-9673-473C-81C9-35513951517D}" srcOrd="0" destOrd="0" parTransId="{D3517A3E-E805-4693-88CA-D9FDB6F71E76}" sibTransId="{F2C33D76-060D-46D1-919A-8AE3787A0D00}"/>
    <dgm:cxn modelId="{757F508E-6602-4514-820E-AAD4CCC672D0}" srcId="{E3D1C7DD-1F3F-461C-BB67-17BDFC6F60E5}" destId="{64235479-FFAB-4EB0-867F-6D49EAECEEBE}" srcOrd="2" destOrd="0" parTransId="{647D9660-3546-4A35-B639-50E3F97EE7A9}" sibTransId="{3895914F-EFC2-4FF1-AC08-77054AC317B7}"/>
    <dgm:cxn modelId="{B8FADDD3-5CFD-4743-B2DD-3F2F9E512374}" type="presOf" srcId="{50C13809-9673-473C-81C9-35513951517D}" destId="{925ACE4B-E1EB-F14C-9F81-30FAE96D38F9}" srcOrd="0" destOrd="0" presId="urn:microsoft.com/office/officeart/2005/8/layout/arrow2"/>
    <dgm:cxn modelId="{9BDF16D1-4708-434E-9D4A-4A9570C1D53C}" type="presParOf" srcId="{38231233-815A-4840-B7E8-5F1B92731B51}" destId="{2B3DE9BC-AEF7-46E2-A3BC-0C3345009962}" srcOrd="0" destOrd="0" presId="urn:microsoft.com/office/officeart/2005/8/layout/arrow2"/>
    <dgm:cxn modelId="{D7E5A744-9EFB-B444-AEDB-2CD8505F38D2}" type="presParOf" srcId="{38231233-815A-4840-B7E8-5F1B92731B51}" destId="{20FFD281-9F38-1E4B-BE3C-E326064CF110}" srcOrd="1" destOrd="0" presId="urn:microsoft.com/office/officeart/2005/8/layout/arrow2"/>
    <dgm:cxn modelId="{ED3C5127-A2F7-CD46-B7DF-C4CCCEAAE57E}" type="presParOf" srcId="{20FFD281-9F38-1E4B-BE3C-E326064CF110}" destId="{FFBB0770-FE31-714F-9A32-7D364703C9D4}" srcOrd="0" destOrd="0" presId="urn:microsoft.com/office/officeart/2005/8/layout/arrow2"/>
    <dgm:cxn modelId="{D7D72357-8DEE-6B4C-A77E-7CF9F24E6F72}" type="presParOf" srcId="{20FFD281-9F38-1E4B-BE3C-E326064CF110}" destId="{925ACE4B-E1EB-F14C-9F81-30FAE96D38F9}" srcOrd="1" destOrd="0" presId="urn:microsoft.com/office/officeart/2005/8/layout/arrow2"/>
    <dgm:cxn modelId="{C6BCB417-4888-7E4D-AF99-1ED0414C0825}" type="presParOf" srcId="{20FFD281-9F38-1E4B-BE3C-E326064CF110}" destId="{DDB60C3F-069E-B042-A36F-64F59498B5FB}" srcOrd="2" destOrd="0" presId="urn:microsoft.com/office/officeart/2005/8/layout/arrow2"/>
    <dgm:cxn modelId="{36176721-CE6C-0741-B61E-BFF40881E543}" type="presParOf" srcId="{20FFD281-9F38-1E4B-BE3C-E326064CF110}" destId="{2C1130A0-3A2D-A046-8F3F-60C56F3F920E}" srcOrd="3" destOrd="0" presId="urn:microsoft.com/office/officeart/2005/8/layout/arrow2"/>
    <dgm:cxn modelId="{30592975-D47D-8348-99CD-6D80C4F515BD}" type="presParOf" srcId="{20FFD281-9F38-1E4B-BE3C-E326064CF110}" destId="{F4D0274F-B44B-B346-AB01-6A944FC82D5C}" srcOrd="4" destOrd="0" presId="urn:microsoft.com/office/officeart/2005/8/layout/arrow2"/>
    <dgm:cxn modelId="{17EAFF99-5B53-D643-949D-AF692E9E199B}" type="presParOf" srcId="{20FFD281-9F38-1E4B-BE3C-E326064CF110}" destId="{A43206E7-C1F6-9147-A9E0-DC0C959A3C09}"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0DB180-6A99-4C7B-8610-F5457C44E411}">
      <dsp:nvSpPr>
        <dsp:cNvPr id="0" name=""/>
        <dsp:cNvSpPr/>
      </dsp:nvSpPr>
      <dsp:spPr>
        <a:xfrm>
          <a:off x="2478284" y="0"/>
          <a:ext cx="3680250" cy="3680250"/>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260E78-7148-4B6F-A898-ED8524330416}">
      <dsp:nvSpPr>
        <dsp:cNvPr id="0" name=""/>
        <dsp:cNvSpPr/>
      </dsp:nvSpPr>
      <dsp:spPr>
        <a:xfrm>
          <a:off x="1734292" y="230280"/>
          <a:ext cx="2405661" cy="1472100"/>
        </a:xfrm>
        <a:prstGeom prst="roundRect">
          <a:avLst/>
        </a:prstGeom>
        <a:solidFill>
          <a:schemeClr val="accent2">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latin typeface="Times New Roman" pitchFamily="18" charset="0"/>
              <a:cs typeface="Times New Roman" pitchFamily="18" charset="0"/>
            </a:rPr>
            <a:t>IBU PEJABAT POLIS DAERAH CHERAS</a:t>
          </a:r>
        </a:p>
        <a:p>
          <a:pPr marL="0" lvl="0" indent="0" algn="ctr" defTabSz="400050">
            <a:lnSpc>
              <a:spcPct val="90000"/>
            </a:lnSpc>
            <a:spcBef>
              <a:spcPct val="0"/>
            </a:spcBef>
            <a:spcAft>
              <a:spcPct val="35000"/>
            </a:spcAft>
            <a:buNone/>
          </a:pPr>
          <a:r>
            <a:rPr lang="en-US" sz="900" kern="1200" dirty="0">
              <a:solidFill>
                <a:schemeClr val="bg1"/>
              </a:solidFill>
              <a:latin typeface="Times New Roman" pitchFamily="18" charset="0"/>
              <a:cs typeface="Times New Roman" pitchFamily="18" charset="0"/>
            </a:rPr>
            <a:t>Address: </a:t>
          </a:r>
          <a:r>
            <a:rPr lang="en-US" sz="900" kern="1200" dirty="0" err="1">
              <a:solidFill>
                <a:schemeClr val="bg1"/>
              </a:solidFill>
              <a:latin typeface="Times New Roman" pitchFamily="18" charset="0"/>
              <a:cs typeface="Times New Roman" pitchFamily="18" charset="0"/>
            </a:rPr>
            <a:t>Balai</a:t>
          </a:r>
          <a:r>
            <a:rPr lang="en-US" sz="900" kern="1200" dirty="0">
              <a:solidFill>
                <a:schemeClr val="bg1"/>
              </a:solidFill>
              <a:latin typeface="Times New Roman" pitchFamily="18" charset="0"/>
              <a:cs typeface="Times New Roman" pitchFamily="18" charset="0"/>
            </a:rPr>
            <a:t> Polis </a:t>
          </a:r>
          <a:r>
            <a:rPr lang="en-US" sz="900" kern="1200" dirty="0" err="1">
              <a:solidFill>
                <a:schemeClr val="bg1"/>
              </a:solidFill>
              <a:latin typeface="Times New Roman" pitchFamily="18" charset="0"/>
              <a:cs typeface="Times New Roman" pitchFamily="18" charset="0"/>
            </a:rPr>
            <a:t>Cheras</a:t>
          </a:r>
          <a:r>
            <a:rPr lang="en-US" sz="900" kern="1200" dirty="0">
              <a:solidFill>
                <a:schemeClr val="bg1"/>
              </a:solidFill>
              <a:latin typeface="Times New Roman" pitchFamily="18" charset="0"/>
              <a:cs typeface="Times New Roman" pitchFamily="18" charset="0"/>
            </a:rPr>
            <a:t>, Polis </a:t>
          </a:r>
          <a:r>
            <a:rPr lang="en-US" sz="900" kern="1200" dirty="0" err="1">
              <a:solidFill>
                <a:schemeClr val="bg1"/>
              </a:solidFill>
              <a:latin typeface="Times New Roman" pitchFamily="18" charset="0"/>
              <a:cs typeface="Times New Roman" pitchFamily="18" charset="0"/>
            </a:rPr>
            <a:t>Diraja</a:t>
          </a:r>
          <a:r>
            <a:rPr lang="en-US" sz="900" kern="1200" dirty="0">
              <a:solidFill>
                <a:schemeClr val="bg1"/>
              </a:solidFill>
              <a:latin typeface="Times New Roman" pitchFamily="18" charset="0"/>
              <a:cs typeface="Times New Roman" pitchFamily="18" charset="0"/>
            </a:rPr>
            <a:t> Malaysia, Lot 36 </a:t>
          </a:r>
          <a:r>
            <a:rPr lang="en-US" sz="900" kern="1200" dirty="0" err="1">
              <a:solidFill>
                <a:schemeClr val="bg1"/>
              </a:solidFill>
              <a:latin typeface="Times New Roman" pitchFamily="18" charset="0"/>
              <a:cs typeface="Times New Roman" pitchFamily="18" charset="0"/>
            </a:rPr>
            <a:t>Jalan</a:t>
          </a:r>
          <a:r>
            <a:rPr lang="en-US" sz="900" kern="1200" dirty="0">
              <a:solidFill>
                <a:schemeClr val="bg1"/>
              </a:solidFill>
              <a:latin typeface="Times New Roman" pitchFamily="18" charset="0"/>
              <a:cs typeface="Times New Roman" pitchFamily="18" charset="0"/>
            </a:rPr>
            <a:t> </a:t>
          </a:r>
          <a:r>
            <a:rPr lang="en-US" sz="900" kern="1200" dirty="0" err="1">
              <a:solidFill>
                <a:schemeClr val="bg1"/>
              </a:solidFill>
              <a:latin typeface="Times New Roman" pitchFamily="18" charset="0"/>
              <a:cs typeface="Times New Roman" pitchFamily="18" charset="0"/>
            </a:rPr>
            <a:t>Cheras</a:t>
          </a:r>
          <a:r>
            <a:rPr lang="en-US" sz="900" kern="1200" dirty="0">
              <a:solidFill>
                <a:schemeClr val="bg1"/>
              </a:solidFill>
              <a:latin typeface="Times New Roman" pitchFamily="18" charset="0"/>
              <a:cs typeface="Times New Roman" pitchFamily="18" charset="0"/>
            </a:rPr>
            <a:t> (Taman </a:t>
          </a:r>
          <a:r>
            <a:rPr lang="en-US" sz="900" kern="1200" dirty="0" err="1">
              <a:solidFill>
                <a:schemeClr val="bg1"/>
              </a:solidFill>
              <a:latin typeface="Times New Roman" pitchFamily="18" charset="0"/>
              <a:cs typeface="Times New Roman" pitchFamily="18" charset="0"/>
            </a:rPr>
            <a:t>Maluri</a:t>
          </a:r>
          <a:r>
            <a:rPr lang="en-US" sz="900" kern="1200" dirty="0">
              <a:solidFill>
                <a:schemeClr val="bg1"/>
              </a:solidFill>
              <a:latin typeface="Times New Roman" pitchFamily="18" charset="0"/>
              <a:cs typeface="Times New Roman" pitchFamily="18" charset="0"/>
            </a:rPr>
            <a:t>), 56100 Kuala Lumpur, Malaysia.</a:t>
          </a:r>
        </a:p>
        <a:p>
          <a:pPr marL="0" lvl="0" indent="0" algn="ctr" defTabSz="400050">
            <a:lnSpc>
              <a:spcPct val="90000"/>
            </a:lnSpc>
            <a:spcBef>
              <a:spcPct val="0"/>
            </a:spcBef>
            <a:spcAft>
              <a:spcPct val="35000"/>
            </a:spcAft>
            <a:buNone/>
          </a:pPr>
          <a:r>
            <a:rPr lang="en-US" sz="900" kern="1200" dirty="0">
              <a:solidFill>
                <a:schemeClr val="bg1"/>
              </a:solidFill>
              <a:latin typeface="Times New Roman" pitchFamily="18" charset="0"/>
              <a:cs typeface="Times New Roman" pitchFamily="18" charset="0"/>
            </a:rPr>
            <a:t>No. Tel: 03- 9205 0222</a:t>
          </a:r>
        </a:p>
      </dsp:txBody>
      <dsp:txXfrm>
        <a:off x="1806154" y="302142"/>
        <a:ext cx="2261937" cy="1328376"/>
      </dsp:txXfrm>
    </dsp:sp>
    <dsp:sp modelId="{BCF258B6-FF87-48B8-AAC9-12E87153C1D9}">
      <dsp:nvSpPr>
        <dsp:cNvPr id="0" name=""/>
        <dsp:cNvSpPr/>
      </dsp:nvSpPr>
      <dsp:spPr>
        <a:xfrm>
          <a:off x="4482776" y="222669"/>
          <a:ext cx="2370714" cy="1472100"/>
        </a:xfrm>
        <a:prstGeom prst="roundRect">
          <a:avLst/>
        </a:prstGeom>
        <a:solidFill>
          <a:schemeClr val="accent2">
            <a:alpha val="90000"/>
            <a:hueOff val="0"/>
            <a:satOff val="0"/>
            <a:lumOff val="0"/>
            <a:alphaOff val="-13333"/>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latin typeface="Times New Roman" pitchFamily="18" charset="0"/>
              <a:cs typeface="Times New Roman" pitchFamily="18" charset="0"/>
            </a:rPr>
            <a:t>PONDOK POLIS TAMAN CONNAUGHT</a:t>
          </a:r>
        </a:p>
        <a:p>
          <a:pPr marL="0" lvl="0" indent="0" algn="ctr" defTabSz="400050">
            <a:lnSpc>
              <a:spcPct val="90000"/>
            </a:lnSpc>
            <a:spcBef>
              <a:spcPct val="0"/>
            </a:spcBef>
            <a:spcAft>
              <a:spcPct val="35000"/>
            </a:spcAft>
            <a:buNone/>
          </a:pPr>
          <a:r>
            <a:rPr lang="en-US" sz="900" kern="1200" dirty="0">
              <a:solidFill>
                <a:schemeClr val="bg1"/>
              </a:solidFill>
              <a:latin typeface="Times New Roman" pitchFamily="18" charset="0"/>
              <a:cs typeface="Times New Roman" pitchFamily="18" charset="0"/>
            </a:rPr>
            <a:t>Address: </a:t>
          </a:r>
          <a:r>
            <a:rPr lang="en-US" sz="900" kern="1200" dirty="0" err="1">
              <a:solidFill>
                <a:schemeClr val="bg1"/>
              </a:solidFill>
              <a:latin typeface="Times New Roman" pitchFamily="18" charset="0"/>
              <a:cs typeface="Times New Roman" pitchFamily="18" charset="0"/>
            </a:rPr>
            <a:t>Pondok</a:t>
          </a:r>
          <a:r>
            <a:rPr lang="en-US" sz="900" kern="1200" dirty="0">
              <a:solidFill>
                <a:schemeClr val="bg1"/>
              </a:solidFill>
              <a:latin typeface="Times New Roman" pitchFamily="18" charset="0"/>
              <a:cs typeface="Times New Roman" pitchFamily="18" charset="0"/>
            </a:rPr>
            <a:t> Polis Taman Connaught, Polis </a:t>
          </a:r>
          <a:r>
            <a:rPr lang="en-US" sz="900" kern="1200" dirty="0" err="1">
              <a:solidFill>
                <a:schemeClr val="bg1"/>
              </a:solidFill>
              <a:latin typeface="Times New Roman" pitchFamily="18" charset="0"/>
              <a:cs typeface="Times New Roman" pitchFamily="18" charset="0"/>
            </a:rPr>
            <a:t>Diraja</a:t>
          </a:r>
          <a:r>
            <a:rPr lang="en-US" sz="900" kern="1200" dirty="0">
              <a:solidFill>
                <a:schemeClr val="bg1"/>
              </a:solidFill>
              <a:latin typeface="Times New Roman" pitchFamily="18" charset="0"/>
              <a:cs typeface="Times New Roman" pitchFamily="18" charset="0"/>
            </a:rPr>
            <a:t> Malaysia.</a:t>
          </a:r>
        </a:p>
        <a:p>
          <a:pPr marL="0" lvl="0" indent="0" algn="ctr" defTabSz="400050">
            <a:lnSpc>
              <a:spcPct val="90000"/>
            </a:lnSpc>
            <a:spcBef>
              <a:spcPct val="0"/>
            </a:spcBef>
            <a:spcAft>
              <a:spcPct val="35000"/>
            </a:spcAft>
            <a:buNone/>
          </a:pPr>
          <a:r>
            <a:rPr lang="en-US" sz="900" kern="1200" dirty="0">
              <a:solidFill>
                <a:schemeClr val="bg1"/>
              </a:solidFill>
              <a:latin typeface="Times New Roman" pitchFamily="18" charset="0"/>
              <a:cs typeface="Times New Roman" pitchFamily="18" charset="0"/>
            </a:rPr>
            <a:t>No. Tel: 03-9101 3222</a:t>
          </a:r>
        </a:p>
      </dsp:txBody>
      <dsp:txXfrm>
        <a:off x="4554638" y="294531"/>
        <a:ext cx="2226990" cy="1328376"/>
      </dsp:txXfrm>
    </dsp:sp>
    <dsp:sp modelId="{7833E0B7-1787-4757-AD0B-05D67B3231D2}">
      <dsp:nvSpPr>
        <dsp:cNvPr id="0" name=""/>
        <dsp:cNvSpPr/>
      </dsp:nvSpPr>
      <dsp:spPr>
        <a:xfrm>
          <a:off x="1763469" y="1977265"/>
          <a:ext cx="2423150" cy="1455435"/>
        </a:xfrm>
        <a:prstGeom prst="roundRect">
          <a:avLst/>
        </a:prstGeom>
        <a:solidFill>
          <a:schemeClr val="accent2">
            <a:alpha val="90000"/>
            <a:hueOff val="0"/>
            <a:satOff val="0"/>
            <a:lumOff val="0"/>
            <a:alphaOff val="-26667"/>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latin typeface="Times New Roman" pitchFamily="18" charset="0"/>
              <a:cs typeface="Times New Roman" pitchFamily="18" charset="0"/>
            </a:rPr>
            <a:t>PONDOK POLIS TAMAN TAYNTON VIEW</a:t>
          </a:r>
        </a:p>
        <a:p>
          <a:pPr marL="0" lvl="0" indent="0" algn="ctr" defTabSz="400050">
            <a:lnSpc>
              <a:spcPct val="90000"/>
            </a:lnSpc>
            <a:spcBef>
              <a:spcPct val="0"/>
            </a:spcBef>
            <a:spcAft>
              <a:spcPct val="35000"/>
            </a:spcAft>
            <a:buNone/>
          </a:pPr>
          <a:r>
            <a:rPr lang="en-US" sz="900" kern="1200" dirty="0">
              <a:solidFill>
                <a:schemeClr val="bg1"/>
              </a:solidFill>
              <a:latin typeface="Times New Roman" pitchFamily="18" charset="0"/>
              <a:cs typeface="Times New Roman" pitchFamily="18" charset="0"/>
            </a:rPr>
            <a:t>Address: </a:t>
          </a:r>
          <a:r>
            <a:rPr lang="en-US" sz="900" kern="1200" dirty="0" err="1">
              <a:solidFill>
                <a:schemeClr val="bg1"/>
              </a:solidFill>
              <a:latin typeface="Times New Roman" pitchFamily="18" charset="0"/>
              <a:cs typeface="Times New Roman" pitchFamily="18" charset="0"/>
            </a:rPr>
            <a:t>Pondok</a:t>
          </a:r>
          <a:r>
            <a:rPr lang="en-US" sz="900" kern="1200" dirty="0">
              <a:solidFill>
                <a:schemeClr val="bg1"/>
              </a:solidFill>
              <a:latin typeface="Times New Roman" pitchFamily="18" charset="0"/>
              <a:cs typeface="Times New Roman" pitchFamily="18" charset="0"/>
            </a:rPr>
            <a:t> Polis Taman </a:t>
          </a:r>
          <a:r>
            <a:rPr lang="en-US" sz="900" kern="1200" dirty="0" err="1">
              <a:solidFill>
                <a:schemeClr val="bg1"/>
              </a:solidFill>
              <a:latin typeface="Times New Roman" pitchFamily="18" charset="0"/>
              <a:cs typeface="Times New Roman" pitchFamily="18" charset="0"/>
            </a:rPr>
            <a:t>Taynton</a:t>
          </a:r>
          <a:r>
            <a:rPr lang="en-US" sz="900" kern="1200" dirty="0">
              <a:solidFill>
                <a:schemeClr val="bg1"/>
              </a:solidFill>
              <a:latin typeface="Times New Roman" pitchFamily="18" charset="0"/>
              <a:cs typeface="Times New Roman" pitchFamily="18" charset="0"/>
            </a:rPr>
            <a:t> View, Polis </a:t>
          </a:r>
          <a:r>
            <a:rPr lang="en-US" sz="900" kern="1200" dirty="0" err="1">
              <a:solidFill>
                <a:schemeClr val="bg1"/>
              </a:solidFill>
              <a:latin typeface="Times New Roman" pitchFamily="18" charset="0"/>
              <a:cs typeface="Times New Roman" pitchFamily="18" charset="0"/>
            </a:rPr>
            <a:t>Diraja</a:t>
          </a:r>
          <a:r>
            <a:rPr lang="en-US" sz="900" kern="1200" dirty="0">
              <a:solidFill>
                <a:schemeClr val="bg1"/>
              </a:solidFill>
              <a:latin typeface="Times New Roman" pitchFamily="18" charset="0"/>
              <a:cs typeface="Times New Roman" pitchFamily="18" charset="0"/>
            </a:rPr>
            <a:t> Malaysia.</a:t>
          </a:r>
        </a:p>
        <a:p>
          <a:pPr marL="0" lvl="0" indent="0" algn="ctr" defTabSz="400050">
            <a:lnSpc>
              <a:spcPct val="90000"/>
            </a:lnSpc>
            <a:spcBef>
              <a:spcPct val="0"/>
            </a:spcBef>
            <a:spcAft>
              <a:spcPct val="35000"/>
            </a:spcAft>
            <a:buNone/>
          </a:pPr>
          <a:r>
            <a:rPr lang="en-US" sz="900" kern="1200" dirty="0">
              <a:solidFill>
                <a:schemeClr val="bg1"/>
              </a:solidFill>
              <a:latin typeface="Times New Roman" pitchFamily="18" charset="0"/>
              <a:cs typeface="Times New Roman" pitchFamily="18" charset="0"/>
            </a:rPr>
            <a:t>No. Tel: 03-9131 5022</a:t>
          </a:r>
        </a:p>
      </dsp:txBody>
      <dsp:txXfrm>
        <a:off x="1834517" y="2048313"/>
        <a:ext cx="2281054" cy="1313339"/>
      </dsp:txXfrm>
    </dsp:sp>
    <dsp:sp modelId="{D1F4A87E-4989-40F4-9CCA-6C248ED29978}">
      <dsp:nvSpPr>
        <dsp:cNvPr id="0" name=""/>
        <dsp:cNvSpPr/>
      </dsp:nvSpPr>
      <dsp:spPr>
        <a:xfrm>
          <a:off x="4480627" y="1987791"/>
          <a:ext cx="2355168" cy="1472100"/>
        </a:xfrm>
        <a:prstGeom prst="roundRect">
          <a:avLst/>
        </a:prstGeom>
        <a:solidFill>
          <a:schemeClr val="accent2">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latin typeface="Times New Roman" pitchFamily="18" charset="0"/>
              <a:cs typeface="Times New Roman" pitchFamily="18" charset="0"/>
            </a:rPr>
            <a:t>CHERAS FIRE STATION</a:t>
          </a:r>
        </a:p>
        <a:p>
          <a:pPr marL="0" lvl="0" indent="0" algn="ctr" defTabSz="400050">
            <a:lnSpc>
              <a:spcPct val="90000"/>
            </a:lnSpc>
            <a:spcBef>
              <a:spcPct val="0"/>
            </a:spcBef>
            <a:spcAft>
              <a:spcPct val="35000"/>
            </a:spcAft>
            <a:buNone/>
          </a:pPr>
          <a:r>
            <a:rPr lang="en-US" sz="900" kern="1200" dirty="0">
              <a:solidFill>
                <a:schemeClr val="bg1"/>
              </a:solidFill>
              <a:latin typeface="Times New Roman" pitchFamily="18" charset="0"/>
              <a:cs typeface="Times New Roman" pitchFamily="18" charset="0"/>
            </a:rPr>
            <a:t>Address: </a:t>
          </a:r>
          <a:r>
            <a:rPr lang="en-US" sz="900" kern="1200" dirty="0" err="1">
              <a:solidFill>
                <a:schemeClr val="bg1"/>
              </a:solidFill>
              <a:latin typeface="Times New Roman" pitchFamily="18" charset="0"/>
              <a:cs typeface="Times New Roman" pitchFamily="18" charset="0"/>
            </a:rPr>
            <a:t>Balai</a:t>
          </a:r>
          <a:r>
            <a:rPr lang="en-US" sz="900" kern="1200" dirty="0">
              <a:solidFill>
                <a:schemeClr val="bg1"/>
              </a:solidFill>
              <a:latin typeface="Times New Roman" pitchFamily="18" charset="0"/>
              <a:cs typeface="Times New Roman" pitchFamily="18" charset="0"/>
            </a:rPr>
            <a:t> </a:t>
          </a:r>
          <a:r>
            <a:rPr lang="en-US" sz="900" kern="1200" dirty="0" err="1">
              <a:solidFill>
                <a:schemeClr val="bg1"/>
              </a:solidFill>
              <a:latin typeface="Times New Roman" pitchFamily="18" charset="0"/>
              <a:cs typeface="Times New Roman" pitchFamily="18" charset="0"/>
            </a:rPr>
            <a:t>Bomba</a:t>
          </a:r>
          <a:r>
            <a:rPr lang="en-US" sz="900" kern="1200" dirty="0">
              <a:solidFill>
                <a:schemeClr val="bg1"/>
              </a:solidFill>
              <a:latin typeface="Times New Roman" pitchFamily="18" charset="0"/>
              <a:cs typeface="Times New Roman" pitchFamily="18" charset="0"/>
            </a:rPr>
            <a:t> &amp; </a:t>
          </a:r>
          <a:r>
            <a:rPr lang="en-US" sz="900" kern="1200" dirty="0" err="1">
              <a:solidFill>
                <a:schemeClr val="bg1"/>
              </a:solidFill>
              <a:latin typeface="Times New Roman" pitchFamily="18" charset="0"/>
              <a:cs typeface="Times New Roman" pitchFamily="18" charset="0"/>
            </a:rPr>
            <a:t>Penyelamat</a:t>
          </a:r>
          <a:r>
            <a:rPr lang="en-US" sz="900" kern="1200" dirty="0">
              <a:solidFill>
                <a:schemeClr val="bg1"/>
              </a:solidFill>
              <a:latin typeface="Times New Roman" pitchFamily="18" charset="0"/>
              <a:cs typeface="Times New Roman" pitchFamily="18" charset="0"/>
            </a:rPr>
            <a:t> </a:t>
          </a:r>
          <a:r>
            <a:rPr lang="en-US" sz="900" kern="1200" dirty="0" err="1">
              <a:solidFill>
                <a:schemeClr val="bg1"/>
              </a:solidFill>
              <a:latin typeface="Times New Roman" pitchFamily="18" charset="0"/>
              <a:cs typeface="Times New Roman" pitchFamily="18" charset="0"/>
            </a:rPr>
            <a:t>Cheras</a:t>
          </a:r>
          <a:r>
            <a:rPr lang="en-US" sz="900" kern="1200" dirty="0">
              <a:solidFill>
                <a:schemeClr val="bg1"/>
              </a:solidFill>
              <a:latin typeface="Times New Roman" pitchFamily="18" charset="0"/>
              <a:cs typeface="Times New Roman" pitchFamily="18" charset="0"/>
            </a:rPr>
            <a:t>, </a:t>
          </a:r>
          <a:r>
            <a:rPr lang="en-US" sz="900" kern="1200" dirty="0" err="1">
              <a:solidFill>
                <a:schemeClr val="bg1"/>
              </a:solidFill>
              <a:latin typeface="Times New Roman" pitchFamily="18" charset="0"/>
              <a:cs typeface="Times New Roman" pitchFamily="18" charset="0"/>
            </a:rPr>
            <a:t>Jalan</a:t>
          </a:r>
          <a:r>
            <a:rPr lang="en-US" sz="900" kern="1200" dirty="0">
              <a:solidFill>
                <a:schemeClr val="bg1"/>
              </a:solidFill>
              <a:latin typeface="Times New Roman" pitchFamily="18" charset="0"/>
              <a:cs typeface="Times New Roman" pitchFamily="18" charset="0"/>
            </a:rPr>
            <a:t> </a:t>
          </a:r>
          <a:r>
            <a:rPr lang="en-US" sz="900" kern="1200" dirty="0" err="1">
              <a:solidFill>
                <a:schemeClr val="bg1"/>
              </a:solidFill>
              <a:latin typeface="Times New Roman" pitchFamily="18" charset="0"/>
              <a:cs typeface="Times New Roman" pitchFamily="18" charset="0"/>
            </a:rPr>
            <a:t>Manis</a:t>
          </a:r>
          <a:r>
            <a:rPr lang="en-US" sz="900" kern="1200" dirty="0">
              <a:solidFill>
                <a:schemeClr val="bg1"/>
              </a:solidFill>
              <a:latin typeface="Times New Roman" pitchFamily="18" charset="0"/>
              <a:cs typeface="Times New Roman" pitchFamily="18" charset="0"/>
            </a:rPr>
            <a:t> 1, Taman Segar, 56100 Kuala Lumpur.</a:t>
          </a:r>
        </a:p>
        <a:p>
          <a:pPr marL="0" lvl="0" indent="0" algn="ctr" defTabSz="400050">
            <a:lnSpc>
              <a:spcPct val="90000"/>
            </a:lnSpc>
            <a:spcBef>
              <a:spcPct val="0"/>
            </a:spcBef>
            <a:spcAft>
              <a:spcPct val="35000"/>
            </a:spcAft>
            <a:buNone/>
          </a:pPr>
          <a:r>
            <a:rPr lang="en-US" sz="900" kern="1200" dirty="0">
              <a:solidFill>
                <a:schemeClr val="bg1"/>
              </a:solidFill>
              <a:latin typeface="Times New Roman" pitchFamily="18" charset="0"/>
              <a:cs typeface="Times New Roman" pitchFamily="18" charset="0"/>
            </a:rPr>
            <a:t>No. Tel: 03-9132 9490</a:t>
          </a:r>
        </a:p>
      </dsp:txBody>
      <dsp:txXfrm>
        <a:off x="4552489" y="2059653"/>
        <a:ext cx="2211444" cy="13283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60FE0-EA42-4F0F-AFEE-F23C3D45B1A3}">
      <dsp:nvSpPr>
        <dsp:cNvPr id="0" name=""/>
        <dsp:cNvSpPr/>
      </dsp:nvSpPr>
      <dsp:spPr>
        <a:xfrm>
          <a:off x="1790324" y="578"/>
          <a:ext cx="1359046" cy="948035"/>
        </a:xfrm>
        <a:prstGeom prst="ellips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itchFamily="18" charset="0"/>
              <a:cs typeface="Times New Roman" pitchFamily="18" charset="0"/>
            </a:rPr>
            <a:t>SNATCH THEFT</a:t>
          </a:r>
        </a:p>
      </dsp:txBody>
      <dsp:txXfrm>
        <a:off x="1989352" y="139415"/>
        <a:ext cx="960990" cy="670361"/>
      </dsp:txXfrm>
    </dsp:sp>
    <dsp:sp modelId="{FEF7249F-3B78-4547-AE55-094EA405EF93}">
      <dsp:nvSpPr>
        <dsp:cNvPr id="0" name=""/>
        <dsp:cNvSpPr/>
      </dsp:nvSpPr>
      <dsp:spPr>
        <a:xfrm rot="2160000">
          <a:off x="2949208" y="731893"/>
          <a:ext cx="189948" cy="319961"/>
        </a:xfrm>
        <a:prstGeom prst="rightArrow">
          <a:avLst>
            <a:gd name="adj1" fmla="val 60000"/>
            <a:gd name="adj2" fmla="val 50000"/>
          </a:avLst>
        </a:prstGeom>
        <a:gradFill rotWithShape="0">
          <a:gsLst>
            <a:gs pos="0">
              <a:schemeClr val="accent2">
                <a:tint val="60000"/>
                <a:hueOff val="0"/>
                <a:satOff val="0"/>
                <a:lumOff val="0"/>
                <a:alphaOff val="0"/>
                <a:tint val="98000"/>
                <a:satMod val="110000"/>
                <a:lumMod val="104000"/>
              </a:schemeClr>
            </a:gs>
            <a:gs pos="69000">
              <a:schemeClr val="accent2">
                <a:tint val="60000"/>
                <a:hueOff val="0"/>
                <a:satOff val="0"/>
                <a:lumOff val="0"/>
                <a:alphaOff val="0"/>
                <a:shade val="88000"/>
                <a:satMod val="130000"/>
                <a:lumMod val="92000"/>
              </a:schemeClr>
            </a:gs>
            <a:gs pos="100000">
              <a:schemeClr val="accent2">
                <a:tint val="60000"/>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954649" y="779138"/>
        <a:ext cx="132964" cy="191977"/>
      </dsp:txXfrm>
    </dsp:sp>
    <dsp:sp modelId="{759E6FB3-3633-4857-A49B-E21B8DD3CE16}">
      <dsp:nvSpPr>
        <dsp:cNvPr id="0" name=""/>
        <dsp:cNvSpPr/>
      </dsp:nvSpPr>
      <dsp:spPr>
        <a:xfrm>
          <a:off x="2967968" y="825031"/>
          <a:ext cx="1309843" cy="974599"/>
        </a:xfrm>
        <a:prstGeom prst="ellips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itchFamily="18" charset="0"/>
              <a:cs typeface="Times New Roman" pitchFamily="18" charset="0"/>
            </a:rPr>
            <a:t>GANGSTERISM</a:t>
          </a:r>
        </a:p>
      </dsp:txBody>
      <dsp:txXfrm>
        <a:off x="3159790" y="967758"/>
        <a:ext cx="926199" cy="689145"/>
      </dsp:txXfrm>
    </dsp:sp>
    <dsp:sp modelId="{4321A670-0EA4-4BCC-B1A7-F46C037ECB0E}">
      <dsp:nvSpPr>
        <dsp:cNvPr id="0" name=""/>
        <dsp:cNvSpPr/>
      </dsp:nvSpPr>
      <dsp:spPr>
        <a:xfrm rot="5627503">
          <a:off x="3474825" y="1795471"/>
          <a:ext cx="210884" cy="319961"/>
        </a:xfrm>
        <a:prstGeom prst="rightArrow">
          <a:avLst>
            <a:gd name="adj1" fmla="val 60000"/>
            <a:gd name="adj2" fmla="val 50000"/>
          </a:avLst>
        </a:prstGeom>
        <a:gradFill rotWithShape="0">
          <a:gsLst>
            <a:gs pos="0">
              <a:schemeClr val="accent2">
                <a:tint val="60000"/>
                <a:hueOff val="0"/>
                <a:satOff val="0"/>
                <a:lumOff val="0"/>
                <a:alphaOff val="0"/>
                <a:tint val="98000"/>
                <a:satMod val="110000"/>
                <a:lumMod val="104000"/>
              </a:schemeClr>
            </a:gs>
            <a:gs pos="69000">
              <a:schemeClr val="accent2">
                <a:tint val="60000"/>
                <a:hueOff val="0"/>
                <a:satOff val="0"/>
                <a:lumOff val="0"/>
                <a:alphaOff val="0"/>
                <a:shade val="88000"/>
                <a:satMod val="130000"/>
                <a:lumMod val="92000"/>
              </a:schemeClr>
            </a:gs>
            <a:gs pos="100000">
              <a:schemeClr val="accent2">
                <a:tint val="60000"/>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3508549" y="1827900"/>
        <a:ext cx="147619" cy="191977"/>
      </dsp:txXfrm>
    </dsp:sp>
    <dsp:sp modelId="{BBD4A587-B35F-4193-BFB1-F55D5B563DF2}">
      <dsp:nvSpPr>
        <dsp:cNvPr id="0" name=""/>
        <dsp:cNvSpPr/>
      </dsp:nvSpPr>
      <dsp:spPr>
        <a:xfrm>
          <a:off x="2830020" y="2121075"/>
          <a:ext cx="1415710" cy="948035"/>
        </a:xfrm>
        <a:prstGeom prst="ellips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itchFamily="18" charset="0"/>
              <a:cs typeface="Times New Roman" pitchFamily="18" charset="0"/>
            </a:rPr>
            <a:t>DRUGS</a:t>
          </a:r>
        </a:p>
      </dsp:txBody>
      <dsp:txXfrm>
        <a:off x="3037346" y="2259912"/>
        <a:ext cx="1001058" cy="670361"/>
      </dsp:txXfrm>
    </dsp:sp>
    <dsp:sp modelId="{02115E45-0BB9-45B7-8F09-BB33BE2BAF3E}">
      <dsp:nvSpPr>
        <dsp:cNvPr id="0" name=""/>
        <dsp:cNvSpPr/>
      </dsp:nvSpPr>
      <dsp:spPr>
        <a:xfrm rot="10799994">
          <a:off x="2476468" y="2474522"/>
          <a:ext cx="283062" cy="241145"/>
        </a:xfrm>
        <a:prstGeom prst="rightArrow">
          <a:avLst>
            <a:gd name="adj1" fmla="val 60000"/>
            <a:gd name="adj2" fmla="val 50000"/>
          </a:avLst>
        </a:prstGeom>
        <a:gradFill rotWithShape="0">
          <a:gsLst>
            <a:gs pos="0">
              <a:schemeClr val="accent2">
                <a:tint val="60000"/>
                <a:hueOff val="0"/>
                <a:satOff val="0"/>
                <a:lumOff val="0"/>
                <a:alphaOff val="0"/>
                <a:tint val="98000"/>
                <a:satMod val="110000"/>
                <a:lumMod val="104000"/>
              </a:schemeClr>
            </a:gs>
            <a:gs pos="69000">
              <a:schemeClr val="accent2">
                <a:tint val="60000"/>
                <a:hueOff val="0"/>
                <a:satOff val="0"/>
                <a:lumOff val="0"/>
                <a:alphaOff val="0"/>
                <a:shade val="88000"/>
                <a:satMod val="130000"/>
                <a:lumMod val="92000"/>
              </a:schemeClr>
            </a:gs>
            <a:gs pos="100000">
              <a:schemeClr val="accent2">
                <a:tint val="60000"/>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2548811" y="2522751"/>
        <a:ext cx="210719" cy="144687"/>
      </dsp:txXfrm>
    </dsp:sp>
    <dsp:sp modelId="{484AFD78-BA3B-463B-AD4B-98158DE4EC27}">
      <dsp:nvSpPr>
        <dsp:cNvPr id="0" name=""/>
        <dsp:cNvSpPr/>
      </dsp:nvSpPr>
      <dsp:spPr>
        <a:xfrm>
          <a:off x="1003766" y="2121079"/>
          <a:ext cx="1389099" cy="948035"/>
        </a:xfrm>
        <a:prstGeom prst="ellips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itchFamily="18" charset="0"/>
              <a:cs typeface="Times New Roman" pitchFamily="18" charset="0"/>
            </a:rPr>
            <a:t>ROBBERY</a:t>
          </a:r>
        </a:p>
      </dsp:txBody>
      <dsp:txXfrm>
        <a:off x="1207195" y="2259916"/>
        <a:ext cx="982241" cy="670361"/>
      </dsp:txXfrm>
    </dsp:sp>
    <dsp:sp modelId="{401007A5-1D7A-423F-BAEF-A7BE87B444D3}">
      <dsp:nvSpPr>
        <dsp:cNvPr id="0" name=""/>
        <dsp:cNvSpPr/>
      </dsp:nvSpPr>
      <dsp:spPr>
        <a:xfrm rot="15206209">
          <a:off x="1372918" y="1798276"/>
          <a:ext cx="271984" cy="319961"/>
        </a:xfrm>
        <a:prstGeom prst="rightArrow">
          <a:avLst>
            <a:gd name="adj1" fmla="val 60000"/>
            <a:gd name="adj2" fmla="val 50000"/>
          </a:avLst>
        </a:prstGeom>
        <a:gradFill rotWithShape="0">
          <a:gsLst>
            <a:gs pos="0">
              <a:schemeClr val="accent2">
                <a:tint val="60000"/>
                <a:hueOff val="0"/>
                <a:satOff val="0"/>
                <a:lumOff val="0"/>
                <a:alphaOff val="0"/>
                <a:tint val="98000"/>
                <a:satMod val="110000"/>
                <a:lumMod val="104000"/>
              </a:schemeClr>
            </a:gs>
            <a:gs pos="69000">
              <a:schemeClr val="accent2">
                <a:tint val="60000"/>
                <a:hueOff val="0"/>
                <a:satOff val="0"/>
                <a:lumOff val="0"/>
                <a:alphaOff val="0"/>
                <a:shade val="88000"/>
                <a:satMod val="130000"/>
                <a:lumMod val="92000"/>
              </a:schemeClr>
            </a:gs>
            <a:gs pos="100000">
              <a:schemeClr val="accent2">
                <a:tint val="60000"/>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1425346" y="1901373"/>
        <a:ext cx="190389" cy="191977"/>
      </dsp:txXfrm>
    </dsp:sp>
    <dsp:sp modelId="{7A96EFC8-D34D-47A3-9244-D4F821EFF8F5}">
      <dsp:nvSpPr>
        <dsp:cNvPr id="0" name=""/>
        <dsp:cNvSpPr/>
      </dsp:nvSpPr>
      <dsp:spPr>
        <a:xfrm>
          <a:off x="675188" y="838313"/>
          <a:ext cx="1283231" cy="948035"/>
        </a:xfrm>
        <a:prstGeom prst="ellips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Times New Roman" pitchFamily="18" charset="0"/>
              <a:cs typeface="Times New Roman" pitchFamily="18" charset="0"/>
            </a:rPr>
            <a:t>SEXUAL OFFENCE</a:t>
          </a:r>
        </a:p>
      </dsp:txBody>
      <dsp:txXfrm>
        <a:off x="863113" y="977150"/>
        <a:ext cx="907381" cy="670361"/>
      </dsp:txXfrm>
    </dsp:sp>
    <dsp:sp modelId="{94C4D24F-3183-4171-BC7D-6F7E8235DEE4}">
      <dsp:nvSpPr>
        <dsp:cNvPr id="0" name=""/>
        <dsp:cNvSpPr/>
      </dsp:nvSpPr>
      <dsp:spPr>
        <a:xfrm rot="19440000">
          <a:off x="1809687" y="740713"/>
          <a:ext cx="147370" cy="319961"/>
        </a:xfrm>
        <a:prstGeom prst="rightArrow">
          <a:avLst>
            <a:gd name="adj1" fmla="val 60000"/>
            <a:gd name="adj2" fmla="val 50000"/>
          </a:avLst>
        </a:prstGeom>
        <a:gradFill rotWithShape="0">
          <a:gsLst>
            <a:gs pos="0">
              <a:schemeClr val="accent2">
                <a:tint val="60000"/>
                <a:hueOff val="0"/>
                <a:satOff val="0"/>
                <a:lumOff val="0"/>
                <a:alphaOff val="0"/>
                <a:tint val="98000"/>
                <a:satMod val="110000"/>
                <a:lumMod val="104000"/>
              </a:schemeClr>
            </a:gs>
            <a:gs pos="69000">
              <a:schemeClr val="accent2">
                <a:tint val="60000"/>
                <a:hueOff val="0"/>
                <a:satOff val="0"/>
                <a:lumOff val="0"/>
                <a:alphaOff val="0"/>
                <a:shade val="88000"/>
                <a:satMod val="130000"/>
                <a:lumMod val="92000"/>
              </a:schemeClr>
            </a:gs>
            <a:gs pos="100000">
              <a:schemeClr val="accent2">
                <a:tint val="60000"/>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813909" y="817698"/>
        <a:ext cx="103159" cy="1919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6A657-5EB8-4048-ADBE-D5F0227DE798}">
      <dsp:nvSpPr>
        <dsp:cNvPr id="0" name=""/>
        <dsp:cNvSpPr/>
      </dsp:nvSpPr>
      <dsp:spPr>
        <a:xfrm>
          <a:off x="0" y="169299"/>
          <a:ext cx="6629400" cy="37485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515" tIns="145796" rIns="514515"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Arial Narrow" panose="020B0606020202030204" pitchFamily="34" charset="0"/>
            </a:rPr>
            <a:t>Refer to </a:t>
          </a:r>
          <a:r>
            <a:rPr lang="en-MY" sz="1100" kern="1200" dirty="0">
              <a:latin typeface="Arial Narrow" panose="020B0606020202030204" pitchFamily="34" charset="0"/>
              <a:hlinkClick xmlns:r="http://schemas.openxmlformats.org/officeDocument/2006/relationships" r:id="rId1"/>
            </a:rPr>
            <a:t>http://www.ucsiuniversity.edu.my/admission/scholarship/ptptn-kl.aspx</a:t>
          </a:r>
          <a:endParaRPr lang="en-MY" sz="1100" kern="1200" dirty="0">
            <a:latin typeface="Arial Narrow" panose="020B0606020202030204" pitchFamily="34" charset="0"/>
          </a:endParaRPr>
        </a:p>
      </dsp:txBody>
      <dsp:txXfrm>
        <a:off x="0" y="169299"/>
        <a:ext cx="6629400" cy="374850"/>
      </dsp:txXfrm>
    </dsp:sp>
    <dsp:sp modelId="{5947A0CC-AE94-43E6-9AF1-DFA9B4EAA58B}">
      <dsp:nvSpPr>
        <dsp:cNvPr id="0" name=""/>
        <dsp:cNvSpPr/>
      </dsp:nvSpPr>
      <dsp:spPr>
        <a:xfrm>
          <a:off x="331470" y="91955"/>
          <a:ext cx="4640580" cy="206640"/>
        </a:xfrm>
        <a:prstGeom prst="roundRect">
          <a:avLst/>
        </a:prstGeom>
        <a:solidFill>
          <a:schemeClr val="lt1">
            <a:hueOff val="0"/>
            <a:satOff val="0"/>
            <a:lumOff val="0"/>
            <a:alphaOff val="0"/>
          </a:schemeClr>
        </a:solidFill>
        <a:ln w="22225"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5403" tIns="0" rIns="175403" bIns="0" numCol="1" spcCol="1270" anchor="ctr" anchorCtr="0">
          <a:noAutofit/>
        </a:bodyPr>
        <a:lstStyle/>
        <a:p>
          <a:pPr marL="0" lvl="0" indent="0" algn="l" defTabSz="711200" rtl="0">
            <a:lnSpc>
              <a:spcPct val="90000"/>
            </a:lnSpc>
            <a:spcBef>
              <a:spcPct val="0"/>
            </a:spcBef>
            <a:spcAft>
              <a:spcPct val="35000"/>
            </a:spcAft>
            <a:buNone/>
          </a:pPr>
          <a:r>
            <a:rPr lang="en-US" sz="1600" b="1" kern="1200" dirty="0">
              <a:latin typeface="Arial Narrow" panose="020B0606020202030204" pitchFamily="34" charset="0"/>
            </a:rPr>
            <a:t>Check minimum academic requirements </a:t>
          </a:r>
          <a:endParaRPr lang="en-MY" sz="1600" kern="1200" dirty="0">
            <a:latin typeface="Arial Narrow" panose="020B0606020202030204" pitchFamily="34" charset="0"/>
          </a:endParaRPr>
        </a:p>
      </dsp:txBody>
      <dsp:txXfrm>
        <a:off x="341557" y="102042"/>
        <a:ext cx="4620406" cy="186466"/>
      </dsp:txXfrm>
    </dsp:sp>
    <dsp:sp modelId="{08D35B43-A976-4454-AB77-AE85C9017846}">
      <dsp:nvSpPr>
        <dsp:cNvPr id="0" name=""/>
        <dsp:cNvSpPr/>
      </dsp:nvSpPr>
      <dsp:spPr>
        <a:xfrm>
          <a:off x="0" y="711245"/>
          <a:ext cx="6629400" cy="70560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515" tIns="145796" rIns="514515" bIns="78232" numCol="1" spcCol="1270" anchor="t" anchorCtr="0">
          <a:noAutofit/>
        </a:bodyPr>
        <a:lstStyle/>
        <a:p>
          <a:pPr marL="57150" lvl="1" indent="-57150" algn="l" defTabSz="488950" rtl="0">
            <a:lnSpc>
              <a:spcPct val="100000"/>
            </a:lnSpc>
            <a:spcBef>
              <a:spcPct val="0"/>
            </a:spcBef>
            <a:spcAft>
              <a:spcPts val="0"/>
            </a:spcAft>
            <a:buChar char="•"/>
          </a:pPr>
          <a:r>
            <a:rPr lang="en-US" sz="1100" kern="1200" dirty="0">
              <a:latin typeface="Arial Narrow" panose="020B0606020202030204" pitchFamily="34" charset="0"/>
            </a:rPr>
            <a:t>Open CIMB Saving Account</a:t>
          </a:r>
          <a:endParaRPr lang="en-MY" sz="1800" kern="1200" dirty="0">
            <a:latin typeface="Arial Narrow" panose="020B0606020202030204" pitchFamily="34" charset="0"/>
          </a:endParaRPr>
        </a:p>
        <a:p>
          <a:pPr marL="57150" lvl="1" indent="-57150" algn="l" defTabSz="488950" rtl="0">
            <a:lnSpc>
              <a:spcPct val="100000"/>
            </a:lnSpc>
            <a:spcBef>
              <a:spcPct val="0"/>
            </a:spcBef>
            <a:spcAft>
              <a:spcPts val="0"/>
            </a:spcAft>
            <a:buChar char="•"/>
          </a:pPr>
          <a:r>
            <a:rPr lang="en-US" sz="1100" kern="1200" dirty="0">
              <a:latin typeface="Arial Narrow" panose="020B0606020202030204" pitchFamily="34" charset="0"/>
            </a:rPr>
            <a:t>Open SSPN-</a:t>
          </a:r>
          <a:r>
            <a:rPr lang="en-US" sz="1100" kern="1200" dirty="0" err="1">
              <a:latin typeface="Arial Narrow" panose="020B0606020202030204" pitchFamily="34" charset="0"/>
            </a:rPr>
            <a:t>i</a:t>
          </a:r>
          <a:r>
            <a:rPr lang="en-US" sz="1100" kern="1200" dirty="0">
              <a:latin typeface="Arial Narrow" panose="020B0606020202030204" pitchFamily="34" charset="0"/>
            </a:rPr>
            <a:t> Account</a:t>
          </a:r>
          <a:endParaRPr lang="en-MY" sz="1800" kern="1200" dirty="0">
            <a:latin typeface="Arial Narrow" panose="020B0606020202030204" pitchFamily="34" charset="0"/>
          </a:endParaRPr>
        </a:p>
        <a:p>
          <a:pPr marL="57150" lvl="1" indent="-57150" algn="l" defTabSz="488950" rtl="0">
            <a:lnSpc>
              <a:spcPct val="100000"/>
            </a:lnSpc>
            <a:spcBef>
              <a:spcPct val="0"/>
            </a:spcBef>
            <a:spcAft>
              <a:spcPts val="0"/>
            </a:spcAft>
            <a:buChar char="•"/>
          </a:pPr>
          <a:r>
            <a:rPr lang="en-US" sz="1100" kern="1200" dirty="0">
              <a:latin typeface="Arial Narrow" panose="020B0606020202030204" pitchFamily="34" charset="0"/>
            </a:rPr>
            <a:t>Buy BSN-PTPTN Pin No. (RM5/application valid for 6 months)</a:t>
          </a:r>
          <a:endParaRPr lang="en-MY" sz="1800" kern="1200" dirty="0">
            <a:latin typeface="Arial Narrow" panose="020B0606020202030204" pitchFamily="34" charset="0"/>
          </a:endParaRPr>
        </a:p>
      </dsp:txBody>
      <dsp:txXfrm>
        <a:off x="0" y="711245"/>
        <a:ext cx="6629400" cy="705600"/>
      </dsp:txXfrm>
    </dsp:sp>
    <dsp:sp modelId="{B80876F8-C9BC-45B1-ABDA-274543E5E734}">
      <dsp:nvSpPr>
        <dsp:cNvPr id="0" name=""/>
        <dsp:cNvSpPr/>
      </dsp:nvSpPr>
      <dsp:spPr>
        <a:xfrm>
          <a:off x="331470" y="607925"/>
          <a:ext cx="4640580" cy="206640"/>
        </a:xfrm>
        <a:prstGeom prst="roundRect">
          <a:avLst/>
        </a:prstGeom>
        <a:solidFill>
          <a:schemeClr val="lt1">
            <a:hueOff val="0"/>
            <a:satOff val="0"/>
            <a:lumOff val="0"/>
            <a:alphaOff val="0"/>
          </a:schemeClr>
        </a:solidFill>
        <a:ln w="22225"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5403" tIns="0" rIns="175403" bIns="0" numCol="1" spcCol="1270" anchor="ctr" anchorCtr="0">
          <a:noAutofit/>
        </a:bodyPr>
        <a:lstStyle/>
        <a:p>
          <a:pPr marL="0" lvl="0" indent="0" algn="l" defTabSz="711200" rtl="0">
            <a:lnSpc>
              <a:spcPct val="100000"/>
            </a:lnSpc>
            <a:spcBef>
              <a:spcPct val="0"/>
            </a:spcBef>
            <a:spcAft>
              <a:spcPts val="0"/>
            </a:spcAft>
            <a:buNone/>
          </a:pPr>
          <a:r>
            <a:rPr lang="en-US" sz="1600" b="1" kern="1200" dirty="0">
              <a:latin typeface="Arial Narrow" panose="020B0606020202030204" pitchFamily="34" charset="0"/>
            </a:rPr>
            <a:t>Preparation before online registration</a:t>
          </a:r>
          <a:endParaRPr lang="en-MY" sz="1600" kern="1200" dirty="0">
            <a:latin typeface="Arial Narrow" panose="020B0606020202030204" pitchFamily="34" charset="0"/>
          </a:endParaRPr>
        </a:p>
      </dsp:txBody>
      <dsp:txXfrm>
        <a:off x="341557" y="618012"/>
        <a:ext cx="4620406" cy="186466"/>
      </dsp:txXfrm>
    </dsp:sp>
    <dsp:sp modelId="{0BCF6F43-B0A1-4146-A0DD-C41804A49347}">
      <dsp:nvSpPr>
        <dsp:cNvPr id="0" name=""/>
        <dsp:cNvSpPr/>
      </dsp:nvSpPr>
      <dsp:spPr>
        <a:xfrm>
          <a:off x="0" y="1557965"/>
          <a:ext cx="6629400" cy="37485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515" tIns="145796" rIns="514515" bIns="78232" numCol="1" spcCol="1270" anchor="t" anchorCtr="0">
          <a:noAutofit/>
        </a:bodyPr>
        <a:lstStyle/>
        <a:p>
          <a:pPr marL="57150" lvl="1" indent="-57150" algn="l" defTabSz="488950" rtl="0">
            <a:lnSpc>
              <a:spcPct val="90000"/>
            </a:lnSpc>
            <a:spcBef>
              <a:spcPct val="0"/>
            </a:spcBef>
            <a:spcAft>
              <a:spcPct val="15000"/>
            </a:spcAft>
            <a:buChar char="•"/>
          </a:pPr>
          <a:r>
            <a:rPr lang="en-US" sz="1100" kern="1200" dirty="0">
              <a:latin typeface="Arial Narrow" panose="020B0606020202030204" pitchFamily="34" charset="0"/>
            </a:rPr>
            <a:t>Refer to </a:t>
          </a:r>
          <a:r>
            <a:rPr lang="en-MY" sz="1100" kern="1200" dirty="0">
              <a:latin typeface="Arial Narrow" panose="020B0606020202030204" pitchFamily="34" charset="0"/>
              <a:hlinkClick xmlns:r="http://schemas.openxmlformats.org/officeDocument/2006/relationships" r:id="rId1"/>
            </a:rPr>
            <a:t>http://www.ucsiuniversity.edu.my/admission/scholarship/ptptn-kl.aspx</a:t>
          </a:r>
          <a:r>
            <a:rPr lang="en-MY" sz="1100" kern="1200" dirty="0">
              <a:latin typeface="Arial Narrow" panose="020B0606020202030204" pitchFamily="34" charset="0"/>
            </a:rPr>
            <a:t> </a:t>
          </a:r>
        </a:p>
      </dsp:txBody>
      <dsp:txXfrm>
        <a:off x="0" y="1557965"/>
        <a:ext cx="6629400" cy="374850"/>
      </dsp:txXfrm>
    </dsp:sp>
    <dsp:sp modelId="{7DEC9D38-6DB1-4A40-A3F1-C00FAA05E54B}">
      <dsp:nvSpPr>
        <dsp:cNvPr id="0" name=""/>
        <dsp:cNvSpPr/>
      </dsp:nvSpPr>
      <dsp:spPr>
        <a:xfrm>
          <a:off x="331470" y="1454645"/>
          <a:ext cx="4640580" cy="206640"/>
        </a:xfrm>
        <a:prstGeom prst="roundRect">
          <a:avLst/>
        </a:prstGeom>
        <a:solidFill>
          <a:schemeClr val="lt1">
            <a:hueOff val="0"/>
            <a:satOff val="0"/>
            <a:lumOff val="0"/>
            <a:alphaOff val="0"/>
          </a:schemeClr>
        </a:solidFill>
        <a:ln w="22225"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5403" tIns="0" rIns="175403" bIns="0" numCol="1" spcCol="1270" anchor="ctr" anchorCtr="0">
          <a:noAutofit/>
        </a:bodyPr>
        <a:lstStyle/>
        <a:p>
          <a:pPr marL="0" lvl="0" indent="0" algn="l" defTabSz="711200" rtl="0">
            <a:lnSpc>
              <a:spcPct val="90000"/>
            </a:lnSpc>
            <a:spcBef>
              <a:spcPct val="0"/>
            </a:spcBef>
            <a:spcAft>
              <a:spcPct val="35000"/>
            </a:spcAft>
            <a:buNone/>
          </a:pPr>
          <a:r>
            <a:rPr lang="en-US" sz="1600" b="1" kern="1200" dirty="0">
              <a:latin typeface="Arial Narrow" panose="020B0606020202030204" pitchFamily="34" charset="0"/>
            </a:rPr>
            <a:t>Register &amp; submit the online application </a:t>
          </a:r>
          <a:endParaRPr lang="en-MY" sz="1050" kern="1200" dirty="0">
            <a:latin typeface="Arial Narrow" panose="020B0606020202030204" pitchFamily="34" charset="0"/>
          </a:endParaRPr>
        </a:p>
      </dsp:txBody>
      <dsp:txXfrm>
        <a:off x="341557" y="1464732"/>
        <a:ext cx="4620406" cy="186466"/>
      </dsp:txXfrm>
    </dsp:sp>
    <dsp:sp modelId="{C8094E07-B01B-4E02-9278-572390CE4A6D}">
      <dsp:nvSpPr>
        <dsp:cNvPr id="0" name=""/>
        <dsp:cNvSpPr/>
      </dsp:nvSpPr>
      <dsp:spPr>
        <a:xfrm>
          <a:off x="0" y="2073935"/>
          <a:ext cx="6629400" cy="119070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515" tIns="145796" rIns="514515" bIns="78232" numCol="1" spcCol="1270" anchor="t" anchorCtr="0">
          <a:noAutofit/>
        </a:bodyPr>
        <a:lstStyle/>
        <a:p>
          <a:pPr marL="57150" lvl="1" indent="-57150" algn="l" defTabSz="488950" rtl="0">
            <a:lnSpc>
              <a:spcPct val="100000"/>
            </a:lnSpc>
            <a:spcBef>
              <a:spcPct val="0"/>
            </a:spcBef>
            <a:spcAft>
              <a:spcPts val="0"/>
            </a:spcAft>
            <a:buChar char="•"/>
          </a:pPr>
          <a:r>
            <a:rPr lang="en-GB" sz="1100" kern="1200" dirty="0">
              <a:latin typeface="Arial Narrow" panose="020B0606020202030204" pitchFamily="34" charset="0"/>
            </a:rPr>
            <a:t>Applicants will be notified about their application status within 10 working days after the specified deadline via email and SMS. </a:t>
          </a:r>
          <a:endParaRPr lang="en-MY" sz="1100" kern="1200" dirty="0">
            <a:latin typeface="Arial Narrow" panose="020B0606020202030204" pitchFamily="34" charset="0"/>
          </a:endParaRPr>
        </a:p>
        <a:p>
          <a:pPr marL="57150" lvl="1" indent="-57150" algn="l" defTabSz="488950" rtl="0">
            <a:lnSpc>
              <a:spcPct val="100000"/>
            </a:lnSpc>
            <a:spcBef>
              <a:spcPct val="0"/>
            </a:spcBef>
            <a:spcAft>
              <a:spcPts val="0"/>
            </a:spcAft>
            <a:buChar char="•"/>
          </a:pPr>
          <a:r>
            <a:rPr lang="en-GB" sz="1100" kern="1200" dirty="0">
              <a:latin typeface="Arial Narrow" panose="020B0606020202030204" pitchFamily="34" charset="0"/>
            </a:rPr>
            <a:t>If you did not receive any notification from PTPTN, kindly login to your account in PTPTN portal to check the status. </a:t>
          </a:r>
          <a:endParaRPr lang="en-MY" sz="1100" kern="1200" dirty="0">
            <a:latin typeface="Arial Narrow" panose="020B0606020202030204" pitchFamily="34" charset="0"/>
          </a:endParaRPr>
        </a:p>
        <a:p>
          <a:pPr marL="57150" lvl="1" indent="-57150" algn="l" defTabSz="488950" rtl="0">
            <a:lnSpc>
              <a:spcPct val="100000"/>
            </a:lnSpc>
            <a:spcBef>
              <a:spcPct val="0"/>
            </a:spcBef>
            <a:spcAft>
              <a:spcPts val="0"/>
            </a:spcAft>
            <a:buChar char="•"/>
          </a:pPr>
          <a:r>
            <a:rPr lang="en-GB" sz="1100" kern="1200" dirty="0">
              <a:latin typeface="Arial Narrow" panose="020B0606020202030204" pitchFamily="34" charset="0"/>
            </a:rPr>
            <a:t>If your applications being rejected , kindly consult Officer in charge in SAA for further assistance.</a:t>
          </a:r>
          <a:endParaRPr lang="en-MY" sz="1100" kern="1200" dirty="0">
            <a:latin typeface="Arial Narrow" panose="020B0606020202030204" pitchFamily="34" charset="0"/>
          </a:endParaRPr>
        </a:p>
        <a:p>
          <a:pPr marL="57150" lvl="1" indent="-57150" algn="l" defTabSz="488950" rtl="0">
            <a:lnSpc>
              <a:spcPct val="100000"/>
            </a:lnSpc>
            <a:spcBef>
              <a:spcPct val="0"/>
            </a:spcBef>
            <a:spcAft>
              <a:spcPts val="0"/>
            </a:spcAft>
            <a:buChar char="•"/>
          </a:pPr>
          <a:r>
            <a:rPr lang="en-GB" sz="1100" kern="1200" dirty="0">
              <a:latin typeface="Arial Narrow" panose="020B0606020202030204" pitchFamily="34" charset="0"/>
            </a:rPr>
            <a:t>If your applications being approved, kindly follow the instruction below.</a:t>
          </a:r>
          <a:endParaRPr lang="en-MY" sz="1100" kern="1200" dirty="0">
            <a:latin typeface="Arial Narrow" panose="020B0606020202030204" pitchFamily="34" charset="0"/>
          </a:endParaRPr>
        </a:p>
      </dsp:txBody>
      <dsp:txXfrm>
        <a:off x="0" y="2073935"/>
        <a:ext cx="6629400" cy="1190700"/>
      </dsp:txXfrm>
    </dsp:sp>
    <dsp:sp modelId="{09FBFFA3-97F5-42C1-931A-FFA29003A725}">
      <dsp:nvSpPr>
        <dsp:cNvPr id="0" name=""/>
        <dsp:cNvSpPr/>
      </dsp:nvSpPr>
      <dsp:spPr>
        <a:xfrm>
          <a:off x="331470" y="1970615"/>
          <a:ext cx="4640580" cy="206640"/>
        </a:xfrm>
        <a:prstGeom prst="roundRect">
          <a:avLst/>
        </a:prstGeom>
        <a:solidFill>
          <a:schemeClr val="lt1">
            <a:hueOff val="0"/>
            <a:satOff val="0"/>
            <a:lumOff val="0"/>
            <a:alphaOff val="0"/>
          </a:schemeClr>
        </a:solidFill>
        <a:ln w="22225"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5403" tIns="0" rIns="175403" bIns="0" numCol="1" spcCol="1270" anchor="ctr" anchorCtr="0">
          <a:noAutofit/>
        </a:bodyPr>
        <a:lstStyle/>
        <a:p>
          <a:pPr marL="0" lvl="0" indent="0" algn="l" defTabSz="711200" rtl="0">
            <a:lnSpc>
              <a:spcPct val="100000"/>
            </a:lnSpc>
            <a:spcBef>
              <a:spcPct val="0"/>
            </a:spcBef>
            <a:spcAft>
              <a:spcPts val="0"/>
            </a:spcAft>
            <a:buNone/>
          </a:pPr>
          <a:r>
            <a:rPr lang="en-US" sz="1600" b="1" kern="1200" dirty="0">
              <a:latin typeface="Arial Narrow" panose="020B0606020202030204" pitchFamily="34" charset="0"/>
            </a:rPr>
            <a:t>Check application status</a:t>
          </a:r>
          <a:endParaRPr lang="en-MY" sz="1600" kern="1200" dirty="0">
            <a:latin typeface="Arial Narrow" panose="020B0606020202030204" pitchFamily="34" charset="0"/>
          </a:endParaRPr>
        </a:p>
      </dsp:txBody>
      <dsp:txXfrm>
        <a:off x="341557" y="1980702"/>
        <a:ext cx="4620406" cy="186466"/>
      </dsp:txXfrm>
    </dsp:sp>
    <dsp:sp modelId="{044F7C6A-C408-4FDB-9D9F-F69E6FC4E3CF}">
      <dsp:nvSpPr>
        <dsp:cNvPr id="0" name=""/>
        <dsp:cNvSpPr/>
      </dsp:nvSpPr>
      <dsp:spPr>
        <a:xfrm>
          <a:off x="0" y="3405755"/>
          <a:ext cx="6629400" cy="705600"/>
        </a:xfrm>
        <a:prstGeom prst="rect">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515" tIns="145796" rIns="514515" bIns="78232" numCol="1" spcCol="1270" anchor="t" anchorCtr="0">
          <a:noAutofit/>
        </a:bodyPr>
        <a:lstStyle/>
        <a:p>
          <a:pPr marL="57150" lvl="1" indent="-57150" algn="l" defTabSz="488950" rtl="0">
            <a:lnSpc>
              <a:spcPct val="100000"/>
            </a:lnSpc>
            <a:spcBef>
              <a:spcPct val="0"/>
            </a:spcBef>
            <a:spcAft>
              <a:spcPts val="0"/>
            </a:spcAft>
            <a:buChar char="•"/>
          </a:pPr>
          <a:r>
            <a:rPr lang="en-US" sz="1100" kern="1200" dirty="0">
              <a:latin typeface="Arial Narrow" panose="020B0606020202030204" pitchFamily="34" charset="0"/>
            </a:rPr>
            <a:t>Refer to </a:t>
          </a:r>
          <a:r>
            <a:rPr lang="en-MY" sz="1100" kern="1200" dirty="0">
              <a:latin typeface="Arial Narrow" panose="020B0606020202030204" pitchFamily="34" charset="0"/>
              <a:hlinkClick xmlns:r="http://schemas.openxmlformats.org/officeDocument/2006/relationships" r:id="rId1"/>
            </a:rPr>
            <a:t>http://www.ucsiuniversity.edu.my/admission/scholarship/ptptn-kl.aspx</a:t>
          </a:r>
          <a:r>
            <a:rPr lang="en-MY" sz="1100" kern="1200" dirty="0">
              <a:latin typeface="Arial Narrow" panose="020B0606020202030204" pitchFamily="34" charset="0"/>
            </a:rPr>
            <a:t> </a:t>
          </a:r>
        </a:p>
        <a:p>
          <a:pPr marL="57150" lvl="1" indent="-57150" algn="l" defTabSz="488950" rtl="0">
            <a:lnSpc>
              <a:spcPct val="100000"/>
            </a:lnSpc>
            <a:spcBef>
              <a:spcPct val="0"/>
            </a:spcBef>
            <a:spcAft>
              <a:spcPts val="0"/>
            </a:spcAft>
            <a:buChar char="•"/>
          </a:pPr>
          <a:r>
            <a:rPr lang="en-MY" sz="1100" b="0" i="0" kern="1200" dirty="0">
              <a:latin typeface="Arial Narrow" panose="020B0606020202030204" pitchFamily="34" charset="0"/>
            </a:rPr>
            <a:t>The loan agreement </a:t>
          </a:r>
          <a:r>
            <a:rPr lang="en-MY" sz="1100" b="0" i="1" kern="1200" dirty="0">
              <a:latin typeface="Arial Narrow" panose="020B0606020202030204" pitchFamily="34" charset="0"/>
            </a:rPr>
            <a:t>(</a:t>
          </a:r>
          <a:r>
            <a:rPr lang="en-MY" sz="1100" b="0" i="1" kern="1200" dirty="0" err="1">
              <a:latin typeface="Arial Narrow" panose="020B0606020202030204" pitchFamily="34" charset="0"/>
            </a:rPr>
            <a:t>surat</a:t>
          </a:r>
          <a:r>
            <a:rPr lang="en-MY" sz="1100" b="0" i="1" kern="1200" dirty="0">
              <a:latin typeface="Arial Narrow" panose="020B0606020202030204" pitchFamily="34" charset="0"/>
            </a:rPr>
            <a:t> </a:t>
          </a:r>
          <a:r>
            <a:rPr lang="en-MY" sz="1100" b="0" i="1" kern="1200" dirty="0" err="1">
              <a:latin typeface="Arial Narrow" panose="020B0606020202030204" pitchFamily="34" charset="0"/>
            </a:rPr>
            <a:t>tawaran</a:t>
          </a:r>
          <a:r>
            <a:rPr lang="en-MY" sz="1100" b="0" i="1" kern="1200" dirty="0">
              <a:latin typeface="Arial Narrow" panose="020B0606020202030204" pitchFamily="34" charset="0"/>
            </a:rPr>
            <a:t>)</a:t>
          </a:r>
          <a:r>
            <a:rPr lang="en-MY" sz="1100" b="0" i="0" kern="1200" dirty="0">
              <a:latin typeface="Arial Narrow" panose="020B0606020202030204" pitchFamily="34" charset="0"/>
            </a:rPr>
            <a:t> will be expired if the applicants did not submit it to the SAA within three (3) months from the agreement offer letter date.</a:t>
          </a:r>
          <a:endParaRPr lang="en-MY" sz="1100" kern="1200" dirty="0">
            <a:latin typeface="Arial Narrow" panose="020B0606020202030204" pitchFamily="34" charset="0"/>
          </a:endParaRPr>
        </a:p>
      </dsp:txBody>
      <dsp:txXfrm>
        <a:off x="0" y="3405755"/>
        <a:ext cx="6629400" cy="705600"/>
      </dsp:txXfrm>
    </dsp:sp>
    <dsp:sp modelId="{0F641BA6-2F2D-4345-82D1-624DBC0A35AB}">
      <dsp:nvSpPr>
        <dsp:cNvPr id="0" name=""/>
        <dsp:cNvSpPr/>
      </dsp:nvSpPr>
      <dsp:spPr>
        <a:xfrm>
          <a:off x="331470" y="3302435"/>
          <a:ext cx="4640580" cy="206640"/>
        </a:xfrm>
        <a:prstGeom prst="roundRect">
          <a:avLst/>
        </a:prstGeom>
        <a:solidFill>
          <a:schemeClr val="lt1">
            <a:hueOff val="0"/>
            <a:satOff val="0"/>
            <a:lumOff val="0"/>
            <a:alphaOff val="0"/>
          </a:schemeClr>
        </a:solidFill>
        <a:ln w="22225" cap="flat"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5403" tIns="0" rIns="175403" bIns="0" numCol="1" spcCol="1270" anchor="ctr" anchorCtr="0">
          <a:noAutofit/>
        </a:bodyPr>
        <a:lstStyle/>
        <a:p>
          <a:pPr marL="0" lvl="0" indent="0" algn="l" defTabSz="711200" rtl="0">
            <a:lnSpc>
              <a:spcPct val="100000"/>
            </a:lnSpc>
            <a:spcBef>
              <a:spcPct val="0"/>
            </a:spcBef>
            <a:spcAft>
              <a:spcPts val="0"/>
            </a:spcAft>
            <a:buNone/>
          </a:pPr>
          <a:r>
            <a:rPr lang="en-US" sz="1600" b="1" kern="1200" dirty="0">
              <a:latin typeface="Arial Narrow" panose="020B0606020202030204" pitchFamily="34" charset="0"/>
            </a:rPr>
            <a:t>Submit the loan agreement documents</a:t>
          </a:r>
          <a:endParaRPr lang="en-MY" sz="1600" kern="1200" dirty="0">
            <a:latin typeface="Arial Narrow" panose="020B0606020202030204" pitchFamily="34" charset="0"/>
          </a:endParaRPr>
        </a:p>
      </dsp:txBody>
      <dsp:txXfrm>
        <a:off x="341557" y="3312522"/>
        <a:ext cx="4620406" cy="1864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1678BB-5DC9-4E61-A59D-FC337F78B04E}">
      <dsp:nvSpPr>
        <dsp:cNvPr id="0" name=""/>
        <dsp:cNvSpPr/>
      </dsp:nvSpPr>
      <dsp:spPr>
        <a:xfrm>
          <a:off x="2755080" y="1891696"/>
          <a:ext cx="391319" cy="331357"/>
        </a:xfrm>
        <a:prstGeom prst="flowChartConnector">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MY" sz="1600" b="1" kern="1200" dirty="0"/>
        </a:p>
      </dsp:txBody>
      <dsp:txXfrm>
        <a:off x="2812387" y="1940222"/>
        <a:ext cx="276705" cy="234305"/>
      </dsp:txXfrm>
    </dsp:sp>
    <dsp:sp modelId="{9C18AD7C-D907-4264-AB90-F41B7A2D392A}">
      <dsp:nvSpPr>
        <dsp:cNvPr id="0" name=""/>
        <dsp:cNvSpPr/>
      </dsp:nvSpPr>
      <dsp:spPr>
        <a:xfrm>
          <a:off x="3141146" y="646762"/>
          <a:ext cx="628726" cy="54173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FC9236-EFD6-4DBD-A1F4-31AF1CA1A488}">
      <dsp:nvSpPr>
        <dsp:cNvPr id="0" name=""/>
        <dsp:cNvSpPr/>
      </dsp:nvSpPr>
      <dsp:spPr>
        <a:xfrm>
          <a:off x="2217424" y="104453"/>
          <a:ext cx="1433074" cy="1023250"/>
        </a:xfrm>
        <a:prstGeom prst="hexagon">
          <a:avLst>
            <a:gd name="adj" fmla="val 28570"/>
            <a:gd name="vf" fmla="val 11547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RESEARCH FUNDING, CONSULTANCY &amp; GRANTS</a:t>
          </a:r>
          <a:endParaRPr lang="en-MY" sz="1600" b="1" kern="1200" dirty="0"/>
        </a:p>
      </dsp:txBody>
      <dsp:txXfrm>
        <a:off x="2434294" y="259304"/>
        <a:ext cx="999334" cy="713548"/>
      </dsp:txXfrm>
    </dsp:sp>
    <dsp:sp modelId="{D161B3ED-0D6A-4152-8486-10E879BBC147}">
      <dsp:nvSpPr>
        <dsp:cNvPr id="0" name=""/>
        <dsp:cNvSpPr/>
      </dsp:nvSpPr>
      <dsp:spPr>
        <a:xfrm>
          <a:off x="3874919" y="1659510"/>
          <a:ext cx="628726" cy="54173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3C0916-2FD9-4AC2-912F-A0964BA480F7}">
      <dsp:nvSpPr>
        <dsp:cNvPr id="0" name=""/>
        <dsp:cNvSpPr/>
      </dsp:nvSpPr>
      <dsp:spPr>
        <a:xfrm>
          <a:off x="3503575" y="823831"/>
          <a:ext cx="1365600" cy="1037781"/>
        </a:xfrm>
        <a:prstGeom prst="hexagon">
          <a:avLst>
            <a:gd name="adj" fmla="val 2857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UNIVERSITY RATINGS &amp; RANKINGS</a:t>
          </a:r>
          <a:endParaRPr lang="en-MY" sz="1600" b="1" kern="1200" dirty="0"/>
        </a:p>
      </dsp:txBody>
      <dsp:txXfrm>
        <a:off x="3716206" y="985419"/>
        <a:ext cx="940338" cy="714605"/>
      </dsp:txXfrm>
    </dsp:sp>
    <dsp:sp modelId="{62C304EB-054F-4870-A580-4D255B25E64A}">
      <dsp:nvSpPr>
        <dsp:cNvPr id="0" name=""/>
        <dsp:cNvSpPr/>
      </dsp:nvSpPr>
      <dsp:spPr>
        <a:xfrm>
          <a:off x="3365193" y="2802714"/>
          <a:ext cx="628726" cy="54173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BC4AE-3D52-48C7-B5CB-837F822C3317}">
      <dsp:nvSpPr>
        <dsp:cNvPr id="0" name=""/>
        <dsp:cNvSpPr/>
      </dsp:nvSpPr>
      <dsp:spPr>
        <a:xfrm>
          <a:off x="3503575" y="2180515"/>
          <a:ext cx="1365600" cy="1181404"/>
        </a:xfrm>
        <a:prstGeom prst="hexagon">
          <a:avLst>
            <a:gd name="adj" fmla="val 28570"/>
            <a:gd name="vf" fmla="val 115470"/>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COMMUNITY &amp; INDUSTRY PROJECTS</a:t>
          </a:r>
        </a:p>
      </dsp:txBody>
      <dsp:txXfrm>
        <a:off x="3729884" y="2376299"/>
        <a:ext cx="912982" cy="789836"/>
      </dsp:txXfrm>
    </dsp:sp>
    <dsp:sp modelId="{0A98C2AF-2881-494B-AAC0-DD3DBEE49D1D}">
      <dsp:nvSpPr>
        <dsp:cNvPr id="0" name=""/>
        <dsp:cNvSpPr/>
      </dsp:nvSpPr>
      <dsp:spPr>
        <a:xfrm>
          <a:off x="2100763" y="2921382"/>
          <a:ext cx="628726" cy="54173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8A9414-043B-48F3-8717-0FF16B72C95C}">
      <dsp:nvSpPr>
        <dsp:cNvPr id="0" name=""/>
        <dsp:cNvSpPr/>
      </dsp:nvSpPr>
      <dsp:spPr>
        <a:xfrm>
          <a:off x="2135774" y="3037802"/>
          <a:ext cx="1596373" cy="921743"/>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NATIONAL &amp; INTERNATIONAL LINKAGES</a:t>
          </a:r>
          <a:endParaRPr lang="en-MY" sz="1600" b="1" kern="1200" dirty="0"/>
        </a:p>
      </dsp:txBody>
      <dsp:txXfrm>
        <a:off x="2356586" y="3165298"/>
        <a:ext cx="1154749" cy="666751"/>
      </dsp:txXfrm>
    </dsp:sp>
    <dsp:sp modelId="{DB7E767E-6FD1-49F5-9549-7B6012F9F2BB}">
      <dsp:nvSpPr>
        <dsp:cNvPr id="0" name=""/>
        <dsp:cNvSpPr/>
      </dsp:nvSpPr>
      <dsp:spPr>
        <a:xfrm>
          <a:off x="1354973" y="1909040"/>
          <a:ext cx="628726" cy="54173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F6A658-C077-4139-A896-CD1D77D02A8E}">
      <dsp:nvSpPr>
        <dsp:cNvPr id="0" name=""/>
        <dsp:cNvSpPr/>
      </dsp:nvSpPr>
      <dsp:spPr>
        <a:xfrm>
          <a:off x="933290" y="2181328"/>
          <a:ext cx="1484885" cy="1181404"/>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INNOVATION, INTELLECTUAL PROPERTY &amp; COMMERCIAL-IZATION</a:t>
          </a:r>
          <a:endParaRPr lang="en-MY" sz="1600" b="1" kern="1200" dirty="0"/>
        </a:p>
      </dsp:txBody>
      <dsp:txXfrm>
        <a:off x="1169539" y="2369293"/>
        <a:ext cx="1012387" cy="805474"/>
      </dsp:txXfrm>
    </dsp:sp>
    <dsp:sp modelId="{330193D8-23C9-4E96-8D68-43E0BE3AC596}">
      <dsp:nvSpPr>
        <dsp:cNvPr id="0" name=""/>
        <dsp:cNvSpPr/>
      </dsp:nvSpPr>
      <dsp:spPr>
        <a:xfrm>
          <a:off x="941244" y="750394"/>
          <a:ext cx="1468976" cy="1181404"/>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RESEARCH PUBLICATIONS</a:t>
          </a:r>
          <a:endParaRPr lang="en-MY" sz="1600" b="1" kern="1200" dirty="0"/>
        </a:p>
      </dsp:txBody>
      <dsp:txXfrm>
        <a:off x="1176168" y="939328"/>
        <a:ext cx="999128" cy="8035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DE9BC-AEF7-46E2-A3BC-0C3345009962}">
      <dsp:nvSpPr>
        <dsp:cNvPr id="0" name=""/>
        <dsp:cNvSpPr/>
      </dsp:nvSpPr>
      <dsp:spPr>
        <a:xfrm>
          <a:off x="1125269" y="0"/>
          <a:ext cx="5897842" cy="208798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BB0770-FE31-714F-9A32-7D364703C9D4}">
      <dsp:nvSpPr>
        <dsp:cNvPr id="0" name=""/>
        <dsp:cNvSpPr/>
      </dsp:nvSpPr>
      <dsp:spPr>
        <a:xfrm>
          <a:off x="2046697" y="1446806"/>
          <a:ext cx="86860" cy="868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5ACE4B-E1EB-F14C-9F81-30FAE96D38F9}">
      <dsp:nvSpPr>
        <dsp:cNvPr id="0" name=""/>
        <dsp:cNvSpPr/>
      </dsp:nvSpPr>
      <dsp:spPr>
        <a:xfrm>
          <a:off x="2025974" y="1402642"/>
          <a:ext cx="778401" cy="603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025" tIns="0" rIns="0" bIns="0" numCol="1" spcCol="1270" anchor="t" anchorCtr="0">
          <a:noAutofit/>
        </a:bodyPr>
        <a:lstStyle/>
        <a:p>
          <a:pPr marL="0" lvl="0" indent="0" algn="ctr" defTabSz="800100">
            <a:lnSpc>
              <a:spcPct val="90000"/>
            </a:lnSpc>
            <a:spcBef>
              <a:spcPct val="0"/>
            </a:spcBef>
            <a:spcAft>
              <a:spcPct val="35000"/>
            </a:spcAft>
            <a:buNone/>
          </a:pPr>
          <a:r>
            <a:rPr lang="en-US" sz="1800" b="1" kern="1200" dirty="0"/>
            <a:t>2021</a:t>
          </a:r>
        </a:p>
      </dsp:txBody>
      <dsp:txXfrm>
        <a:off x="2025974" y="1402642"/>
        <a:ext cx="778401" cy="603427"/>
      </dsp:txXfrm>
    </dsp:sp>
    <dsp:sp modelId="{DDB60C3F-069E-B042-A36F-64F59498B5FB}">
      <dsp:nvSpPr>
        <dsp:cNvPr id="0" name=""/>
        <dsp:cNvSpPr/>
      </dsp:nvSpPr>
      <dsp:spPr>
        <a:xfrm>
          <a:off x="3721446" y="800985"/>
          <a:ext cx="157016" cy="1570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1130A0-3A2D-A046-8F3F-60C56F3F920E}">
      <dsp:nvSpPr>
        <dsp:cNvPr id="0" name=""/>
        <dsp:cNvSpPr/>
      </dsp:nvSpPr>
      <dsp:spPr>
        <a:xfrm>
          <a:off x="3886242" y="756468"/>
          <a:ext cx="1099225" cy="1135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200" tIns="0" rIns="0" bIns="0" numCol="1" spcCol="1270" anchor="t" anchorCtr="0">
          <a:noAutofit/>
        </a:bodyPr>
        <a:lstStyle/>
        <a:p>
          <a:pPr marL="0" lvl="0" indent="0" algn="ctr" defTabSz="800100">
            <a:lnSpc>
              <a:spcPct val="90000"/>
            </a:lnSpc>
            <a:spcBef>
              <a:spcPct val="0"/>
            </a:spcBef>
            <a:spcAft>
              <a:spcPct val="35000"/>
            </a:spcAft>
            <a:buNone/>
          </a:pPr>
          <a:r>
            <a:rPr lang="en-US" sz="1800" b="1" kern="1200" dirty="0"/>
            <a:t>2022-2023</a:t>
          </a:r>
        </a:p>
      </dsp:txBody>
      <dsp:txXfrm>
        <a:off x="3886242" y="756468"/>
        <a:ext cx="1099225" cy="1135864"/>
      </dsp:txXfrm>
    </dsp:sp>
    <dsp:sp modelId="{F4D0274F-B44B-B346-AB01-6A944FC82D5C}">
      <dsp:nvSpPr>
        <dsp:cNvPr id="0" name=""/>
        <dsp:cNvSpPr/>
      </dsp:nvSpPr>
      <dsp:spPr>
        <a:xfrm>
          <a:off x="5543460" y="484176"/>
          <a:ext cx="217150" cy="2171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3206E7-C1F6-9147-A9E0-DC0C959A3C09}">
      <dsp:nvSpPr>
        <dsp:cNvPr id="0" name=""/>
        <dsp:cNvSpPr/>
      </dsp:nvSpPr>
      <dsp:spPr>
        <a:xfrm>
          <a:off x="4576576" y="636835"/>
          <a:ext cx="801786" cy="1451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064" tIns="0" rIns="0" bIns="0" numCol="1" spcCol="1270" anchor="t" anchorCtr="0">
          <a:noAutofit/>
        </a:bodyPr>
        <a:lstStyle/>
        <a:p>
          <a:pPr marL="0" lvl="0" indent="0" algn="l" defTabSz="1066800">
            <a:lnSpc>
              <a:spcPct val="90000"/>
            </a:lnSpc>
            <a:spcBef>
              <a:spcPct val="0"/>
            </a:spcBef>
            <a:spcAft>
              <a:spcPct val="35000"/>
            </a:spcAft>
            <a:buNone/>
          </a:pPr>
          <a:endParaRPr lang="en-US" sz="2400" b="1" kern="1200" dirty="0"/>
        </a:p>
      </dsp:txBody>
      <dsp:txXfrm>
        <a:off x="4576576" y="636835"/>
        <a:ext cx="801786" cy="1451150"/>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1.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0:25:35.256"/>
    </inkml:context>
    <inkml:brush xml:id="br0">
      <inkml:brushProperty name="width" value="0.2" units="cm"/>
      <inkml:brushProperty name="height" value="0.2" units="cm"/>
      <inkml:brushProperty name="color" value="#AE198D"/>
      <inkml:brushProperty name="inkEffects" value="galaxy"/>
      <inkml:brushProperty name="anchorX" value="21576.91211"/>
      <inkml:brushProperty name="anchorY" value="27224.32031"/>
      <inkml:brushProperty name="scaleFactor" value="0.5"/>
    </inkml:brush>
  </inkml:definitions>
  <inkml:trace contextRef="#ctx0" brushRef="#br0">2308 618 24575,'0'0'0,"-5"0"0,-17-4 0,-5 1 0,-10-1 0,-6 0 0,-6 2 0,-2 0 0,-3 2 0,0 0 0,-1 0 0,0 0 0,1 0 0,1 0 0,-5 4 0,-1 0 0,1 3 0,-5 0 0,1 4 0,2-3 0,2-1 0,1 2 0,2 1 0,1 0 0,1 1 0,0 2 0,-10 2 0,-1 1 0,7-1 0,-5-1 0,3 1 0,1 1 0,2 1 0,0 0 0,3 2 0,0-1 0,0 5 0,5 0 0,1-1 0,5 1 0,9-2 0,0 3 0,3-1 0,2 0 0,-5 6 0,0-3 0,6-2 0,2-2 0,6 2 0,6-1 0,5-1 0,4-1 0,2 0 0,2 3 0,1-1 0,0 0 0,5 2 0,6 3 0,5 0 0,10 3 0,7 0 0,8 0 0,6-3 0,3-3 0,8-2 0,1-2 0,0 1 0,10 2 0,-2-6 0,-2 0 0,-2-2 0,1 1 0,2 0 0,15-4 0,3 2 0,29-5 0,6-2 0,14 4-649,15-1 835,7 2-279,1-3 93,-14-2 0,-23-2 0,-20-3 0,-24-2 0,-15 0 0,1-1 0,2-1 0,8 0 0,11-2 0,18-12 0,13-5 0,0-2 0,6-5 0,-7-8 0,-13-2 0,-14-3 0,-7 0 0,-9 0 0,-8 0 649,-4 1-834,-4-3 277,-7 0-92,-6 1 0,-5-1 0,-6 3 0,-7 0 0,-7 1 0,-7 0 0,-4 0 0,-9 1 0,1 29 0,0 1 0,-7-15 0,-13-15 0,-10-1 0,-7 1 0,-7-1 0,-8 1 0,-4-5 0,0 1 0,0 0 0,-4 0 0,-9 1 0,0 1 0,3-3 0,3 0 0,5 1 0,3 0 0,-2 1 0,1 2 0,0 4 0,3 0 0,1 4 0,1 3 0,0 4 0,1 1 0,0-5 0,0 1 0,1-1 0,-1 6 0,0 3 0,1 4 0,4 4 0,6 1 0,5 3 0,-1 2 0,4 1 0,-4 1 0,-3-2 0,1 0 0,-2-3 0,2 0 0,3 2 0,3 0 0,9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5T01:53:10.484"/>
    </inkml:context>
    <inkml:brush xml:id="br0">
      <inkml:brushProperty name="width" value="0.2" units="cm"/>
      <inkml:brushProperty name="height" value="0.2" units="cm"/>
      <inkml:brushProperty name="color" value="#AE198D"/>
      <inkml:brushProperty name="inkEffects" value="galaxy"/>
      <inkml:brushProperty name="anchorX" value="21576.91211"/>
      <inkml:brushProperty name="anchorY" value="27224.32031"/>
      <inkml:brushProperty name="scaleFactor" value="0.5"/>
    </inkml:brush>
  </inkml:definitions>
  <inkml:trace contextRef="#ctx0" brushRef="#br0">3676 853 24575,'0'0'0,"-8"0"0,-27-5 0,-8-1 0,-15 1 0,-12 1 0,-6 1 0,-7 0 0,-2 2 0,-2 1 0,0 0 0,0 0 0,2 0 0,-1 1 0,-7 4 0,0 0 0,0 6 0,-7-2 0,2 5 0,2-2 0,3-2 0,3 2 0,2 3 0,2-3 0,2 4 0,0 2 0,-17 2 0,0 4 0,8-6 0,-5 3 0,4 0 0,2 0 0,2 3 0,3 0 0,0 1 0,3 1 0,0 5 0,8 1 0,0-1 0,9-1 0,16-1 0,-2 4 0,5 0 0,2-1 0,-6 8 0,0-5 0,10-2 0,2-2 0,10 2 0,9-1 0,7-1 0,7-2 0,5-1 0,2 5 0,2 0 0,0-3 0,8 6 0,8 3 0,9-1 0,15 4 0,14 2 0,11-2 0,8-4 0,7-3 0,12-4 0,1-2 0,1 3 0,14 0 0,-1-7 0,-3-1 0,-5-1 0,3 0 0,4 1 0,21-5 0,7 0 0,45-5 0,10-2 0,23 5-649,24-3 835,11 3-279,0-2 93,-22-4 0,-34-4 0,-35-2 0,-37-3 0,-24-1 0,3-1 0,1-1 0,15 0 0,15-4 0,31-17 0,19-4 0,1-5 0,8-6 0,-10-11 0,-21-3 0,-21-4 0,-12 0 0,-15-1 0,-12 1 649,-6 1-834,-7-3 277,-11-2-92,-11 2 0,-7 1 0,-8 1 0,-12 1 0,-12 2 0,-10 0 0,-8-1 0,-13 2 0,2 40 0,-1 1 0,-12-20 0,-19-22 0,-17 1 0,-11-1 0,-10 0 0,-15 1 0,-4-6 0,-1-1 0,-1 1 0,-5 1 0,-15 1 0,2 1 0,2-4 0,7 0 0,6 1 0,6 1 0,-4 1 0,2 2 0,1 6 0,3 0 0,1 5 0,3 6 0,1 3 0,1 4 0,-1-9 0,1 2 0,1 0 0,-1 7 0,0 3 0,0 7 0,7 6 0,10 1 0,9 3 0,-2 2 0,5 3 0,-5 3 0,-6-5 0,3 0 0,-4-4 0,4 1 0,3 1 0,6 3 0,14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CF13FB-08E7-4C62-848D-F411381E2B9A}" type="datetimeFigureOut">
              <a:rPr lang="en-US" smtClean="0"/>
              <a:t>8/28/2023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8BCE76-C920-4510-899D-AFCBEA842DA9}" type="slidenum">
              <a:rPr lang="en-US" smtClean="0"/>
              <a:t>‹#›</a:t>
            </a:fld>
            <a:endParaRPr lang="en-US"/>
          </a:p>
        </p:txBody>
      </p:sp>
    </p:spTree>
    <p:extLst>
      <p:ext uri="{BB962C8B-B14F-4D97-AF65-F5344CB8AC3E}">
        <p14:creationId xmlns:p14="http://schemas.microsoft.com/office/powerpoint/2010/main" val="1874973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8BCE76-C920-4510-899D-AFCBEA842DA9}" type="slidenum">
              <a:rPr lang="en-US" smtClean="0"/>
              <a:t>1</a:t>
            </a:fld>
            <a:endParaRPr lang="en-US"/>
          </a:p>
        </p:txBody>
      </p:sp>
    </p:spTree>
    <p:extLst>
      <p:ext uri="{BB962C8B-B14F-4D97-AF65-F5344CB8AC3E}">
        <p14:creationId xmlns:p14="http://schemas.microsoft.com/office/powerpoint/2010/main" val="1291662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0C69B1BC-5EAD-4729-A9DB-663A78422968}" type="slidenum">
              <a:rPr lang="en-US" smtClean="0"/>
              <a:t>57</a:t>
            </a:fld>
            <a:endParaRPr lang="en-US"/>
          </a:p>
        </p:txBody>
      </p:sp>
    </p:spTree>
    <p:extLst>
      <p:ext uri="{BB962C8B-B14F-4D97-AF65-F5344CB8AC3E}">
        <p14:creationId xmlns:p14="http://schemas.microsoft.com/office/powerpoint/2010/main" val="3111798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56BF8-A39A-44B8-AF46-6F41642DD203}"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701746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69B1BC-5EAD-4729-A9DB-663A78422968}" type="slidenum">
              <a:rPr lang="en-US" smtClean="0"/>
              <a:t>66</a:t>
            </a:fld>
            <a:endParaRPr lang="en-US"/>
          </a:p>
        </p:txBody>
      </p:sp>
    </p:spTree>
    <p:extLst>
      <p:ext uri="{BB962C8B-B14F-4D97-AF65-F5344CB8AC3E}">
        <p14:creationId xmlns:p14="http://schemas.microsoft.com/office/powerpoint/2010/main" val="1223983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9B1BC-5EAD-4729-A9DB-663A78422968}" type="slidenum">
              <a:rPr lang="en-US" smtClean="0"/>
              <a:t>70</a:t>
            </a:fld>
            <a:endParaRPr lang="en-US"/>
          </a:p>
        </p:txBody>
      </p:sp>
    </p:spTree>
    <p:extLst>
      <p:ext uri="{BB962C8B-B14F-4D97-AF65-F5344CB8AC3E}">
        <p14:creationId xmlns:p14="http://schemas.microsoft.com/office/powerpoint/2010/main" val="1089685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71</a:t>
            </a:fld>
            <a:endParaRPr lang="en-US" dirty="0"/>
          </a:p>
        </p:txBody>
      </p:sp>
    </p:spTree>
    <p:extLst>
      <p:ext uri="{BB962C8B-B14F-4D97-AF65-F5344CB8AC3E}">
        <p14:creationId xmlns:p14="http://schemas.microsoft.com/office/powerpoint/2010/main" val="2289208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0C0C87-9761-4FB9-97F1-A5576FE0F1B5}" type="slidenum">
              <a:rPr lang="en-US" smtClean="0"/>
              <a:pPr/>
              <a:t>72</a:t>
            </a:fld>
            <a:endParaRPr lang="en-US" dirty="0"/>
          </a:p>
        </p:txBody>
      </p:sp>
    </p:spTree>
    <p:extLst>
      <p:ext uri="{BB962C8B-B14F-4D97-AF65-F5344CB8AC3E}">
        <p14:creationId xmlns:p14="http://schemas.microsoft.com/office/powerpoint/2010/main" val="2009868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73</a:t>
            </a:fld>
            <a:endParaRPr lang="en-US" dirty="0"/>
          </a:p>
        </p:txBody>
      </p:sp>
    </p:spTree>
    <p:extLst>
      <p:ext uri="{BB962C8B-B14F-4D97-AF65-F5344CB8AC3E}">
        <p14:creationId xmlns:p14="http://schemas.microsoft.com/office/powerpoint/2010/main" val="3284034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74</a:t>
            </a:fld>
            <a:endParaRPr lang="en-US" dirty="0"/>
          </a:p>
        </p:txBody>
      </p:sp>
    </p:spTree>
    <p:extLst>
      <p:ext uri="{BB962C8B-B14F-4D97-AF65-F5344CB8AC3E}">
        <p14:creationId xmlns:p14="http://schemas.microsoft.com/office/powerpoint/2010/main" val="2882248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75</a:t>
            </a:fld>
            <a:endParaRPr lang="en-US" dirty="0"/>
          </a:p>
        </p:txBody>
      </p:sp>
    </p:spTree>
    <p:extLst>
      <p:ext uri="{BB962C8B-B14F-4D97-AF65-F5344CB8AC3E}">
        <p14:creationId xmlns:p14="http://schemas.microsoft.com/office/powerpoint/2010/main" val="688717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76</a:t>
            </a:fld>
            <a:endParaRPr lang="en-US" dirty="0"/>
          </a:p>
        </p:txBody>
      </p:sp>
    </p:spTree>
    <p:extLst>
      <p:ext uri="{BB962C8B-B14F-4D97-AF65-F5344CB8AC3E}">
        <p14:creationId xmlns:p14="http://schemas.microsoft.com/office/powerpoint/2010/main" val="1179519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D2A949-B083-48D2-835B-EE6A3D77D1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99565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77</a:t>
            </a:fld>
            <a:endParaRPr lang="en-US" dirty="0"/>
          </a:p>
        </p:txBody>
      </p:sp>
    </p:spTree>
    <p:extLst>
      <p:ext uri="{BB962C8B-B14F-4D97-AF65-F5344CB8AC3E}">
        <p14:creationId xmlns:p14="http://schemas.microsoft.com/office/powerpoint/2010/main" val="1610612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78</a:t>
            </a:fld>
            <a:endParaRPr lang="en-US" dirty="0"/>
          </a:p>
        </p:txBody>
      </p:sp>
    </p:spTree>
    <p:extLst>
      <p:ext uri="{BB962C8B-B14F-4D97-AF65-F5344CB8AC3E}">
        <p14:creationId xmlns:p14="http://schemas.microsoft.com/office/powerpoint/2010/main" val="887396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0C0C87-9761-4FB9-97F1-A5576FE0F1B5}" type="slidenum">
              <a:rPr lang="en-US" smtClean="0"/>
              <a:pPr/>
              <a:t>79</a:t>
            </a:fld>
            <a:endParaRPr lang="en-US" dirty="0"/>
          </a:p>
        </p:txBody>
      </p:sp>
    </p:spTree>
    <p:extLst>
      <p:ext uri="{BB962C8B-B14F-4D97-AF65-F5344CB8AC3E}">
        <p14:creationId xmlns:p14="http://schemas.microsoft.com/office/powerpoint/2010/main" val="4196036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80</a:t>
            </a:fld>
            <a:endParaRPr lang="en-US" dirty="0"/>
          </a:p>
        </p:txBody>
      </p:sp>
    </p:spTree>
    <p:extLst>
      <p:ext uri="{BB962C8B-B14F-4D97-AF65-F5344CB8AC3E}">
        <p14:creationId xmlns:p14="http://schemas.microsoft.com/office/powerpoint/2010/main" val="685615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81</a:t>
            </a:fld>
            <a:endParaRPr lang="en-US" dirty="0"/>
          </a:p>
        </p:txBody>
      </p:sp>
    </p:spTree>
    <p:extLst>
      <p:ext uri="{BB962C8B-B14F-4D97-AF65-F5344CB8AC3E}">
        <p14:creationId xmlns:p14="http://schemas.microsoft.com/office/powerpoint/2010/main" val="788939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82</a:t>
            </a:fld>
            <a:endParaRPr lang="en-US" dirty="0"/>
          </a:p>
        </p:txBody>
      </p:sp>
    </p:spTree>
    <p:extLst>
      <p:ext uri="{BB962C8B-B14F-4D97-AF65-F5344CB8AC3E}">
        <p14:creationId xmlns:p14="http://schemas.microsoft.com/office/powerpoint/2010/main" val="2897526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83</a:t>
            </a:fld>
            <a:endParaRPr lang="en-US" dirty="0"/>
          </a:p>
        </p:txBody>
      </p:sp>
    </p:spTree>
    <p:extLst>
      <p:ext uri="{BB962C8B-B14F-4D97-AF65-F5344CB8AC3E}">
        <p14:creationId xmlns:p14="http://schemas.microsoft.com/office/powerpoint/2010/main" val="2073918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84</a:t>
            </a:fld>
            <a:endParaRPr lang="en-US" dirty="0"/>
          </a:p>
        </p:txBody>
      </p:sp>
    </p:spTree>
    <p:extLst>
      <p:ext uri="{BB962C8B-B14F-4D97-AF65-F5344CB8AC3E}">
        <p14:creationId xmlns:p14="http://schemas.microsoft.com/office/powerpoint/2010/main" val="3681559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85</a:t>
            </a:fld>
            <a:endParaRPr lang="en-US" dirty="0"/>
          </a:p>
        </p:txBody>
      </p:sp>
    </p:spTree>
    <p:extLst>
      <p:ext uri="{BB962C8B-B14F-4D97-AF65-F5344CB8AC3E}">
        <p14:creationId xmlns:p14="http://schemas.microsoft.com/office/powerpoint/2010/main" val="1167458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200" kern="1200" dirty="0">
                <a:solidFill>
                  <a:schemeClr val="tx1"/>
                </a:solidFill>
                <a:effectLst/>
                <a:latin typeface="+mn-lt"/>
                <a:ea typeface="+mn-ea"/>
                <a:cs typeface="+mn-cs"/>
              </a:rPr>
              <a:t>&lt;Script – </a:t>
            </a:r>
            <a:r>
              <a:rPr lang="en-MY" sz="1200" kern="1200" dirty="0" err="1">
                <a:solidFill>
                  <a:schemeClr val="tx1"/>
                </a:solidFill>
                <a:effectLst/>
                <a:latin typeface="+mn-lt"/>
                <a:ea typeface="+mn-ea"/>
                <a:cs typeface="+mn-cs"/>
              </a:rPr>
              <a:t>pg</a:t>
            </a:r>
            <a:r>
              <a:rPr lang="en-MY" sz="1200" kern="1200" dirty="0">
                <a:solidFill>
                  <a:schemeClr val="tx1"/>
                </a:solidFill>
                <a:effectLst/>
                <a:latin typeface="+mn-lt"/>
                <a:ea typeface="+mn-ea"/>
                <a:cs typeface="+mn-cs"/>
              </a:rPr>
              <a:t> 20&gt;</a:t>
            </a:r>
            <a:endParaRPr lang="en-US" sz="1200" kern="1200" dirty="0">
              <a:solidFill>
                <a:schemeClr val="tx1"/>
              </a:solidFill>
              <a:effectLst/>
              <a:latin typeface="+mn-lt"/>
              <a:ea typeface="+mn-ea"/>
              <a:cs typeface="+mn-cs"/>
            </a:endParaRPr>
          </a:p>
          <a:p>
            <a:endParaRPr lang="en-US" dirty="0"/>
          </a:p>
          <a:p>
            <a:r>
              <a:rPr lang="en-US" dirty="0"/>
              <a:t>So,</a:t>
            </a:r>
            <a:r>
              <a:rPr lang="en-US" baseline="0" dirty="0"/>
              <a:t> let’s review back 3 processing stages</a:t>
            </a:r>
          </a:p>
          <a:p>
            <a:r>
              <a:rPr lang="en-US" b="1" baseline="0" dirty="0"/>
              <a:t>[Click1] </a:t>
            </a:r>
            <a:r>
              <a:rPr lang="en-US" baseline="0" dirty="0"/>
              <a:t>You have competed these tasks</a:t>
            </a:r>
          </a:p>
          <a:p>
            <a:r>
              <a:rPr lang="en-US" b="1" baseline="0" dirty="0"/>
              <a:t>[Click2] </a:t>
            </a:r>
            <a:r>
              <a:rPr lang="en-US" baseline="0" dirty="0"/>
              <a:t>Next, let’s proceed to During-Course Selection Stage</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MY" sz="1200" kern="1200" dirty="0">
                <a:solidFill>
                  <a:schemeClr val="tx1"/>
                </a:solidFill>
                <a:effectLst/>
                <a:latin typeface="+mn-lt"/>
                <a:ea typeface="+mn-ea"/>
                <a:cs typeface="+mn-cs"/>
              </a:rPr>
              <a:t>&lt;Script – </a:t>
            </a:r>
            <a:r>
              <a:rPr lang="en-MY" sz="1200" kern="1200" dirty="0" err="1">
                <a:solidFill>
                  <a:schemeClr val="tx1"/>
                </a:solidFill>
                <a:effectLst/>
                <a:latin typeface="+mn-lt"/>
                <a:ea typeface="+mn-ea"/>
                <a:cs typeface="+mn-cs"/>
              </a:rPr>
              <a:t>pg</a:t>
            </a:r>
            <a:r>
              <a:rPr lang="en-MY" sz="1200" kern="1200" dirty="0">
                <a:solidFill>
                  <a:schemeClr val="tx1"/>
                </a:solidFill>
                <a:effectLst/>
                <a:latin typeface="+mn-lt"/>
                <a:ea typeface="+mn-ea"/>
                <a:cs typeface="+mn-cs"/>
              </a:rPr>
              <a:t> 20&gt;</a:t>
            </a:r>
            <a:endParaRPr lang="en-US" sz="1200" kern="1200" dirty="0">
              <a:solidFill>
                <a:schemeClr val="tx1"/>
              </a:solidFill>
              <a:effectLst/>
              <a:latin typeface="+mn-lt"/>
              <a:ea typeface="+mn-ea"/>
              <a:cs typeface="+mn-cs"/>
            </a:endParaRPr>
          </a:p>
          <a:p>
            <a:endParaRPr lang="en-US" dirty="0"/>
          </a:p>
          <a:p>
            <a:endParaRPr lang="en-US" dirty="0"/>
          </a:p>
          <a:p>
            <a:r>
              <a:rPr lang="en-US" dirty="0"/>
              <a:t>3 processing stages;-</a:t>
            </a:r>
          </a:p>
          <a:p>
            <a:r>
              <a:rPr lang="en-US" dirty="0"/>
              <a:t>In the first stage</a:t>
            </a:r>
            <a:r>
              <a:rPr lang="en-US" baseline="0" dirty="0"/>
              <a:t> is Pre-CS stage, student will just complete two tasks as stated.</a:t>
            </a:r>
          </a:p>
          <a:p>
            <a:r>
              <a:rPr lang="en-US" baseline="0" dirty="0"/>
              <a:t>Next stage is During-CS stage, student are about to enter to the class and study, but in order to make your name appear in the class, you will have to register by selecting the courses first. </a:t>
            </a:r>
          </a:p>
          <a:p>
            <a:r>
              <a:rPr lang="en-US" baseline="0" dirty="0"/>
              <a:t>Final stage is Post-CS stage, enroll to the class in LMS, get the lecture notes to study. </a:t>
            </a:r>
          </a:p>
          <a:p>
            <a:endParaRPr lang="en-US" baseline="0" dirty="0"/>
          </a:p>
          <a:p>
            <a:r>
              <a:rPr lang="en-US" baseline="0" dirty="0"/>
              <a:t>Let us now take a little step closer, I’ll show you where and how to perform the tasks…let’s starting from Student declarations.</a:t>
            </a:r>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86</a:t>
            </a:fld>
            <a:endParaRPr lang="en-US" dirty="0"/>
          </a:p>
        </p:txBody>
      </p:sp>
    </p:spTree>
    <p:extLst>
      <p:ext uri="{BB962C8B-B14F-4D97-AF65-F5344CB8AC3E}">
        <p14:creationId xmlns:p14="http://schemas.microsoft.com/office/powerpoint/2010/main" val="4239113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ABB510-66A5-40F9-990D-81D29F36E42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671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87</a:t>
            </a:fld>
            <a:endParaRPr lang="en-US" dirty="0"/>
          </a:p>
        </p:txBody>
      </p:sp>
    </p:spTree>
    <p:extLst>
      <p:ext uri="{BB962C8B-B14F-4D97-AF65-F5344CB8AC3E}">
        <p14:creationId xmlns:p14="http://schemas.microsoft.com/office/powerpoint/2010/main" val="1731196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88</a:t>
            </a:fld>
            <a:endParaRPr lang="en-US" dirty="0"/>
          </a:p>
        </p:txBody>
      </p:sp>
    </p:spTree>
    <p:extLst>
      <p:ext uri="{BB962C8B-B14F-4D97-AF65-F5344CB8AC3E}">
        <p14:creationId xmlns:p14="http://schemas.microsoft.com/office/powerpoint/2010/main" val="1430675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89</a:t>
            </a:fld>
            <a:endParaRPr lang="en-US" dirty="0"/>
          </a:p>
        </p:txBody>
      </p:sp>
    </p:spTree>
    <p:extLst>
      <p:ext uri="{BB962C8B-B14F-4D97-AF65-F5344CB8AC3E}">
        <p14:creationId xmlns:p14="http://schemas.microsoft.com/office/powerpoint/2010/main" val="1485149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90</a:t>
            </a:fld>
            <a:endParaRPr lang="en-US" dirty="0"/>
          </a:p>
        </p:txBody>
      </p:sp>
    </p:spTree>
    <p:extLst>
      <p:ext uri="{BB962C8B-B14F-4D97-AF65-F5344CB8AC3E}">
        <p14:creationId xmlns:p14="http://schemas.microsoft.com/office/powerpoint/2010/main" val="2787526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91</a:t>
            </a:fld>
            <a:endParaRPr lang="en-US" dirty="0"/>
          </a:p>
        </p:txBody>
      </p:sp>
    </p:spTree>
    <p:extLst>
      <p:ext uri="{BB962C8B-B14F-4D97-AF65-F5344CB8AC3E}">
        <p14:creationId xmlns:p14="http://schemas.microsoft.com/office/powerpoint/2010/main" val="3625389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92</a:t>
            </a:fld>
            <a:endParaRPr lang="en-US" dirty="0"/>
          </a:p>
        </p:txBody>
      </p:sp>
    </p:spTree>
    <p:extLst>
      <p:ext uri="{BB962C8B-B14F-4D97-AF65-F5344CB8AC3E}">
        <p14:creationId xmlns:p14="http://schemas.microsoft.com/office/powerpoint/2010/main" val="2086471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93</a:t>
            </a:fld>
            <a:endParaRPr lang="en-US" dirty="0"/>
          </a:p>
        </p:txBody>
      </p:sp>
    </p:spTree>
    <p:extLst>
      <p:ext uri="{BB962C8B-B14F-4D97-AF65-F5344CB8AC3E}">
        <p14:creationId xmlns:p14="http://schemas.microsoft.com/office/powerpoint/2010/main" val="1732959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94</a:t>
            </a:fld>
            <a:endParaRPr lang="en-US" dirty="0"/>
          </a:p>
        </p:txBody>
      </p:sp>
    </p:spTree>
    <p:extLst>
      <p:ext uri="{BB962C8B-B14F-4D97-AF65-F5344CB8AC3E}">
        <p14:creationId xmlns:p14="http://schemas.microsoft.com/office/powerpoint/2010/main" val="32227766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95</a:t>
            </a:fld>
            <a:endParaRPr lang="en-US" dirty="0"/>
          </a:p>
        </p:txBody>
      </p:sp>
    </p:spTree>
    <p:extLst>
      <p:ext uri="{BB962C8B-B14F-4D97-AF65-F5344CB8AC3E}">
        <p14:creationId xmlns:p14="http://schemas.microsoft.com/office/powerpoint/2010/main" val="930218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96</a:t>
            </a:fld>
            <a:endParaRPr lang="en-US" dirty="0"/>
          </a:p>
        </p:txBody>
      </p:sp>
    </p:spTree>
    <p:extLst>
      <p:ext uri="{BB962C8B-B14F-4D97-AF65-F5344CB8AC3E}">
        <p14:creationId xmlns:p14="http://schemas.microsoft.com/office/powerpoint/2010/main" val="4134002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759F37-A73E-4F47-9644-EDD56A7BE31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9608633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97</a:t>
            </a:fld>
            <a:endParaRPr lang="en-US" dirty="0"/>
          </a:p>
        </p:txBody>
      </p:sp>
    </p:spTree>
    <p:extLst>
      <p:ext uri="{BB962C8B-B14F-4D97-AF65-F5344CB8AC3E}">
        <p14:creationId xmlns:p14="http://schemas.microsoft.com/office/powerpoint/2010/main" val="10907948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98</a:t>
            </a:fld>
            <a:endParaRPr lang="en-US" dirty="0"/>
          </a:p>
        </p:txBody>
      </p:sp>
    </p:spTree>
    <p:extLst>
      <p:ext uri="{BB962C8B-B14F-4D97-AF65-F5344CB8AC3E}">
        <p14:creationId xmlns:p14="http://schemas.microsoft.com/office/powerpoint/2010/main" val="2362468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99</a:t>
            </a:fld>
            <a:endParaRPr lang="en-US" dirty="0"/>
          </a:p>
        </p:txBody>
      </p:sp>
    </p:spTree>
    <p:extLst>
      <p:ext uri="{BB962C8B-B14F-4D97-AF65-F5344CB8AC3E}">
        <p14:creationId xmlns:p14="http://schemas.microsoft.com/office/powerpoint/2010/main" val="28359667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100</a:t>
            </a:fld>
            <a:endParaRPr lang="en-US" dirty="0"/>
          </a:p>
        </p:txBody>
      </p:sp>
    </p:spTree>
    <p:extLst>
      <p:ext uri="{BB962C8B-B14F-4D97-AF65-F5344CB8AC3E}">
        <p14:creationId xmlns:p14="http://schemas.microsoft.com/office/powerpoint/2010/main" val="587834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101</a:t>
            </a:fld>
            <a:endParaRPr lang="en-US" dirty="0"/>
          </a:p>
        </p:txBody>
      </p:sp>
    </p:spTree>
    <p:extLst>
      <p:ext uri="{BB962C8B-B14F-4D97-AF65-F5344CB8AC3E}">
        <p14:creationId xmlns:p14="http://schemas.microsoft.com/office/powerpoint/2010/main" val="22401192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0C0C87-9761-4FB9-97F1-A5576FE0F1B5}" type="slidenum">
              <a:rPr lang="en-US" smtClean="0"/>
              <a:pPr/>
              <a:t>102</a:t>
            </a:fld>
            <a:endParaRPr lang="en-US" dirty="0"/>
          </a:p>
        </p:txBody>
      </p:sp>
    </p:spTree>
    <p:extLst>
      <p:ext uri="{BB962C8B-B14F-4D97-AF65-F5344CB8AC3E}">
        <p14:creationId xmlns:p14="http://schemas.microsoft.com/office/powerpoint/2010/main" val="138610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103</a:t>
            </a:fld>
            <a:endParaRPr lang="en-US" dirty="0"/>
          </a:p>
        </p:txBody>
      </p:sp>
    </p:spTree>
    <p:extLst>
      <p:ext uri="{BB962C8B-B14F-4D97-AF65-F5344CB8AC3E}">
        <p14:creationId xmlns:p14="http://schemas.microsoft.com/office/powerpoint/2010/main" val="14457486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104</a:t>
            </a:fld>
            <a:endParaRPr lang="en-US" dirty="0"/>
          </a:p>
        </p:txBody>
      </p:sp>
    </p:spTree>
    <p:extLst>
      <p:ext uri="{BB962C8B-B14F-4D97-AF65-F5344CB8AC3E}">
        <p14:creationId xmlns:p14="http://schemas.microsoft.com/office/powerpoint/2010/main" val="8236296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105</a:t>
            </a:fld>
            <a:endParaRPr lang="en-US" dirty="0"/>
          </a:p>
        </p:txBody>
      </p:sp>
    </p:spTree>
    <p:extLst>
      <p:ext uri="{BB962C8B-B14F-4D97-AF65-F5344CB8AC3E}">
        <p14:creationId xmlns:p14="http://schemas.microsoft.com/office/powerpoint/2010/main" val="8715818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0C0C87-9761-4FB9-97F1-A5576FE0F1B5}" type="slidenum">
              <a:rPr lang="en-US" smtClean="0"/>
              <a:pPr/>
              <a:t>106</a:t>
            </a:fld>
            <a:endParaRPr lang="en-US" dirty="0"/>
          </a:p>
        </p:txBody>
      </p:sp>
    </p:spTree>
    <p:extLst>
      <p:ext uri="{BB962C8B-B14F-4D97-AF65-F5344CB8AC3E}">
        <p14:creationId xmlns:p14="http://schemas.microsoft.com/office/powerpoint/2010/main" val="2028679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759F37-A73E-4F47-9644-EDD56A7BE312}"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6180156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107</a:t>
            </a:fld>
            <a:endParaRPr lang="en-US" dirty="0"/>
          </a:p>
        </p:txBody>
      </p:sp>
    </p:spTree>
    <p:extLst>
      <p:ext uri="{BB962C8B-B14F-4D97-AF65-F5344CB8AC3E}">
        <p14:creationId xmlns:p14="http://schemas.microsoft.com/office/powerpoint/2010/main" val="40830376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0C0C87-9761-4FB9-97F1-A5576FE0F1B5}" type="slidenum">
              <a:rPr lang="en-US" smtClean="0"/>
              <a:pPr/>
              <a:t>108</a:t>
            </a:fld>
            <a:endParaRPr lang="en-US" dirty="0"/>
          </a:p>
        </p:txBody>
      </p:sp>
    </p:spTree>
    <p:extLst>
      <p:ext uri="{BB962C8B-B14F-4D97-AF65-F5344CB8AC3E}">
        <p14:creationId xmlns:p14="http://schemas.microsoft.com/office/powerpoint/2010/main" val="2253718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109</a:t>
            </a:fld>
            <a:endParaRPr lang="en-US" dirty="0"/>
          </a:p>
        </p:txBody>
      </p:sp>
    </p:spTree>
    <p:extLst>
      <p:ext uri="{BB962C8B-B14F-4D97-AF65-F5344CB8AC3E}">
        <p14:creationId xmlns:p14="http://schemas.microsoft.com/office/powerpoint/2010/main" val="37190216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0C0C87-9761-4FB9-97F1-A5576FE0F1B5}" type="slidenum">
              <a:rPr lang="en-US" smtClean="0"/>
              <a:pPr/>
              <a:t>110</a:t>
            </a:fld>
            <a:endParaRPr lang="en-US" dirty="0"/>
          </a:p>
        </p:txBody>
      </p:sp>
    </p:spTree>
    <p:extLst>
      <p:ext uri="{BB962C8B-B14F-4D97-AF65-F5344CB8AC3E}">
        <p14:creationId xmlns:p14="http://schemas.microsoft.com/office/powerpoint/2010/main" val="9888959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0C0C87-9761-4FB9-97F1-A5576FE0F1B5}" type="slidenum">
              <a:rPr lang="en-US" smtClean="0"/>
              <a:pPr/>
              <a:t>111</a:t>
            </a:fld>
            <a:endParaRPr lang="en-US" dirty="0"/>
          </a:p>
        </p:txBody>
      </p:sp>
    </p:spTree>
    <p:extLst>
      <p:ext uri="{BB962C8B-B14F-4D97-AF65-F5344CB8AC3E}">
        <p14:creationId xmlns:p14="http://schemas.microsoft.com/office/powerpoint/2010/main" val="19791904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112</a:t>
            </a:fld>
            <a:endParaRPr lang="en-US" dirty="0"/>
          </a:p>
        </p:txBody>
      </p:sp>
    </p:spTree>
    <p:extLst>
      <p:ext uri="{BB962C8B-B14F-4D97-AF65-F5344CB8AC3E}">
        <p14:creationId xmlns:p14="http://schemas.microsoft.com/office/powerpoint/2010/main" val="20543819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113</a:t>
            </a:fld>
            <a:endParaRPr lang="en-US" dirty="0"/>
          </a:p>
        </p:txBody>
      </p:sp>
    </p:spTree>
    <p:extLst>
      <p:ext uri="{BB962C8B-B14F-4D97-AF65-F5344CB8AC3E}">
        <p14:creationId xmlns:p14="http://schemas.microsoft.com/office/powerpoint/2010/main" val="31542345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114</a:t>
            </a:fld>
            <a:endParaRPr lang="en-US" dirty="0"/>
          </a:p>
        </p:txBody>
      </p:sp>
    </p:spTree>
    <p:extLst>
      <p:ext uri="{BB962C8B-B14F-4D97-AF65-F5344CB8AC3E}">
        <p14:creationId xmlns:p14="http://schemas.microsoft.com/office/powerpoint/2010/main" val="37071298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115</a:t>
            </a:fld>
            <a:endParaRPr lang="en-US" dirty="0"/>
          </a:p>
        </p:txBody>
      </p:sp>
    </p:spTree>
    <p:extLst>
      <p:ext uri="{BB962C8B-B14F-4D97-AF65-F5344CB8AC3E}">
        <p14:creationId xmlns:p14="http://schemas.microsoft.com/office/powerpoint/2010/main" val="23258456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116</a:t>
            </a:fld>
            <a:endParaRPr lang="en-US" dirty="0"/>
          </a:p>
        </p:txBody>
      </p:sp>
    </p:spTree>
    <p:extLst>
      <p:ext uri="{BB962C8B-B14F-4D97-AF65-F5344CB8AC3E}">
        <p14:creationId xmlns:p14="http://schemas.microsoft.com/office/powerpoint/2010/main" val="2256713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332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340B22DA-5757-4BCD-A9D2-ECC2F9CAF2BE}" type="slidenum">
              <a:rPr lang="en-GB">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6935017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117</a:t>
            </a:fld>
            <a:endParaRPr lang="en-US" dirty="0"/>
          </a:p>
        </p:txBody>
      </p:sp>
    </p:spTree>
    <p:extLst>
      <p:ext uri="{BB962C8B-B14F-4D97-AF65-F5344CB8AC3E}">
        <p14:creationId xmlns:p14="http://schemas.microsoft.com/office/powerpoint/2010/main" val="15104212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118</a:t>
            </a:fld>
            <a:endParaRPr lang="en-US" dirty="0"/>
          </a:p>
        </p:txBody>
      </p:sp>
    </p:spTree>
    <p:extLst>
      <p:ext uri="{BB962C8B-B14F-4D97-AF65-F5344CB8AC3E}">
        <p14:creationId xmlns:p14="http://schemas.microsoft.com/office/powerpoint/2010/main" val="8756355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C0C87-9761-4FB9-97F1-A5576FE0F1B5}" type="slidenum">
              <a:rPr lang="en-US" smtClean="0"/>
              <a:pPr/>
              <a:t>119</a:t>
            </a:fld>
            <a:endParaRPr lang="en-US" dirty="0"/>
          </a:p>
        </p:txBody>
      </p:sp>
    </p:spTree>
    <p:extLst>
      <p:ext uri="{BB962C8B-B14F-4D97-AF65-F5344CB8AC3E}">
        <p14:creationId xmlns:p14="http://schemas.microsoft.com/office/powerpoint/2010/main" val="21644477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69B1BC-5EAD-4729-A9DB-663A78422968}" type="slidenum">
              <a:rPr lang="en-US" smtClean="0"/>
              <a:t>124</a:t>
            </a:fld>
            <a:endParaRPr lang="en-US"/>
          </a:p>
        </p:txBody>
      </p:sp>
    </p:spTree>
    <p:extLst>
      <p:ext uri="{BB962C8B-B14F-4D97-AF65-F5344CB8AC3E}">
        <p14:creationId xmlns:p14="http://schemas.microsoft.com/office/powerpoint/2010/main" val="19664930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6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p>
        </p:txBody>
      </p:sp>
      <p:sp>
        <p:nvSpPr>
          <p:cNvPr id="376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20E4A76A-64F5-4F11-BA63-FCD121D8545E}" type="slidenum">
              <a:rPr lang="en-GB">
                <a:solidFill>
                  <a:prstClr val="black"/>
                </a:solidFill>
              </a:rPr>
              <a:pPr/>
              <a:t>129</a:t>
            </a:fld>
            <a:endParaRPr lang="en-GB">
              <a:solidFill>
                <a:prstClr val="black"/>
              </a:solidFill>
            </a:endParaRPr>
          </a:p>
        </p:txBody>
      </p:sp>
    </p:spTree>
    <p:extLst>
      <p:ext uri="{BB962C8B-B14F-4D97-AF65-F5344CB8AC3E}">
        <p14:creationId xmlns:p14="http://schemas.microsoft.com/office/powerpoint/2010/main" val="31678585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p>
        </p:txBody>
      </p:sp>
      <p:sp>
        <p:nvSpPr>
          <p:cNvPr id="377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B11D6AC8-DC7B-4CC5-8C24-64FAD8DF0D3A}" type="slidenum">
              <a:rPr lang="en-GB">
                <a:solidFill>
                  <a:prstClr val="black"/>
                </a:solidFill>
              </a:rPr>
              <a:pPr/>
              <a:t>132</a:t>
            </a:fld>
            <a:endParaRPr lang="en-GB">
              <a:solidFill>
                <a:prstClr val="black"/>
              </a:solidFill>
            </a:endParaRPr>
          </a:p>
        </p:txBody>
      </p:sp>
    </p:spTree>
    <p:extLst>
      <p:ext uri="{BB962C8B-B14F-4D97-AF65-F5344CB8AC3E}">
        <p14:creationId xmlns:p14="http://schemas.microsoft.com/office/powerpoint/2010/main" val="11301814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p>
        </p:txBody>
      </p:sp>
      <p:sp>
        <p:nvSpPr>
          <p:cNvPr id="377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B11D6AC8-DC7B-4CC5-8C24-64FAD8DF0D3A}" type="slidenum">
              <a:rPr lang="en-GB">
                <a:solidFill>
                  <a:prstClr val="black"/>
                </a:solidFill>
              </a:rPr>
              <a:pPr/>
              <a:t>133</a:t>
            </a:fld>
            <a:endParaRPr lang="en-GB">
              <a:solidFill>
                <a:prstClr val="black"/>
              </a:solidFill>
            </a:endParaRPr>
          </a:p>
        </p:txBody>
      </p:sp>
    </p:spTree>
    <p:extLst>
      <p:ext uri="{BB962C8B-B14F-4D97-AF65-F5344CB8AC3E}">
        <p14:creationId xmlns:p14="http://schemas.microsoft.com/office/powerpoint/2010/main" val="32447907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C08BCE76-C920-4510-899D-AFCBEA842DA9}" type="slidenum">
              <a:rPr lang="en-US" smtClean="0"/>
              <a:t>134</a:t>
            </a:fld>
            <a:endParaRPr lang="en-US"/>
          </a:p>
        </p:txBody>
      </p:sp>
    </p:spTree>
    <p:extLst>
      <p:ext uri="{BB962C8B-B14F-4D97-AF65-F5344CB8AC3E}">
        <p14:creationId xmlns:p14="http://schemas.microsoft.com/office/powerpoint/2010/main" val="33965780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FC0F5B-A9C9-4885-9AEF-52DCEAB2F496}" type="slidenum">
              <a:rPr lang="en-US" smtClean="0">
                <a:solidFill>
                  <a:prstClr val="black"/>
                </a:solidFill>
              </a:rPr>
              <a:pPr/>
              <a:t>137</a:t>
            </a:fld>
            <a:endParaRPr lang="en-US">
              <a:solidFill>
                <a:prstClr val="black"/>
              </a:solidFill>
            </a:endParaRPr>
          </a:p>
        </p:txBody>
      </p:sp>
    </p:spTree>
    <p:extLst>
      <p:ext uri="{BB962C8B-B14F-4D97-AF65-F5344CB8AC3E}">
        <p14:creationId xmlns:p14="http://schemas.microsoft.com/office/powerpoint/2010/main" val="36848133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FC0F5B-A9C9-4885-9AEF-52DCEAB2F496}"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1502344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2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372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E36E1449-EF54-42C2-9D5D-6A8DCBF0977D}" type="slidenum">
              <a:rPr lang="en-GB">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8524416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8BCE76-C920-4510-899D-AFCBEA842DA9}" type="slidenum">
              <a:rPr lang="en-US" smtClean="0"/>
              <a:t>140</a:t>
            </a:fld>
            <a:endParaRPr lang="en-US"/>
          </a:p>
        </p:txBody>
      </p:sp>
    </p:spTree>
    <p:extLst>
      <p:ext uri="{BB962C8B-B14F-4D97-AF65-F5344CB8AC3E}">
        <p14:creationId xmlns:p14="http://schemas.microsoft.com/office/powerpoint/2010/main" val="6174638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373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31762388-AF71-4A7E-AB60-53B6077C4FFF}" type="slidenum">
              <a:rPr lang="en-GB">
                <a:solidFill>
                  <a:prstClr val="black"/>
                </a:solidFill>
              </a:rPr>
              <a:pPr/>
              <a:t>141</a:t>
            </a:fld>
            <a:endParaRPr lang="en-GB">
              <a:solidFill>
                <a:prstClr val="black"/>
              </a:solidFill>
            </a:endParaRPr>
          </a:p>
        </p:txBody>
      </p:sp>
    </p:spTree>
    <p:extLst>
      <p:ext uri="{BB962C8B-B14F-4D97-AF65-F5344CB8AC3E}">
        <p14:creationId xmlns:p14="http://schemas.microsoft.com/office/powerpoint/2010/main" val="19753447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FC0F5B-A9C9-4885-9AEF-52DCEAB2F496}" type="slidenum">
              <a:rPr lang="en-US" smtClean="0">
                <a:solidFill>
                  <a:prstClr val="black"/>
                </a:solidFill>
              </a:rPr>
              <a:pPr/>
              <a:t>142</a:t>
            </a:fld>
            <a:endParaRPr lang="en-US">
              <a:solidFill>
                <a:prstClr val="black"/>
              </a:solidFill>
            </a:endParaRPr>
          </a:p>
        </p:txBody>
      </p:sp>
    </p:spTree>
    <p:extLst>
      <p:ext uri="{BB962C8B-B14F-4D97-AF65-F5344CB8AC3E}">
        <p14:creationId xmlns:p14="http://schemas.microsoft.com/office/powerpoint/2010/main" val="3637939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69B1BC-5EAD-4729-A9DB-663A78422968}" type="slidenum">
              <a:rPr lang="en-US" smtClean="0"/>
              <a:t>149</a:t>
            </a:fld>
            <a:endParaRPr lang="en-US"/>
          </a:p>
        </p:txBody>
      </p:sp>
    </p:spTree>
    <p:extLst>
      <p:ext uri="{BB962C8B-B14F-4D97-AF65-F5344CB8AC3E}">
        <p14:creationId xmlns:p14="http://schemas.microsoft.com/office/powerpoint/2010/main" val="29737031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69B1BC-5EAD-4729-A9DB-663A78422968}" type="slidenum">
              <a:rPr lang="en-US" smtClean="0"/>
              <a:t>150</a:t>
            </a:fld>
            <a:endParaRPr lang="en-US"/>
          </a:p>
        </p:txBody>
      </p:sp>
    </p:spTree>
    <p:extLst>
      <p:ext uri="{BB962C8B-B14F-4D97-AF65-F5344CB8AC3E}">
        <p14:creationId xmlns:p14="http://schemas.microsoft.com/office/powerpoint/2010/main" val="7431939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69B1BC-5EAD-4729-A9DB-663A78422968}" type="slidenum">
              <a:rPr lang="en-US" smtClean="0"/>
              <a:t>151</a:t>
            </a:fld>
            <a:endParaRPr lang="en-US"/>
          </a:p>
        </p:txBody>
      </p:sp>
    </p:spTree>
    <p:extLst>
      <p:ext uri="{BB962C8B-B14F-4D97-AF65-F5344CB8AC3E}">
        <p14:creationId xmlns:p14="http://schemas.microsoft.com/office/powerpoint/2010/main" val="1894530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69B1BC-5EAD-4729-A9DB-663A78422968}" type="slidenum">
              <a:rPr lang="en-US" smtClean="0"/>
              <a:t>152</a:t>
            </a:fld>
            <a:endParaRPr lang="en-US"/>
          </a:p>
        </p:txBody>
      </p:sp>
    </p:spTree>
    <p:extLst>
      <p:ext uri="{BB962C8B-B14F-4D97-AF65-F5344CB8AC3E}">
        <p14:creationId xmlns:p14="http://schemas.microsoft.com/office/powerpoint/2010/main" val="32801582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69B1BC-5EAD-4729-A9DB-663A78422968}" type="slidenum">
              <a:rPr lang="en-US" smtClean="0"/>
              <a:t>153</a:t>
            </a:fld>
            <a:endParaRPr lang="en-US"/>
          </a:p>
        </p:txBody>
      </p:sp>
    </p:spTree>
    <p:extLst>
      <p:ext uri="{BB962C8B-B14F-4D97-AF65-F5344CB8AC3E}">
        <p14:creationId xmlns:p14="http://schemas.microsoft.com/office/powerpoint/2010/main" val="26652911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t>To add the hyperlinks of all brochures</a:t>
            </a:r>
          </a:p>
        </p:txBody>
      </p:sp>
      <p:sp>
        <p:nvSpPr>
          <p:cNvPr id="375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1FCE1BEF-3228-4D67-A4D4-19ADCDDE54FA}" type="slidenum">
              <a:rPr lang="en-MY">
                <a:solidFill>
                  <a:prstClr val="black"/>
                </a:solidFill>
              </a:rPr>
              <a:pPr/>
              <a:t>154</a:t>
            </a:fld>
            <a:endParaRPr lang="en-MY">
              <a:solidFill>
                <a:prstClr val="black"/>
              </a:solidFill>
            </a:endParaRPr>
          </a:p>
        </p:txBody>
      </p:sp>
    </p:spTree>
    <p:extLst>
      <p:ext uri="{BB962C8B-B14F-4D97-AF65-F5344CB8AC3E}">
        <p14:creationId xmlns:p14="http://schemas.microsoft.com/office/powerpoint/2010/main" val="22923871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B6ED51F-2A59-4175-A54E-06053E95C431}"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788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8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dirty="0"/>
          </a:p>
        </p:txBody>
      </p:sp>
    </p:spTree>
    <p:extLst>
      <p:ext uri="{BB962C8B-B14F-4D97-AF65-F5344CB8AC3E}">
        <p14:creationId xmlns:p14="http://schemas.microsoft.com/office/powerpoint/2010/main" val="3823400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69B1BC-5EAD-4729-A9DB-663A78422968}" type="slidenum">
              <a:rPr lang="en-US" smtClean="0"/>
              <a:t>52</a:t>
            </a:fld>
            <a:endParaRPr lang="en-US"/>
          </a:p>
        </p:txBody>
      </p:sp>
    </p:spTree>
    <p:extLst>
      <p:ext uri="{BB962C8B-B14F-4D97-AF65-F5344CB8AC3E}">
        <p14:creationId xmlns:p14="http://schemas.microsoft.com/office/powerpoint/2010/main" val="24107469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C3831E-8CEE-46DF-A211-3AE3579663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07530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9541A0B-3E31-4E81-A4FC-D14653045F42}"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79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dirty="0"/>
          </a:p>
        </p:txBody>
      </p:sp>
    </p:spTree>
    <p:extLst>
      <p:ext uri="{BB962C8B-B14F-4D97-AF65-F5344CB8AC3E}">
        <p14:creationId xmlns:p14="http://schemas.microsoft.com/office/powerpoint/2010/main" val="2995819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D0FB30-179E-4D04-86C0-BA7C89ECF010}"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8093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80932" name="Rectangle 3"/>
          <p:cNvSpPr>
            <a:spLocks noGrp="1" noChangeArrowheads="1"/>
          </p:cNvSpPr>
          <p:nvPr>
            <p:ph type="body" idx="1"/>
          </p:nvPr>
        </p:nvSpPr>
        <p:spPr bwMode="auto">
          <a:xfrm>
            <a:off x="914400" y="4344025"/>
            <a:ext cx="5029200" cy="4114488"/>
          </a:xfrm>
          <a:solidFill>
            <a:srgbClr val="FFFFFF"/>
          </a:solidFill>
          <a:ln>
            <a:solidFill>
              <a:srgbClr val="000000"/>
            </a:solidFill>
            <a:miter lim="800000"/>
            <a:headEnd/>
            <a:tailEnd/>
          </a:ln>
        </p:spPr>
        <p:txBody>
          <a:bodyPr/>
          <a:lstStyle/>
          <a:p>
            <a:pPr>
              <a:spcBef>
                <a:spcPct val="0"/>
              </a:spcBef>
            </a:pPr>
            <a:endParaRPr lang="en-US" sz="800"/>
          </a:p>
        </p:txBody>
      </p:sp>
    </p:spTree>
    <p:extLst>
      <p:ext uri="{BB962C8B-B14F-4D97-AF65-F5344CB8AC3E}">
        <p14:creationId xmlns:p14="http://schemas.microsoft.com/office/powerpoint/2010/main" val="36688260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F2B237-D214-46EC-90A3-4A351041C6ED}"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81955"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6"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z="800"/>
          </a:p>
        </p:txBody>
      </p:sp>
    </p:spTree>
    <p:extLst>
      <p:ext uri="{BB962C8B-B14F-4D97-AF65-F5344CB8AC3E}">
        <p14:creationId xmlns:p14="http://schemas.microsoft.com/office/powerpoint/2010/main" val="3520836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2C74D07-5303-48E7-B415-4C9CDE21AD75}"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82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0"/>
              </a:spcBef>
            </a:pPr>
            <a:endParaRPr lang="en-US" sz="800">
              <a:latin typeface="Century Gothic"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7760293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F7B8830-309A-4CE4-8D44-6C7B50E95AF8}"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5751366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83D7F6-893A-44B6-BC3A-6F1407CB0A47}"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38605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86052" name="Rectangle 3"/>
          <p:cNvSpPr>
            <a:spLocks noGrp="1" noChangeArrowheads="1"/>
          </p:cNvSpPr>
          <p:nvPr>
            <p:ph type="body" idx="1"/>
          </p:nvPr>
        </p:nvSpPr>
        <p:spPr bwMode="auto">
          <a:xfrm>
            <a:off x="914400" y="4344025"/>
            <a:ext cx="5029200" cy="4114488"/>
          </a:xfrm>
          <a:solidFill>
            <a:srgbClr val="FFFFFF"/>
          </a:solidFill>
          <a:ln>
            <a:solidFill>
              <a:srgbClr val="000000"/>
            </a:solidFill>
            <a:miter lim="800000"/>
            <a:headEnd/>
            <a:tailEnd/>
          </a:ln>
        </p:spPr>
        <p:txBody>
          <a:bodyPr/>
          <a:lstStyle/>
          <a:p>
            <a:pPr marL="227013" indent="-227013">
              <a:spcBef>
                <a:spcPct val="0"/>
              </a:spcBef>
            </a:pPr>
            <a:endParaRPr lang="en-US" sz="800"/>
          </a:p>
        </p:txBody>
      </p:sp>
    </p:spTree>
    <p:extLst>
      <p:ext uri="{BB962C8B-B14F-4D97-AF65-F5344CB8AC3E}">
        <p14:creationId xmlns:p14="http://schemas.microsoft.com/office/powerpoint/2010/main" val="35122339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389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42123D-30AB-46AB-872E-4FC91B26F11C}"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902052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390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432A1A3-47AA-4A18-B4CF-8F51E6979932}"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0142915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1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391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1873BA-A1A7-4139-ABF8-986E5D5E9431}"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4035108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0C69B1BC-5EAD-4729-A9DB-663A78422968}" type="slidenum">
              <a:rPr lang="en-US" smtClean="0"/>
              <a:t>53</a:t>
            </a:fld>
            <a:endParaRPr lang="en-US"/>
          </a:p>
        </p:txBody>
      </p:sp>
    </p:spTree>
    <p:extLst>
      <p:ext uri="{BB962C8B-B14F-4D97-AF65-F5344CB8AC3E}">
        <p14:creationId xmlns:p14="http://schemas.microsoft.com/office/powerpoint/2010/main" val="15291092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393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0976D6-3AF7-4E41-BC7D-8EA1F06A909A}"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2905969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394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4250AED-D2B5-4CFC-AC35-C79536C6DE63}"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4330509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395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9CAC336-6A4A-4811-877A-3F7F83E8C98C}" type="slidenum">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8831570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9FF4D2-8926-49B3-8D6E-C0A5F31EE172}" type="slidenum">
              <a:rPr kumimoji="0" lang="en-MY"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MY"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51810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9FF4D2-8926-49B3-8D6E-C0A5F31EE172}" type="slidenum">
              <a:rPr kumimoji="0" lang="en-MY"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MY"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97687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9FF4D2-8926-49B3-8D6E-C0A5F31EE172}" type="slidenum">
              <a:rPr kumimoji="0" lang="en-MY"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MY"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52755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9FF4D2-8926-49B3-8D6E-C0A5F31EE172}" type="slidenum">
              <a:rPr kumimoji="0" lang="en-MY"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MY"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12327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9FF4D2-8926-49B3-8D6E-C0A5F31EE172}" type="slidenum">
              <a:rPr kumimoji="0" lang="en-MY"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MY"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9894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51EE19-B367-4819-902D-DCE089B8A083}" type="datetimeFigureOut">
              <a:rPr lang="en-US" smtClean="0">
                <a:solidFill>
                  <a:prstClr val="black">
                    <a:tint val="75000"/>
                  </a:prstClr>
                </a:solidFill>
              </a:rPr>
              <a:pPr/>
              <a:t>8/28/2023</a:t>
            </a:fld>
            <a:endParaRPr lang="en-MY">
              <a:solidFill>
                <a:prstClr val="black">
                  <a:tint val="75000"/>
                </a:prstClr>
              </a:solidFill>
            </a:endParaRPr>
          </a:p>
        </p:txBody>
      </p:sp>
      <p:sp>
        <p:nvSpPr>
          <p:cNvPr id="5" name="Footer Placeholder 4"/>
          <p:cNvSpPr>
            <a:spLocks noGrp="1"/>
          </p:cNvSpPr>
          <p:nvPr>
            <p:ph type="ftr" sz="quarter" idx="11"/>
          </p:nvPr>
        </p:nvSpPr>
        <p:spPr>
          <a:xfrm>
            <a:off x="2396319" y="329308"/>
            <a:ext cx="3086292" cy="309201"/>
          </a:xfrm>
        </p:spPr>
        <p:txBody>
          <a:bodyPr/>
          <a:lstStyle/>
          <a:p>
            <a:endParaRPr lang="en-MY">
              <a:solidFill>
                <a:prstClr val="black">
                  <a:tint val="75000"/>
                </a:prstClr>
              </a:solidFill>
            </a:endParaRPr>
          </a:p>
        </p:txBody>
      </p:sp>
      <p:sp>
        <p:nvSpPr>
          <p:cNvPr id="6" name="Slide Number Placeholder 5"/>
          <p:cNvSpPr>
            <a:spLocks noGrp="1"/>
          </p:cNvSpPr>
          <p:nvPr>
            <p:ph type="sldNum" sz="quarter" idx="12"/>
          </p:nvPr>
        </p:nvSpPr>
        <p:spPr>
          <a:xfrm>
            <a:off x="1434703" y="798973"/>
            <a:ext cx="802005" cy="503578"/>
          </a:xfrm>
        </p:spPr>
        <p:txBody>
          <a:bodyPr/>
          <a:lstStyle/>
          <a:p>
            <a:fld id="{BEF45265-57B8-4E1C-A6B4-30DFD3CDBA78}" type="slidenum">
              <a:rPr lang="en-MY" smtClean="0">
                <a:solidFill>
                  <a:prstClr val="black">
                    <a:tint val="75000"/>
                  </a:prstClr>
                </a:solidFill>
              </a:rPr>
              <a:pPr/>
              <a:t>‹#›</a:t>
            </a:fld>
            <a:endParaRPr lang="en-MY">
              <a:solidFill>
                <a:prstClr val="black">
                  <a:tint val="75000"/>
                </a:prstClr>
              </a:solidFill>
            </a:endParaRPr>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6829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51EE19-B367-4819-902D-DCE089B8A083}" type="datetimeFigureOut">
              <a:rPr lang="en-US" smtClean="0">
                <a:solidFill>
                  <a:prstClr val="black">
                    <a:tint val="75000"/>
                  </a:prstClr>
                </a:solidFill>
              </a:rPr>
              <a:pPr/>
              <a:t>8/28/2023</a:t>
            </a:fld>
            <a:endParaRPr lang="en-MY">
              <a:solidFill>
                <a:prstClr val="black">
                  <a:tint val="75000"/>
                </a:prstClr>
              </a:solidFill>
            </a:endParaRPr>
          </a:p>
        </p:txBody>
      </p:sp>
      <p:sp>
        <p:nvSpPr>
          <p:cNvPr id="5" name="Footer Placeholder 4"/>
          <p:cNvSpPr>
            <a:spLocks noGrp="1"/>
          </p:cNvSpPr>
          <p:nvPr>
            <p:ph type="ftr" sz="quarter" idx="11"/>
          </p:nvPr>
        </p:nvSpPr>
        <p:spPr/>
        <p:txBody>
          <a:bodyPr/>
          <a:lstStyle/>
          <a:p>
            <a:endParaRPr lang="en-MY">
              <a:solidFill>
                <a:prstClr val="black">
                  <a:tint val="75000"/>
                </a:prstClr>
              </a:solidFill>
            </a:endParaRPr>
          </a:p>
        </p:txBody>
      </p:sp>
      <p:sp>
        <p:nvSpPr>
          <p:cNvPr id="6" name="Slide Number Placeholder 5"/>
          <p:cNvSpPr>
            <a:spLocks noGrp="1"/>
          </p:cNvSpPr>
          <p:nvPr>
            <p:ph type="sldNum" sz="quarter" idx="12"/>
          </p:nvPr>
        </p:nvSpPr>
        <p:spPr/>
        <p:txBody>
          <a:bodyPr/>
          <a:lstStyle/>
          <a:p>
            <a:fld id="{BEF45265-57B8-4E1C-A6B4-30DFD3CDBA78}"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218151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51EE19-B367-4819-902D-DCE089B8A083}" type="datetimeFigureOut">
              <a:rPr lang="en-US" smtClean="0">
                <a:solidFill>
                  <a:prstClr val="black">
                    <a:tint val="75000"/>
                  </a:prstClr>
                </a:solidFill>
              </a:rPr>
              <a:pPr/>
              <a:t>8/28/2023</a:t>
            </a:fld>
            <a:endParaRPr lang="en-MY">
              <a:solidFill>
                <a:prstClr val="black">
                  <a:tint val="75000"/>
                </a:prstClr>
              </a:solidFill>
            </a:endParaRPr>
          </a:p>
        </p:txBody>
      </p:sp>
      <p:sp>
        <p:nvSpPr>
          <p:cNvPr id="5" name="Footer Placeholder 4"/>
          <p:cNvSpPr>
            <a:spLocks noGrp="1"/>
          </p:cNvSpPr>
          <p:nvPr>
            <p:ph type="ftr" sz="quarter" idx="11"/>
          </p:nvPr>
        </p:nvSpPr>
        <p:spPr/>
        <p:txBody>
          <a:bodyPr/>
          <a:lstStyle/>
          <a:p>
            <a:endParaRPr lang="en-MY">
              <a:solidFill>
                <a:prstClr val="black">
                  <a:tint val="75000"/>
                </a:prstClr>
              </a:solidFill>
            </a:endParaRPr>
          </a:p>
        </p:txBody>
      </p:sp>
      <p:sp>
        <p:nvSpPr>
          <p:cNvPr id="6" name="Slide Number Placeholder 5"/>
          <p:cNvSpPr>
            <a:spLocks noGrp="1"/>
          </p:cNvSpPr>
          <p:nvPr>
            <p:ph type="sldNum" sz="quarter" idx="12"/>
          </p:nvPr>
        </p:nvSpPr>
        <p:spPr/>
        <p:txBody>
          <a:bodyPr/>
          <a:lstStyle/>
          <a:p>
            <a:fld id="{BEF45265-57B8-4E1C-A6B4-30DFD3CDBA78}" type="slidenum">
              <a:rPr lang="en-MY" smtClean="0">
                <a:solidFill>
                  <a:prstClr val="black">
                    <a:tint val="75000"/>
                  </a:prstClr>
                </a:solidFill>
              </a:rPr>
              <a:pPr/>
              <a:t>‹#›</a:t>
            </a:fld>
            <a:endParaRPr lang="en-MY">
              <a:solidFill>
                <a:prstClr val="black">
                  <a:tint val="75000"/>
                </a:prstClr>
              </a:solidFill>
            </a:endParaRPr>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6052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EE07DA-C4BF-4A07-B3D7-59767C4202CB}" type="slidenum">
              <a:rPr lang="en-US"/>
              <a:pPr>
                <a:defRPr/>
              </a:pPr>
              <a:t>‹#›</a:t>
            </a:fld>
            <a:endParaRPr lang="en-US"/>
          </a:p>
        </p:txBody>
      </p:sp>
    </p:spTree>
    <p:extLst>
      <p:ext uri="{BB962C8B-B14F-4D97-AF65-F5344CB8AC3E}">
        <p14:creationId xmlns:p14="http://schemas.microsoft.com/office/powerpoint/2010/main" val="183908779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3D8C7-D756-4653-8BA3-7CA72491EAC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MY"/>
          </a:p>
        </p:txBody>
      </p:sp>
      <p:sp>
        <p:nvSpPr>
          <p:cNvPr id="3" name="Subtitle 2">
            <a:extLst>
              <a:ext uri="{FF2B5EF4-FFF2-40B4-BE49-F238E27FC236}">
                <a16:creationId xmlns:a16="http://schemas.microsoft.com/office/drawing/2014/main" id="{EABA8A14-8CE4-4D22-B11A-A8C8BE27CCB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2B78277B-33F6-417E-A7AA-D64016DFDECB}"/>
              </a:ext>
            </a:extLst>
          </p:cNvPr>
          <p:cNvSpPr>
            <a:spLocks noGrp="1"/>
          </p:cNvSpPr>
          <p:nvPr>
            <p:ph type="dt" sz="half" idx="10"/>
          </p:nvPr>
        </p:nvSpPr>
        <p:spPr/>
        <p:txBody>
          <a:bodyPr/>
          <a:lstStyle/>
          <a:p>
            <a:fld id="{1A8E05BA-A998-471E-A1F0-7ADB81BDE37B}" type="datetime1">
              <a:rPr lang="en-MY" smtClean="0"/>
              <a:t>28/8/2023</a:t>
            </a:fld>
            <a:endParaRPr lang="en-MY"/>
          </a:p>
        </p:txBody>
      </p:sp>
      <p:sp>
        <p:nvSpPr>
          <p:cNvPr id="5" name="Footer Placeholder 4">
            <a:extLst>
              <a:ext uri="{FF2B5EF4-FFF2-40B4-BE49-F238E27FC236}">
                <a16:creationId xmlns:a16="http://schemas.microsoft.com/office/drawing/2014/main" id="{3FC33B86-3382-484C-B4B8-10AA56C29549}"/>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439B2FF4-F3F4-4D5D-8E00-8E05775B3D99}"/>
              </a:ext>
            </a:extLst>
          </p:cNvPr>
          <p:cNvSpPr>
            <a:spLocks noGrp="1"/>
          </p:cNvSpPr>
          <p:nvPr>
            <p:ph type="sldNum" sz="quarter" idx="12"/>
          </p:nvPr>
        </p:nvSpPr>
        <p:spPr/>
        <p:txBody>
          <a:bodyPr/>
          <a:lstStyle/>
          <a:p>
            <a:fld id="{F140FA90-0724-4487-8E67-6D02F6CA8352}" type="slidenum">
              <a:rPr lang="en-MY" smtClean="0"/>
              <a:t>‹#›</a:t>
            </a:fld>
            <a:endParaRPr lang="en-MY"/>
          </a:p>
        </p:txBody>
      </p:sp>
    </p:spTree>
    <p:extLst>
      <p:ext uri="{BB962C8B-B14F-4D97-AF65-F5344CB8AC3E}">
        <p14:creationId xmlns:p14="http://schemas.microsoft.com/office/powerpoint/2010/main" val="1317384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E6EFE-6C62-46E8-B8A2-3C9C9AC8E771}"/>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C129938E-6DDF-41D9-9162-5E0125C978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86E4E2E6-59FA-49EC-BB6B-630DD995CD9A}"/>
              </a:ext>
            </a:extLst>
          </p:cNvPr>
          <p:cNvSpPr>
            <a:spLocks noGrp="1"/>
          </p:cNvSpPr>
          <p:nvPr>
            <p:ph type="dt" sz="half" idx="10"/>
          </p:nvPr>
        </p:nvSpPr>
        <p:spPr/>
        <p:txBody>
          <a:bodyPr/>
          <a:lstStyle/>
          <a:p>
            <a:fld id="{D5260957-CD86-4985-9DBC-2CDB2322BFA5}" type="datetime1">
              <a:rPr lang="en-MY" smtClean="0"/>
              <a:t>28/8/2023</a:t>
            </a:fld>
            <a:endParaRPr lang="en-MY"/>
          </a:p>
        </p:txBody>
      </p:sp>
      <p:sp>
        <p:nvSpPr>
          <p:cNvPr id="5" name="Footer Placeholder 4">
            <a:extLst>
              <a:ext uri="{FF2B5EF4-FFF2-40B4-BE49-F238E27FC236}">
                <a16:creationId xmlns:a16="http://schemas.microsoft.com/office/drawing/2014/main" id="{DBAB3ADA-DD7C-402E-AC71-8C5561AB8AEE}"/>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5565271C-2FC3-4F8E-A7ED-DAEB723ABC82}"/>
              </a:ext>
            </a:extLst>
          </p:cNvPr>
          <p:cNvSpPr>
            <a:spLocks noGrp="1"/>
          </p:cNvSpPr>
          <p:nvPr>
            <p:ph type="sldNum" sz="quarter" idx="12"/>
          </p:nvPr>
        </p:nvSpPr>
        <p:spPr/>
        <p:txBody>
          <a:bodyPr/>
          <a:lstStyle/>
          <a:p>
            <a:fld id="{F140FA90-0724-4487-8E67-6D02F6CA8352}" type="slidenum">
              <a:rPr lang="en-MY" smtClean="0"/>
              <a:t>‹#›</a:t>
            </a:fld>
            <a:endParaRPr lang="en-MY"/>
          </a:p>
        </p:txBody>
      </p:sp>
    </p:spTree>
    <p:extLst>
      <p:ext uri="{BB962C8B-B14F-4D97-AF65-F5344CB8AC3E}">
        <p14:creationId xmlns:p14="http://schemas.microsoft.com/office/powerpoint/2010/main" val="1100364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BC943-5743-4756-8532-9020B049E75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15C62B07-B71A-43D6-8A0D-D33E0937200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914E8B-E2DF-407C-BE32-4F146272BBAD}"/>
              </a:ext>
            </a:extLst>
          </p:cNvPr>
          <p:cNvSpPr>
            <a:spLocks noGrp="1"/>
          </p:cNvSpPr>
          <p:nvPr>
            <p:ph type="dt" sz="half" idx="10"/>
          </p:nvPr>
        </p:nvSpPr>
        <p:spPr/>
        <p:txBody>
          <a:bodyPr/>
          <a:lstStyle/>
          <a:p>
            <a:fld id="{ACB68B7D-9940-480A-963E-85B0E1095BAF}" type="datetime1">
              <a:rPr lang="en-MY" smtClean="0"/>
              <a:t>28/8/2023</a:t>
            </a:fld>
            <a:endParaRPr lang="en-MY"/>
          </a:p>
        </p:txBody>
      </p:sp>
      <p:sp>
        <p:nvSpPr>
          <p:cNvPr id="5" name="Footer Placeholder 4">
            <a:extLst>
              <a:ext uri="{FF2B5EF4-FFF2-40B4-BE49-F238E27FC236}">
                <a16:creationId xmlns:a16="http://schemas.microsoft.com/office/drawing/2014/main" id="{E2E21467-5AA5-43EA-B20B-D34655B4E6B2}"/>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8A5CAA16-2BFA-4315-AFE5-0579BC5EAD52}"/>
              </a:ext>
            </a:extLst>
          </p:cNvPr>
          <p:cNvSpPr>
            <a:spLocks noGrp="1"/>
          </p:cNvSpPr>
          <p:nvPr>
            <p:ph type="sldNum" sz="quarter" idx="12"/>
          </p:nvPr>
        </p:nvSpPr>
        <p:spPr/>
        <p:txBody>
          <a:bodyPr/>
          <a:lstStyle/>
          <a:p>
            <a:fld id="{F140FA90-0724-4487-8E67-6D02F6CA8352}" type="slidenum">
              <a:rPr lang="en-MY" smtClean="0"/>
              <a:t>‹#›</a:t>
            </a:fld>
            <a:endParaRPr lang="en-MY"/>
          </a:p>
        </p:txBody>
      </p:sp>
    </p:spTree>
    <p:extLst>
      <p:ext uri="{BB962C8B-B14F-4D97-AF65-F5344CB8AC3E}">
        <p14:creationId xmlns:p14="http://schemas.microsoft.com/office/powerpoint/2010/main" val="681875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21353-B34E-49B7-A99C-418370E56890}"/>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BE89E752-F6B4-477A-AB68-51284CC5F27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26ADBE44-9176-48D4-9761-B599247327A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1F7FF1ED-8167-4E3E-B9CE-D590AF0376C4}"/>
              </a:ext>
            </a:extLst>
          </p:cNvPr>
          <p:cNvSpPr>
            <a:spLocks noGrp="1"/>
          </p:cNvSpPr>
          <p:nvPr>
            <p:ph type="dt" sz="half" idx="10"/>
          </p:nvPr>
        </p:nvSpPr>
        <p:spPr/>
        <p:txBody>
          <a:bodyPr/>
          <a:lstStyle/>
          <a:p>
            <a:fld id="{905D2255-3037-4D42-9285-FBCD993BD65C}" type="datetime1">
              <a:rPr lang="en-MY" smtClean="0"/>
              <a:t>28/8/2023</a:t>
            </a:fld>
            <a:endParaRPr lang="en-MY"/>
          </a:p>
        </p:txBody>
      </p:sp>
      <p:sp>
        <p:nvSpPr>
          <p:cNvPr id="6" name="Footer Placeholder 5">
            <a:extLst>
              <a:ext uri="{FF2B5EF4-FFF2-40B4-BE49-F238E27FC236}">
                <a16:creationId xmlns:a16="http://schemas.microsoft.com/office/drawing/2014/main" id="{FB7439D5-82A2-40D5-972F-D3F4115D81F4}"/>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72623481-4F56-46AF-BD88-633469A3C590}"/>
              </a:ext>
            </a:extLst>
          </p:cNvPr>
          <p:cNvSpPr>
            <a:spLocks noGrp="1"/>
          </p:cNvSpPr>
          <p:nvPr>
            <p:ph type="sldNum" sz="quarter" idx="12"/>
          </p:nvPr>
        </p:nvSpPr>
        <p:spPr/>
        <p:txBody>
          <a:bodyPr/>
          <a:lstStyle/>
          <a:p>
            <a:fld id="{F140FA90-0724-4487-8E67-6D02F6CA8352}" type="slidenum">
              <a:rPr lang="en-MY" smtClean="0"/>
              <a:t>‹#›</a:t>
            </a:fld>
            <a:endParaRPr lang="en-MY"/>
          </a:p>
        </p:txBody>
      </p:sp>
    </p:spTree>
    <p:extLst>
      <p:ext uri="{BB962C8B-B14F-4D97-AF65-F5344CB8AC3E}">
        <p14:creationId xmlns:p14="http://schemas.microsoft.com/office/powerpoint/2010/main" val="1872978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EC6A-DAB6-440B-A44A-442939805A37}"/>
              </a:ext>
            </a:extLst>
          </p:cNvPr>
          <p:cNvSpPr>
            <a:spLocks noGrp="1"/>
          </p:cNvSpPr>
          <p:nvPr>
            <p:ph type="title"/>
          </p:nvPr>
        </p:nvSpPr>
        <p:spPr>
          <a:xfrm>
            <a:off x="629841" y="365126"/>
            <a:ext cx="78867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6B58E14F-B1D9-4E6D-805F-5EFCA4DDB28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93A48E4-C86B-4070-967B-21360944E07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DD176279-5EB6-4002-9221-D4979BDB0BC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0153B09-62AC-410E-AFB5-3E3B579C541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6969F97A-E639-4F33-B739-FE6C9A69C685}"/>
              </a:ext>
            </a:extLst>
          </p:cNvPr>
          <p:cNvSpPr>
            <a:spLocks noGrp="1"/>
          </p:cNvSpPr>
          <p:nvPr>
            <p:ph type="dt" sz="half" idx="10"/>
          </p:nvPr>
        </p:nvSpPr>
        <p:spPr/>
        <p:txBody>
          <a:bodyPr/>
          <a:lstStyle/>
          <a:p>
            <a:fld id="{C64899BE-E2DC-4BD4-A75F-73810C4EDDB5}" type="datetime1">
              <a:rPr lang="en-MY" smtClean="0"/>
              <a:t>28/8/2023</a:t>
            </a:fld>
            <a:endParaRPr lang="en-MY"/>
          </a:p>
        </p:txBody>
      </p:sp>
      <p:sp>
        <p:nvSpPr>
          <p:cNvPr id="8" name="Footer Placeholder 7">
            <a:extLst>
              <a:ext uri="{FF2B5EF4-FFF2-40B4-BE49-F238E27FC236}">
                <a16:creationId xmlns:a16="http://schemas.microsoft.com/office/drawing/2014/main" id="{2CCBE2E5-D256-44A5-9EF7-2DBCB33EF1A1}"/>
              </a:ext>
            </a:extLst>
          </p:cNvPr>
          <p:cNvSpPr>
            <a:spLocks noGrp="1"/>
          </p:cNvSpPr>
          <p:nvPr>
            <p:ph type="ftr" sz="quarter" idx="11"/>
          </p:nvPr>
        </p:nvSpPr>
        <p:spPr/>
        <p:txBody>
          <a:bodyPr/>
          <a:lstStyle/>
          <a:p>
            <a:endParaRPr lang="en-MY"/>
          </a:p>
        </p:txBody>
      </p:sp>
      <p:sp>
        <p:nvSpPr>
          <p:cNvPr id="9" name="Slide Number Placeholder 8">
            <a:extLst>
              <a:ext uri="{FF2B5EF4-FFF2-40B4-BE49-F238E27FC236}">
                <a16:creationId xmlns:a16="http://schemas.microsoft.com/office/drawing/2014/main" id="{0DE0CC56-906B-4D66-B64B-3EFEC76A6D1D}"/>
              </a:ext>
            </a:extLst>
          </p:cNvPr>
          <p:cNvSpPr>
            <a:spLocks noGrp="1"/>
          </p:cNvSpPr>
          <p:nvPr>
            <p:ph type="sldNum" sz="quarter" idx="12"/>
          </p:nvPr>
        </p:nvSpPr>
        <p:spPr/>
        <p:txBody>
          <a:bodyPr/>
          <a:lstStyle/>
          <a:p>
            <a:fld id="{F140FA90-0724-4487-8E67-6D02F6CA8352}" type="slidenum">
              <a:rPr lang="en-MY" smtClean="0"/>
              <a:t>‹#›</a:t>
            </a:fld>
            <a:endParaRPr lang="en-MY"/>
          </a:p>
        </p:txBody>
      </p:sp>
    </p:spTree>
    <p:extLst>
      <p:ext uri="{BB962C8B-B14F-4D97-AF65-F5344CB8AC3E}">
        <p14:creationId xmlns:p14="http://schemas.microsoft.com/office/powerpoint/2010/main" val="2980507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FCE06-B1A9-4FB5-9C59-0FF4EEEA23F7}"/>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2E646791-4882-47C4-AEB3-954ABE5A7DD0}"/>
              </a:ext>
            </a:extLst>
          </p:cNvPr>
          <p:cNvSpPr>
            <a:spLocks noGrp="1"/>
          </p:cNvSpPr>
          <p:nvPr>
            <p:ph type="dt" sz="half" idx="10"/>
          </p:nvPr>
        </p:nvSpPr>
        <p:spPr/>
        <p:txBody>
          <a:bodyPr/>
          <a:lstStyle/>
          <a:p>
            <a:fld id="{4ADB88DD-E723-449A-90CB-438F9D177620}" type="datetime1">
              <a:rPr lang="en-MY" smtClean="0"/>
              <a:t>28/8/2023</a:t>
            </a:fld>
            <a:endParaRPr lang="en-MY"/>
          </a:p>
        </p:txBody>
      </p:sp>
      <p:sp>
        <p:nvSpPr>
          <p:cNvPr id="4" name="Footer Placeholder 3">
            <a:extLst>
              <a:ext uri="{FF2B5EF4-FFF2-40B4-BE49-F238E27FC236}">
                <a16:creationId xmlns:a16="http://schemas.microsoft.com/office/drawing/2014/main" id="{9E018B4C-40BB-4BC7-B1D0-B47406964BE7}"/>
              </a:ext>
            </a:extLst>
          </p:cNvPr>
          <p:cNvSpPr>
            <a:spLocks noGrp="1"/>
          </p:cNvSpPr>
          <p:nvPr>
            <p:ph type="ftr" sz="quarter" idx="11"/>
          </p:nvPr>
        </p:nvSpPr>
        <p:spPr/>
        <p:txBody>
          <a:bodyPr/>
          <a:lstStyle/>
          <a:p>
            <a:endParaRPr lang="en-MY"/>
          </a:p>
        </p:txBody>
      </p:sp>
      <p:sp>
        <p:nvSpPr>
          <p:cNvPr id="5" name="Slide Number Placeholder 4">
            <a:extLst>
              <a:ext uri="{FF2B5EF4-FFF2-40B4-BE49-F238E27FC236}">
                <a16:creationId xmlns:a16="http://schemas.microsoft.com/office/drawing/2014/main" id="{B0E06068-4ABA-4DF5-8994-C05D5D15432C}"/>
              </a:ext>
            </a:extLst>
          </p:cNvPr>
          <p:cNvSpPr>
            <a:spLocks noGrp="1"/>
          </p:cNvSpPr>
          <p:nvPr>
            <p:ph type="sldNum" sz="quarter" idx="12"/>
          </p:nvPr>
        </p:nvSpPr>
        <p:spPr/>
        <p:txBody>
          <a:bodyPr/>
          <a:lstStyle/>
          <a:p>
            <a:fld id="{F140FA90-0724-4487-8E67-6D02F6CA8352}" type="slidenum">
              <a:rPr lang="en-MY" smtClean="0"/>
              <a:t>‹#›</a:t>
            </a:fld>
            <a:endParaRPr lang="en-MY"/>
          </a:p>
        </p:txBody>
      </p:sp>
    </p:spTree>
    <p:extLst>
      <p:ext uri="{BB962C8B-B14F-4D97-AF65-F5344CB8AC3E}">
        <p14:creationId xmlns:p14="http://schemas.microsoft.com/office/powerpoint/2010/main" val="1890869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1B74BE-528E-4CAF-9E11-11AA667BE45E}"/>
              </a:ext>
            </a:extLst>
          </p:cNvPr>
          <p:cNvSpPr>
            <a:spLocks noGrp="1"/>
          </p:cNvSpPr>
          <p:nvPr>
            <p:ph type="dt" sz="half" idx="10"/>
          </p:nvPr>
        </p:nvSpPr>
        <p:spPr/>
        <p:txBody>
          <a:bodyPr/>
          <a:lstStyle/>
          <a:p>
            <a:fld id="{8F87E9CB-6CDA-4A74-A158-CEB0FC3C8D8B}" type="datetime1">
              <a:rPr lang="en-MY" smtClean="0"/>
              <a:t>28/8/2023</a:t>
            </a:fld>
            <a:endParaRPr lang="en-MY"/>
          </a:p>
        </p:txBody>
      </p:sp>
      <p:sp>
        <p:nvSpPr>
          <p:cNvPr id="3" name="Footer Placeholder 2">
            <a:extLst>
              <a:ext uri="{FF2B5EF4-FFF2-40B4-BE49-F238E27FC236}">
                <a16:creationId xmlns:a16="http://schemas.microsoft.com/office/drawing/2014/main" id="{756E515A-794C-49B8-A6D5-8DA52DC73403}"/>
              </a:ext>
            </a:extLst>
          </p:cNvPr>
          <p:cNvSpPr>
            <a:spLocks noGrp="1"/>
          </p:cNvSpPr>
          <p:nvPr>
            <p:ph type="ftr" sz="quarter" idx="11"/>
          </p:nvPr>
        </p:nvSpPr>
        <p:spPr/>
        <p:txBody>
          <a:bodyPr/>
          <a:lstStyle/>
          <a:p>
            <a:endParaRPr lang="en-MY"/>
          </a:p>
        </p:txBody>
      </p:sp>
      <p:sp>
        <p:nvSpPr>
          <p:cNvPr id="4" name="Slide Number Placeholder 3">
            <a:extLst>
              <a:ext uri="{FF2B5EF4-FFF2-40B4-BE49-F238E27FC236}">
                <a16:creationId xmlns:a16="http://schemas.microsoft.com/office/drawing/2014/main" id="{518228E3-F178-4E5F-84E8-594B1EC923E3}"/>
              </a:ext>
            </a:extLst>
          </p:cNvPr>
          <p:cNvSpPr>
            <a:spLocks noGrp="1"/>
          </p:cNvSpPr>
          <p:nvPr>
            <p:ph type="sldNum" sz="quarter" idx="12"/>
          </p:nvPr>
        </p:nvSpPr>
        <p:spPr/>
        <p:txBody>
          <a:bodyPr/>
          <a:lstStyle/>
          <a:p>
            <a:fld id="{F140FA90-0724-4487-8E67-6D02F6CA8352}" type="slidenum">
              <a:rPr lang="en-MY" smtClean="0"/>
              <a:t>‹#›</a:t>
            </a:fld>
            <a:endParaRPr lang="en-MY"/>
          </a:p>
        </p:txBody>
      </p:sp>
    </p:spTree>
    <p:extLst>
      <p:ext uri="{BB962C8B-B14F-4D97-AF65-F5344CB8AC3E}">
        <p14:creationId xmlns:p14="http://schemas.microsoft.com/office/powerpoint/2010/main" val="1176258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51EE19-B367-4819-902D-DCE089B8A083}" type="datetimeFigureOut">
              <a:rPr lang="en-US" smtClean="0">
                <a:solidFill>
                  <a:prstClr val="black">
                    <a:tint val="75000"/>
                  </a:prstClr>
                </a:solidFill>
              </a:rPr>
              <a:pPr/>
              <a:t>8/28/2023</a:t>
            </a:fld>
            <a:endParaRPr lang="en-MY">
              <a:solidFill>
                <a:prstClr val="black">
                  <a:tint val="75000"/>
                </a:prstClr>
              </a:solidFill>
            </a:endParaRPr>
          </a:p>
        </p:txBody>
      </p:sp>
      <p:sp>
        <p:nvSpPr>
          <p:cNvPr id="5" name="Footer Placeholder 4"/>
          <p:cNvSpPr>
            <a:spLocks noGrp="1"/>
          </p:cNvSpPr>
          <p:nvPr>
            <p:ph type="ftr" sz="quarter" idx="11"/>
          </p:nvPr>
        </p:nvSpPr>
        <p:spPr/>
        <p:txBody>
          <a:bodyPr/>
          <a:lstStyle/>
          <a:p>
            <a:endParaRPr lang="en-MY">
              <a:solidFill>
                <a:prstClr val="black">
                  <a:tint val="75000"/>
                </a:prstClr>
              </a:solidFill>
            </a:endParaRPr>
          </a:p>
        </p:txBody>
      </p:sp>
      <p:sp>
        <p:nvSpPr>
          <p:cNvPr id="6" name="Slide Number Placeholder 5"/>
          <p:cNvSpPr>
            <a:spLocks noGrp="1"/>
          </p:cNvSpPr>
          <p:nvPr>
            <p:ph type="sldNum" sz="quarter" idx="12"/>
          </p:nvPr>
        </p:nvSpPr>
        <p:spPr/>
        <p:txBody>
          <a:bodyPr/>
          <a:lstStyle/>
          <a:p>
            <a:fld id="{BEF45265-57B8-4E1C-A6B4-30DFD3CDBA78}" type="slidenum">
              <a:rPr lang="en-MY" smtClean="0">
                <a:solidFill>
                  <a:prstClr val="black">
                    <a:tint val="75000"/>
                  </a:prstClr>
                </a:solidFill>
              </a:rPr>
              <a:pPr/>
              <a:t>‹#›</a:t>
            </a:fld>
            <a:endParaRPr lang="en-MY">
              <a:solidFill>
                <a:prstClr val="black">
                  <a:tint val="75000"/>
                </a:prstClr>
              </a:solidFill>
            </a:endParaRP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23947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F1116-19A9-43B9-A8DA-50F88B640D0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91D1CCA0-0C7C-4C6A-AFC1-4F818168B73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562F13F7-E147-46C2-A116-6D2AC7472B8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33DEBBB-0CEB-4AA0-850E-3E8B854F8523}"/>
              </a:ext>
            </a:extLst>
          </p:cNvPr>
          <p:cNvSpPr>
            <a:spLocks noGrp="1"/>
          </p:cNvSpPr>
          <p:nvPr>
            <p:ph type="dt" sz="half" idx="10"/>
          </p:nvPr>
        </p:nvSpPr>
        <p:spPr/>
        <p:txBody>
          <a:bodyPr/>
          <a:lstStyle/>
          <a:p>
            <a:fld id="{49D7BDB9-7085-4BAE-9B7E-740C06209930}" type="datetime1">
              <a:rPr lang="en-MY" smtClean="0"/>
              <a:t>28/8/2023</a:t>
            </a:fld>
            <a:endParaRPr lang="en-MY"/>
          </a:p>
        </p:txBody>
      </p:sp>
      <p:sp>
        <p:nvSpPr>
          <p:cNvPr id="6" name="Footer Placeholder 5">
            <a:extLst>
              <a:ext uri="{FF2B5EF4-FFF2-40B4-BE49-F238E27FC236}">
                <a16:creationId xmlns:a16="http://schemas.microsoft.com/office/drawing/2014/main" id="{7665CA00-AAF4-45D6-A837-351007544DEC}"/>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848B355C-FA51-40C1-81EE-20C7140581E5}"/>
              </a:ext>
            </a:extLst>
          </p:cNvPr>
          <p:cNvSpPr>
            <a:spLocks noGrp="1"/>
          </p:cNvSpPr>
          <p:nvPr>
            <p:ph type="sldNum" sz="quarter" idx="12"/>
          </p:nvPr>
        </p:nvSpPr>
        <p:spPr/>
        <p:txBody>
          <a:bodyPr/>
          <a:lstStyle/>
          <a:p>
            <a:fld id="{F140FA90-0724-4487-8E67-6D02F6CA8352}" type="slidenum">
              <a:rPr lang="en-MY" smtClean="0"/>
              <a:t>‹#›</a:t>
            </a:fld>
            <a:endParaRPr lang="en-MY"/>
          </a:p>
        </p:txBody>
      </p:sp>
    </p:spTree>
    <p:extLst>
      <p:ext uri="{BB962C8B-B14F-4D97-AF65-F5344CB8AC3E}">
        <p14:creationId xmlns:p14="http://schemas.microsoft.com/office/powerpoint/2010/main" val="785287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C529-3B10-4C6F-90CA-D1DEECE77AE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A1FED64E-F5D2-4F62-8754-404ED19A272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MY"/>
          </a:p>
        </p:txBody>
      </p:sp>
      <p:sp>
        <p:nvSpPr>
          <p:cNvPr id="4" name="Text Placeholder 3">
            <a:extLst>
              <a:ext uri="{FF2B5EF4-FFF2-40B4-BE49-F238E27FC236}">
                <a16:creationId xmlns:a16="http://schemas.microsoft.com/office/drawing/2014/main" id="{4E8D7B8E-5F92-4BEB-90B9-1A8A589B47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C382F7F-7D79-4A85-BBA4-20237140A3CF}"/>
              </a:ext>
            </a:extLst>
          </p:cNvPr>
          <p:cNvSpPr>
            <a:spLocks noGrp="1"/>
          </p:cNvSpPr>
          <p:nvPr>
            <p:ph type="dt" sz="half" idx="10"/>
          </p:nvPr>
        </p:nvSpPr>
        <p:spPr/>
        <p:txBody>
          <a:bodyPr/>
          <a:lstStyle/>
          <a:p>
            <a:fld id="{C41FABF5-AFF8-4798-A5BF-F6BBD8CE142F}" type="datetime1">
              <a:rPr lang="en-MY" smtClean="0"/>
              <a:t>28/8/2023</a:t>
            </a:fld>
            <a:endParaRPr lang="en-MY"/>
          </a:p>
        </p:txBody>
      </p:sp>
      <p:sp>
        <p:nvSpPr>
          <p:cNvPr id="6" name="Footer Placeholder 5">
            <a:extLst>
              <a:ext uri="{FF2B5EF4-FFF2-40B4-BE49-F238E27FC236}">
                <a16:creationId xmlns:a16="http://schemas.microsoft.com/office/drawing/2014/main" id="{EF74CEAE-2E43-4A5F-B7F8-317E6F4A4A0F}"/>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D576ADA6-7E05-4493-B8E8-FA89DD086D6C}"/>
              </a:ext>
            </a:extLst>
          </p:cNvPr>
          <p:cNvSpPr>
            <a:spLocks noGrp="1"/>
          </p:cNvSpPr>
          <p:nvPr>
            <p:ph type="sldNum" sz="quarter" idx="12"/>
          </p:nvPr>
        </p:nvSpPr>
        <p:spPr/>
        <p:txBody>
          <a:bodyPr/>
          <a:lstStyle/>
          <a:p>
            <a:fld id="{F140FA90-0724-4487-8E67-6D02F6CA8352}" type="slidenum">
              <a:rPr lang="en-MY" smtClean="0"/>
              <a:t>‹#›</a:t>
            </a:fld>
            <a:endParaRPr lang="en-MY"/>
          </a:p>
        </p:txBody>
      </p:sp>
    </p:spTree>
    <p:extLst>
      <p:ext uri="{BB962C8B-B14F-4D97-AF65-F5344CB8AC3E}">
        <p14:creationId xmlns:p14="http://schemas.microsoft.com/office/powerpoint/2010/main" val="810698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8E11D-F3BD-4072-AC17-67CE49015766}"/>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F076B265-3E3E-4206-A196-11FD0036C4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5D3EEBE7-E5BC-40B1-8025-DB380FB2614B}"/>
              </a:ext>
            </a:extLst>
          </p:cNvPr>
          <p:cNvSpPr>
            <a:spLocks noGrp="1"/>
          </p:cNvSpPr>
          <p:nvPr>
            <p:ph type="dt" sz="half" idx="10"/>
          </p:nvPr>
        </p:nvSpPr>
        <p:spPr/>
        <p:txBody>
          <a:bodyPr/>
          <a:lstStyle/>
          <a:p>
            <a:fld id="{EF02C1A9-1724-4ACC-9F43-74B3459A3EF8}" type="datetime1">
              <a:rPr lang="en-MY" smtClean="0"/>
              <a:t>28/8/2023</a:t>
            </a:fld>
            <a:endParaRPr lang="en-MY"/>
          </a:p>
        </p:txBody>
      </p:sp>
      <p:sp>
        <p:nvSpPr>
          <p:cNvPr id="5" name="Footer Placeholder 4">
            <a:extLst>
              <a:ext uri="{FF2B5EF4-FFF2-40B4-BE49-F238E27FC236}">
                <a16:creationId xmlns:a16="http://schemas.microsoft.com/office/drawing/2014/main" id="{90278138-9FFF-4CA1-9B74-B8B1D1204A88}"/>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3E020CA7-7EAD-4DA3-A6BB-F30964520CFA}"/>
              </a:ext>
            </a:extLst>
          </p:cNvPr>
          <p:cNvSpPr>
            <a:spLocks noGrp="1"/>
          </p:cNvSpPr>
          <p:nvPr>
            <p:ph type="sldNum" sz="quarter" idx="12"/>
          </p:nvPr>
        </p:nvSpPr>
        <p:spPr/>
        <p:txBody>
          <a:bodyPr/>
          <a:lstStyle/>
          <a:p>
            <a:fld id="{F140FA90-0724-4487-8E67-6D02F6CA8352}" type="slidenum">
              <a:rPr lang="en-MY" smtClean="0"/>
              <a:t>‹#›</a:t>
            </a:fld>
            <a:endParaRPr lang="en-MY"/>
          </a:p>
        </p:txBody>
      </p:sp>
    </p:spTree>
    <p:extLst>
      <p:ext uri="{BB962C8B-B14F-4D97-AF65-F5344CB8AC3E}">
        <p14:creationId xmlns:p14="http://schemas.microsoft.com/office/powerpoint/2010/main" val="1162276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E11A71-CF69-49BC-BCDF-9617C7AFE13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B880AD50-52E9-4403-97F2-B6E6E9B2B21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4FE1C052-7048-4F3B-94FE-55B6B7D2735C}"/>
              </a:ext>
            </a:extLst>
          </p:cNvPr>
          <p:cNvSpPr>
            <a:spLocks noGrp="1"/>
          </p:cNvSpPr>
          <p:nvPr>
            <p:ph type="dt" sz="half" idx="10"/>
          </p:nvPr>
        </p:nvSpPr>
        <p:spPr/>
        <p:txBody>
          <a:bodyPr/>
          <a:lstStyle/>
          <a:p>
            <a:fld id="{151134FC-6884-4F19-9B89-DE5C296AAE18}" type="datetime1">
              <a:rPr lang="en-MY" smtClean="0"/>
              <a:t>28/8/2023</a:t>
            </a:fld>
            <a:endParaRPr lang="en-MY"/>
          </a:p>
        </p:txBody>
      </p:sp>
      <p:sp>
        <p:nvSpPr>
          <p:cNvPr id="5" name="Footer Placeholder 4">
            <a:extLst>
              <a:ext uri="{FF2B5EF4-FFF2-40B4-BE49-F238E27FC236}">
                <a16:creationId xmlns:a16="http://schemas.microsoft.com/office/drawing/2014/main" id="{2C34D413-BDC3-4EC1-A672-C4F129090A68}"/>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1ADBB0E2-3C62-4CCD-A33E-3F31DF2C4902}"/>
              </a:ext>
            </a:extLst>
          </p:cNvPr>
          <p:cNvSpPr>
            <a:spLocks noGrp="1"/>
          </p:cNvSpPr>
          <p:nvPr>
            <p:ph type="sldNum" sz="quarter" idx="12"/>
          </p:nvPr>
        </p:nvSpPr>
        <p:spPr/>
        <p:txBody>
          <a:bodyPr/>
          <a:lstStyle/>
          <a:p>
            <a:fld id="{F140FA90-0724-4487-8E67-6D02F6CA8352}" type="slidenum">
              <a:rPr lang="en-MY" smtClean="0"/>
              <a:t>‹#›</a:t>
            </a:fld>
            <a:endParaRPr lang="en-MY"/>
          </a:p>
        </p:txBody>
      </p:sp>
    </p:spTree>
    <p:extLst>
      <p:ext uri="{BB962C8B-B14F-4D97-AF65-F5344CB8AC3E}">
        <p14:creationId xmlns:p14="http://schemas.microsoft.com/office/powerpoint/2010/main" val="3803902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159" y="685800"/>
            <a:ext cx="6000750" cy="2971801"/>
          </a:xfrm>
        </p:spPr>
        <p:txBody>
          <a:bodyPr anchor="b">
            <a:normAutofit/>
          </a:bodyPr>
          <a:lstStyle>
            <a:lvl1pPr algn="l">
              <a:defRPr sz="3600">
                <a:effectLst/>
              </a:defRPr>
            </a:lvl1pPr>
          </a:lstStyle>
          <a:p>
            <a:r>
              <a:rPr lang="en-US"/>
              <a:t>Click to edit Master title style</a:t>
            </a:r>
            <a:endParaRPr lang="en-US" dirty="0"/>
          </a:p>
        </p:txBody>
      </p:sp>
      <p:sp>
        <p:nvSpPr>
          <p:cNvPr id="3" name="Subtitle 2"/>
          <p:cNvSpPr>
            <a:spLocks noGrp="1"/>
          </p:cNvSpPr>
          <p:nvPr>
            <p:ph type="subTitle" idx="1"/>
          </p:nvPr>
        </p:nvSpPr>
        <p:spPr>
          <a:xfrm>
            <a:off x="513159" y="3843868"/>
            <a:ext cx="4800600" cy="1947333"/>
          </a:xfrm>
        </p:spPr>
        <p:txBody>
          <a:bodyPr anchor="t">
            <a:normAutofit/>
          </a:bodyPr>
          <a:lstStyle>
            <a:lvl1pPr marL="0" indent="0" algn="l">
              <a:buNone/>
              <a:defRPr sz="1575">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91546"/>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32279"/>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609602"/>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6199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32798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59" y="2006600"/>
            <a:ext cx="6400801" cy="2281600"/>
          </a:xfrm>
        </p:spPr>
        <p:txBody>
          <a:bodyPr anchor="b">
            <a:normAutofit/>
          </a:bodyPr>
          <a:lstStyle>
            <a:lvl1pPr algn="l">
              <a:defRPr sz="2700" b="0" cap="all"/>
            </a:lvl1pPr>
          </a:lstStyle>
          <a:p>
            <a:r>
              <a:rPr lang="en-US"/>
              <a:t>Click to edit Master title style</a:t>
            </a:r>
            <a:endParaRPr lang="en-US" dirty="0"/>
          </a:p>
        </p:txBody>
      </p:sp>
      <p:sp>
        <p:nvSpPr>
          <p:cNvPr id="3" name="Text Placeholder 2"/>
          <p:cNvSpPr>
            <a:spLocks noGrp="1"/>
          </p:cNvSpPr>
          <p:nvPr>
            <p:ph type="body" idx="1"/>
          </p:nvPr>
        </p:nvSpPr>
        <p:spPr>
          <a:xfrm>
            <a:off x="513160" y="4495800"/>
            <a:ext cx="6400800" cy="14986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89054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3159" y="685801"/>
            <a:ext cx="3703241"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56100" y="685801"/>
            <a:ext cx="370085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7009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29061" y="685800"/>
            <a:ext cx="3487340"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3159" y="1270529"/>
            <a:ext cx="3703241"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59299" y="685800"/>
            <a:ext cx="3498851" cy="576262"/>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354909" y="1262062"/>
            <a:ext cx="3696891"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8/28/2023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67670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8/28/2023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28981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51EE19-B367-4819-902D-DCE089B8A083}" type="datetimeFigureOut">
              <a:rPr lang="en-US" smtClean="0">
                <a:solidFill>
                  <a:prstClr val="black">
                    <a:tint val="75000"/>
                  </a:prstClr>
                </a:solidFill>
              </a:rPr>
              <a:pPr/>
              <a:t>8/28/2023</a:t>
            </a:fld>
            <a:endParaRPr lang="en-MY">
              <a:solidFill>
                <a:prstClr val="black">
                  <a:tint val="75000"/>
                </a:prstClr>
              </a:solidFill>
            </a:endParaRPr>
          </a:p>
        </p:txBody>
      </p:sp>
      <p:sp>
        <p:nvSpPr>
          <p:cNvPr id="5" name="Footer Placeholder 4"/>
          <p:cNvSpPr>
            <a:spLocks noGrp="1"/>
          </p:cNvSpPr>
          <p:nvPr>
            <p:ph type="ftr" sz="quarter" idx="11"/>
          </p:nvPr>
        </p:nvSpPr>
        <p:spPr/>
        <p:txBody>
          <a:bodyPr/>
          <a:lstStyle/>
          <a:p>
            <a:endParaRPr lang="en-MY">
              <a:solidFill>
                <a:prstClr val="black">
                  <a:tint val="75000"/>
                </a:prstClr>
              </a:solidFill>
            </a:endParaRPr>
          </a:p>
        </p:txBody>
      </p:sp>
      <p:sp>
        <p:nvSpPr>
          <p:cNvPr id="6" name="Slide Number Placeholder 5"/>
          <p:cNvSpPr>
            <a:spLocks noGrp="1"/>
          </p:cNvSpPr>
          <p:nvPr>
            <p:ph type="sldNum" sz="quarter" idx="12"/>
          </p:nvPr>
        </p:nvSpPr>
        <p:spPr/>
        <p:txBody>
          <a:bodyPr/>
          <a:lstStyle/>
          <a:p>
            <a:fld id="{BEF45265-57B8-4E1C-A6B4-30DFD3CDBA78}" type="slidenum">
              <a:rPr lang="en-MY" smtClean="0">
                <a:solidFill>
                  <a:prstClr val="black">
                    <a:tint val="75000"/>
                  </a:prstClr>
                </a:solidFill>
              </a:rPr>
              <a:pPr/>
              <a:t>‹#›</a:t>
            </a:fld>
            <a:endParaRPr lang="en-MY">
              <a:solidFill>
                <a:prstClr val="black">
                  <a:tint val="75000"/>
                </a:prstClr>
              </a:solidFill>
            </a:endParaRPr>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6342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8/28/2023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78910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685800"/>
            <a:ext cx="2743200" cy="1371600"/>
          </a:xfrm>
        </p:spPr>
        <p:txBody>
          <a:bodyPr anchor="b">
            <a:norm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513159" y="685800"/>
            <a:ext cx="44577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13759" y="2209800"/>
            <a:ext cx="2743200" cy="2091267"/>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26862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2109" y="1447800"/>
            <a:ext cx="4514850" cy="1143000"/>
          </a:xfrm>
        </p:spPr>
        <p:txBody>
          <a:bodyPr anchor="b">
            <a:normAutofit/>
          </a:bodyPr>
          <a:lstStyle>
            <a:lvl1pPr algn="l">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1759" y="914400"/>
            <a:ext cx="2460731"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3542109" y="2777067"/>
            <a:ext cx="4516041" cy="2048933"/>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46052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514350" y="533400"/>
            <a:ext cx="8114109"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16" name="Text Placeholder 9"/>
          <p:cNvSpPr>
            <a:spLocks noGrp="1"/>
          </p:cNvSpPr>
          <p:nvPr>
            <p:ph type="body" sz="quarter" idx="14"/>
          </p:nvPr>
        </p:nvSpPr>
        <p:spPr>
          <a:xfrm>
            <a:off x="685801" y="3843867"/>
            <a:ext cx="6228158" cy="4572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8/28/2023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72020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anchor="ctr">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513159" y="4114800"/>
            <a:ext cx="6401991" cy="1879600"/>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536117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685800"/>
            <a:ext cx="6858001" cy="2743200"/>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84659" y="3429000"/>
            <a:ext cx="6400800"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13160" y="4301068"/>
            <a:ext cx="6400800" cy="1684865"/>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4" name="TextBox 13"/>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3193631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00"/>
            <a:ext cx="6400800" cy="1697400"/>
          </a:xfrm>
        </p:spPr>
        <p:txBody>
          <a:bodyPr anchor="b">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513158" y="5132981"/>
            <a:ext cx="6401993" cy="860400"/>
          </a:xfrm>
        </p:spPr>
        <p:txBody>
          <a:bodyPr anchor="t">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09626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60" y="685800"/>
            <a:ext cx="6858000" cy="2743200"/>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13159" y="3928534"/>
            <a:ext cx="6400801" cy="1049866"/>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3159" y="4978400"/>
            <a:ext cx="6400801" cy="10160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1" name="TextBox 10"/>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2124984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13159" y="3928534"/>
            <a:ext cx="6400800" cy="83820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3159" y="4766733"/>
            <a:ext cx="6400801" cy="1227667"/>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70359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65998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51EE19-B367-4819-902D-DCE089B8A083}" type="datetimeFigureOut">
              <a:rPr lang="en-US" smtClean="0">
                <a:solidFill>
                  <a:prstClr val="black">
                    <a:tint val="75000"/>
                  </a:prstClr>
                </a:solidFill>
              </a:rPr>
              <a:pPr/>
              <a:t>8/28/2023</a:t>
            </a:fld>
            <a:endParaRPr lang="en-MY">
              <a:solidFill>
                <a:prstClr val="black">
                  <a:tint val="75000"/>
                </a:prstClr>
              </a:solidFill>
            </a:endParaRPr>
          </a:p>
        </p:txBody>
      </p:sp>
      <p:sp>
        <p:nvSpPr>
          <p:cNvPr id="6" name="Footer Placeholder 5"/>
          <p:cNvSpPr>
            <a:spLocks noGrp="1"/>
          </p:cNvSpPr>
          <p:nvPr>
            <p:ph type="ftr" sz="quarter" idx="11"/>
          </p:nvPr>
        </p:nvSpPr>
        <p:spPr/>
        <p:txBody>
          <a:bodyPr/>
          <a:lstStyle/>
          <a:p>
            <a:endParaRPr lang="en-MY">
              <a:solidFill>
                <a:prstClr val="black">
                  <a:tint val="75000"/>
                </a:prstClr>
              </a:solidFill>
            </a:endParaRPr>
          </a:p>
        </p:txBody>
      </p:sp>
      <p:sp>
        <p:nvSpPr>
          <p:cNvPr id="7" name="Slide Number Placeholder 6"/>
          <p:cNvSpPr>
            <a:spLocks noGrp="1"/>
          </p:cNvSpPr>
          <p:nvPr>
            <p:ph type="sldNum" sz="quarter" idx="12"/>
          </p:nvPr>
        </p:nvSpPr>
        <p:spPr/>
        <p:txBody>
          <a:bodyPr/>
          <a:lstStyle/>
          <a:p>
            <a:fld id="{BEF45265-57B8-4E1C-A6B4-30DFD3CDBA78}" type="slidenum">
              <a:rPr lang="en-MY" smtClean="0">
                <a:solidFill>
                  <a:prstClr val="black">
                    <a:tint val="75000"/>
                  </a:prstClr>
                </a:solidFill>
              </a:rPr>
              <a:pPr/>
              <a:t>‹#›</a:t>
            </a:fld>
            <a:endParaRPr lang="en-MY">
              <a:solidFill>
                <a:prstClr val="black">
                  <a:tint val="75000"/>
                </a:prstClr>
              </a:solidFill>
            </a:endParaRP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712291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685800"/>
            <a:ext cx="154305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4350" y="685800"/>
            <a:ext cx="58674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709055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B95BF6-1B37-4788-B5F8-AF8C4656D94C}" type="datetimeFigureOut">
              <a:rPr lang="en-MY" smtClean="0"/>
              <a:t>28/8/2023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A8834436-4C04-4582-BE0E-1A0573725DD3}" type="slidenum">
              <a:rPr lang="en-MY" smtClean="0"/>
              <a:t>‹#›</a:t>
            </a:fld>
            <a:endParaRPr lang="en-MY"/>
          </a:p>
        </p:txBody>
      </p:sp>
    </p:spTree>
    <p:extLst>
      <p:ext uri="{BB962C8B-B14F-4D97-AF65-F5344CB8AC3E}">
        <p14:creationId xmlns:p14="http://schemas.microsoft.com/office/powerpoint/2010/main" val="18133828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B95BF6-1B37-4788-B5F8-AF8C4656D94C}" type="datetimeFigureOut">
              <a:rPr lang="en-MY" smtClean="0"/>
              <a:t>28/8/2023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A8834436-4C04-4582-BE0E-1A0573725DD3}" type="slidenum">
              <a:rPr lang="en-MY" smtClean="0"/>
              <a:t>‹#›</a:t>
            </a:fld>
            <a:endParaRPr lang="en-MY"/>
          </a:p>
        </p:txBody>
      </p:sp>
    </p:spTree>
    <p:extLst>
      <p:ext uri="{BB962C8B-B14F-4D97-AF65-F5344CB8AC3E}">
        <p14:creationId xmlns:p14="http://schemas.microsoft.com/office/powerpoint/2010/main" val="1463839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B95BF6-1B37-4788-B5F8-AF8C4656D94C}" type="datetimeFigureOut">
              <a:rPr lang="en-MY" smtClean="0"/>
              <a:t>28/8/2023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A8834436-4C04-4582-BE0E-1A0573725DD3}" type="slidenum">
              <a:rPr lang="en-MY" smtClean="0"/>
              <a:t>‹#›</a:t>
            </a:fld>
            <a:endParaRPr lang="en-MY"/>
          </a:p>
        </p:txBody>
      </p:sp>
    </p:spTree>
    <p:extLst>
      <p:ext uri="{BB962C8B-B14F-4D97-AF65-F5344CB8AC3E}">
        <p14:creationId xmlns:p14="http://schemas.microsoft.com/office/powerpoint/2010/main" val="3472452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B95BF6-1B37-4788-B5F8-AF8C4656D94C}" type="datetimeFigureOut">
              <a:rPr lang="en-MY" smtClean="0"/>
              <a:t>28/8/2023</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A8834436-4C04-4582-BE0E-1A0573725DD3}" type="slidenum">
              <a:rPr lang="en-MY" smtClean="0"/>
              <a:t>‹#›</a:t>
            </a:fld>
            <a:endParaRPr lang="en-MY"/>
          </a:p>
        </p:txBody>
      </p:sp>
    </p:spTree>
    <p:extLst>
      <p:ext uri="{BB962C8B-B14F-4D97-AF65-F5344CB8AC3E}">
        <p14:creationId xmlns:p14="http://schemas.microsoft.com/office/powerpoint/2010/main" val="3174147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B95BF6-1B37-4788-B5F8-AF8C4656D94C}" type="datetimeFigureOut">
              <a:rPr lang="en-MY" smtClean="0"/>
              <a:t>28/8/2023</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A8834436-4C04-4582-BE0E-1A0573725DD3}" type="slidenum">
              <a:rPr lang="en-MY" smtClean="0"/>
              <a:t>‹#›</a:t>
            </a:fld>
            <a:endParaRPr lang="en-MY"/>
          </a:p>
        </p:txBody>
      </p:sp>
    </p:spTree>
    <p:extLst>
      <p:ext uri="{BB962C8B-B14F-4D97-AF65-F5344CB8AC3E}">
        <p14:creationId xmlns:p14="http://schemas.microsoft.com/office/powerpoint/2010/main" val="19160703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B95BF6-1B37-4788-B5F8-AF8C4656D94C}" type="datetimeFigureOut">
              <a:rPr lang="en-MY" smtClean="0"/>
              <a:t>28/8/2023</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A8834436-4C04-4582-BE0E-1A0573725DD3}" type="slidenum">
              <a:rPr lang="en-MY" smtClean="0"/>
              <a:t>‹#›</a:t>
            </a:fld>
            <a:endParaRPr lang="en-MY"/>
          </a:p>
        </p:txBody>
      </p:sp>
    </p:spTree>
    <p:extLst>
      <p:ext uri="{BB962C8B-B14F-4D97-AF65-F5344CB8AC3E}">
        <p14:creationId xmlns:p14="http://schemas.microsoft.com/office/powerpoint/2010/main" val="594164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5BF6-1B37-4788-B5F8-AF8C4656D94C}" type="datetimeFigureOut">
              <a:rPr lang="en-MY" smtClean="0"/>
              <a:t>28/8/2023</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A8834436-4C04-4582-BE0E-1A0573725DD3}" type="slidenum">
              <a:rPr lang="en-MY" smtClean="0"/>
              <a:t>‹#›</a:t>
            </a:fld>
            <a:endParaRPr lang="en-MY"/>
          </a:p>
        </p:txBody>
      </p:sp>
    </p:spTree>
    <p:extLst>
      <p:ext uri="{BB962C8B-B14F-4D97-AF65-F5344CB8AC3E}">
        <p14:creationId xmlns:p14="http://schemas.microsoft.com/office/powerpoint/2010/main" val="2545346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B95BF6-1B37-4788-B5F8-AF8C4656D94C}" type="datetimeFigureOut">
              <a:rPr lang="en-MY" smtClean="0"/>
              <a:t>28/8/2023</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A8834436-4C04-4582-BE0E-1A0573725DD3}" type="slidenum">
              <a:rPr lang="en-MY" smtClean="0"/>
              <a:t>‹#›</a:t>
            </a:fld>
            <a:endParaRPr lang="en-MY"/>
          </a:p>
        </p:txBody>
      </p:sp>
    </p:spTree>
    <p:extLst>
      <p:ext uri="{BB962C8B-B14F-4D97-AF65-F5344CB8AC3E}">
        <p14:creationId xmlns:p14="http://schemas.microsoft.com/office/powerpoint/2010/main" val="2263979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B95BF6-1B37-4788-B5F8-AF8C4656D94C}" type="datetimeFigureOut">
              <a:rPr lang="en-MY" smtClean="0"/>
              <a:t>28/8/2023</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A8834436-4C04-4582-BE0E-1A0573725DD3}" type="slidenum">
              <a:rPr lang="en-MY" smtClean="0"/>
              <a:t>‹#›</a:t>
            </a:fld>
            <a:endParaRPr lang="en-MY"/>
          </a:p>
        </p:txBody>
      </p:sp>
    </p:spTree>
    <p:extLst>
      <p:ext uri="{BB962C8B-B14F-4D97-AF65-F5344CB8AC3E}">
        <p14:creationId xmlns:p14="http://schemas.microsoft.com/office/powerpoint/2010/main" val="3143671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51EE19-B367-4819-902D-DCE089B8A083}" type="datetimeFigureOut">
              <a:rPr lang="en-US" smtClean="0">
                <a:solidFill>
                  <a:prstClr val="black">
                    <a:tint val="75000"/>
                  </a:prstClr>
                </a:solidFill>
              </a:rPr>
              <a:pPr/>
              <a:t>8/28/2023</a:t>
            </a:fld>
            <a:endParaRPr lang="en-MY">
              <a:solidFill>
                <a:prstClr val="black">
                  <a:tint val="75000"/>
                </a:prstClr>
              </a:solidFill>
            </a:endParaRPr>
          </a:p>
        </p:txBody>
      </p:sp>
      <p:sp>
        <p:nvSpPr>
          <p:cNvPr id="8" name="Footer Placeholder 7"/>
          <p:cNvSpPr>
            <a:spLocks noGrp="1"/>
          </p:cNvSpPr>
          <p:nvPr>
            <p:ph type="ftr" sz="quarter" idx="11"/>
          </p:nvPr>
        </p:nvSpPr>
        <p:spPr/>
        <p:txBody>
          <a:bodyPr/>
          <a:lstStyle/>
          <a:p>
            <a:endParaRPr lang="en-MY">
              <a:solidFill>
                <a:prstClr val="black">
                  <a:tint val="75000"/>
                </a:prstClr>
              </a:solidFill>
            </a:endParaRPr>
          </a:p>
        </p:txBody>
      </p:sp>
      <p:sp>
        <p:nvSpPr>
          <p:cNvPr id="9" name="Slide Number Placeholder 8"/>
          <p:cNvSpPr>
            <a:spLocks noGrp="1"/>
          </p:cNvSpPr>
          <p:nvPr>
            <p:ph type="sldNum" sz="quarter" idx="12"/>
          </p:nvPr>
        </p:nvSpPr>
        <p:spPr/>
        <p:txBody>
          <a:bodyPr/>
          <a:lstStyle/>
          <a:p>
            <a:fld id="{BEF45265-57B8-4E1C-A6B4-30DFD3CDBA78}"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11871262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B95BF6-1B37-4788-B5F8-AF8C4656D94C}" type="datetimeFigureOut">
              <a:rPr lang="en-MY" smtClean="0"/>
              <a:t>28/8/2023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A8834436-4C04-4582-BE0E-1A0573725DD3}" type="slidenum">
              <a:rPr lang="en-MY" smtClean="0"/>
              <a:t>‹#›</a:t>
            </a:fld>
            <a:endParaRPr lang="en-MY"/>
          </a:p>
        </p:txBody>
      </p:sp>
    </p:spTree>
    <p:extLst>
      <p:ext uri="{BB962C8B-B14F-4D97-AF65-F5344CB8AC3E}">
        <p14:creationId xmlns:p14="http://schemas.microsoft.com/office/powerpoint/2010/main" val="6907495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B95BF6-1B37-4788-B5F8-AF8C4656D94C}" type="datetimeFigureOut">
              <a:rPr lang="en-MY" smtClean="0"/>
              <a:t>28/8/2023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A8834436-4C04-4582-BE0E-1A0573725DD3}" type="slidenum">
              <a:rPr lang="en-MY" smtClean="0"/>
              <a:t>‹#›</a:t>
            </a:fld>
            <a:endParaRPr lang="en-MY"/>
          </a:p>
        </p:txBody>
      </p:sp>
    </p:spTree>
    <p:extLst>
      <p:ext uri="{BB962C8B-B14F-4D97-AF65-F5344CB8AC3E}">
        <p14:creationId xmlns:p14="http://schemas.microsoft.com/office/powerpoint/2010/main" val="297954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51EE19-B367-4819-902D-DCE089B8A083}" type="datetimeFigureOut">
              <a:rPr lang="en-US" smtClean="0">
                <a:solidFill>
                  <a:prstClr val="black">
                    <a:tint val="75000"/>
                  </a:prstClr>
                </a:solidFill>
              </a:rPr>
              <a:pPr/>
              <a:t>8/28/2023</a:t>
            </a:fld>
            <a:endParaRPr lang="en-MY">
              <a:solidFill>
                <a:prstClr val="black">
                  <a:tint val="75000"/>
                </a:prstClr>
              </a:solidFill>
            </a:endParaRPr>
          </a:p>
        </p:txBody>
      </p:sp>
      <p:sp>
        <p:nvSpPr>
          <p:cNvPr id="4" name="Footer Placeholder 3"/>
          <p:cNvSpPr>
            <a:spLocks noGrp="1"/>
          </p:cNvSpPr>
          <p:nvPr>
            <p:ph type="ftr" sz="quarter" idx="11"/>
          </p:nvPr>
        </p:nvSpPr>
        <p:spPr/>
        <p:txBody>
          <a:bodyPr/>
          <a:lstStyle/>
          <a:p>
            <a:endParaRPr lang="en-MY">
              <a:solidFill>
                <a:prstClr val="black">
                  <a:tint val="75000"/>
                </a:prstClr>
              </a:solidFill>
            </a:endParaRPr>
          </a:p>
        </p:txBody>
      </p:sp>
      <p:sp>
        <p:nvSpPr>
          <p:cNvPr id="5" name="Slide Number Placeholder 4"/>
          <p:cNvSpPr>
            <a:spLocks noGrp="1"/>
          </p:cNvSpPr>
          <p:nvPr>
            <p:ph type="sldNum" sz="quarter" idx="12"/>
          </p:nvPr>
        </p:nvSpPr>
        <p:spPr/>
        <p:txBody>
          <a:bodyPr/>
          <a:lstStyle/>
          <a:p>
            <a:fld id="{BEF45265-57B8-4E1C-A6B4-30DFD3CDBA78}"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2790722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51EE19-B367-4819-902D-DCE089B8A083}" type="datetimeFigureOut">
              <a:rPr lang="en-US" smtClean="0">
                <a:solidFill>
                  <a:prstClr val="black">
                    <a:tint val="75000"/>
                  </a:prstClr>
                </a:solidFill>
              </a:rPr>
              <a:pPr/>
              <a:t>8/28/2023</a:t>
            </a:fld>
            <a:endParaRPr lang="en-MY">
              <a:solidFill>
                <a:prstClr val="black">
                  <a:tint val="75000"/>
                </a:prstClr>
              </a:solidFill>
            </a:endParaRPr>
          </a:p>
        </p:txBody>
      </p:sp>
      <p:sp>
        <p:nvSpPr>
          <p:cNvPr id="3" name="Footer Placeholder 2"/>
          <p:cNvSpPr>
            <a:spLocks noGrp="1"/>
          </p:cNvSpPr>
          <p:nvPr>
            <p:ph type="ftr" sz="quarter" idx="11"/>
          </p:nvPr>
        </p:nvSpPr>
        <p:spPr/>
        <p:txBody>
          <a:bodyPr/>
          <a:lstStyle/>
          <a:p>
            <a:endParaRPr lang="en-MY">
              <a:solidFill>
                <a:prstClr val="black">
                  <a:tint val="75000"/>
                </a:prstClr>
              </a:solidFill>
            </a:endParaRPr>
          </a:p>
        </p:txBody>
      </p:sp>
      <p:sp>
        <p:nvSpPr>
          <p:cNvPr id="4" name="Slide Number Placeholder 3"/>
          <p:cNvSpPr>
            <a:spLocks noGrp="1"/>
          </p:cNvSpPr>
          <p:nvPr>
            <p:ph type="sldNum" sz="quarter" idx="12"/>
          </p:nvPr>
        </p:nvSpPr>
        <p:spPr/>
        <p:txBody>
          <a:bodyPr/>
          <a:lstStyle/>
          <a:p>
            <a:fld id="{BEF45265-57B8-4E1C-A6B4-30DFD3CDBA78}" type="slidenum">
              <a:rPr lang="en-MY" smtClean="0">
                <a:solidFill>
                  <a:prstClr val="black">
                    <a:tint val="75000"/>
                  </a:prstClr>
                </a:solidFill>
              </a:rPr>
              <a:pPr/>
              <a:t>‹#›</a:t>
            </a:fld>
            <a:endParaRPr lang="en-MY">
              <a:solidFill>
                <a:prstClr val="black">
                  <a:tint val="75000"/>
                </a:prstClr>
              </a:solidFill>
            </a:endParaRPr>
          </a:p>
        </p:txBody>
      </p:sp>
    </p:spTree>
    <p:extLst>
      <p:ext uri="{BB962C8B-B14F-4D97-AF65-F5344CB8AC3E}">
        <p14:creationId xmlns:p14="http://schemas.microsoft.com/office/powerpoint/2010/main" val="3452227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551EE19-B367-4819-902D-DCE089B8A083}" type="datetimeFigureOut">
              <a:rPr lang="en-US" smtClean="0">
                <a:solidFill>
                  <a:prstClr val="black">
                    <a:tint val="75000"/>
                  </a:prstClr>
                </a:solidFill>
              </a:rPr>
              <a:pPr/>
              <a:t>8/28/2023</a:t>
            </a:fld>
            <a:endParaRPr lang="en-MY">
              <a:solidFill>
                <a:prstClr val="black">
                  <a:tint val="75000"/>
                </a:prstClr>
              </a:solidFill>
            </a:endParaRPr>
          </a:p>
        </p:txBody>
      </p:sp>
      <p:sp>
        <p:nvSpPr>
          <p:cNvPr id="6" name="Footer Placeholder 5"/>
          <p:cNvSpPr>
            <a:spLocks noGrp="1"/>
          </p:cNvSpPr>
          <p:nvPr>
            <p:ph type="ftr" sz="quarter" idx="11"/>
          </p:nvPr>
        </p:nvSpPr>
        <p:spPr/>
        <p:txBody>
          <a:bodyPr/>
          <a:lstStyle/>
          <a:p>
            <a:endParaRPr lang="en-MY">
              <a:solidFill>
                <a:prstClr val="black">
                  <a:tint val="75000"/>
                </a:prstClr>
              </a:solidFill>
            </a:endParaRPr>
          </a:p>
        </p:txBody>
      </p:sp>
      <p:sp>
        <p:nvSpPr>
          <p:cNvPr id="7" name="Slide Number Placeholder 6"/>
          <p:cNvSpPr>
            <a:spLocks noGrp="1"/>
          </p:cNvSpPr>
          <p:nvPr>
            <p:ph type="sldNum" sz="quarter" idx="12"/>
          </p:nvPr>
        </p:nvSpPr>
        <p:spPr/>
        <p:txBody>
          <a:bodyPr/>
          <a:lstStyle/>
          <a:p>
            <a:fld id="{BEF45265-57B8-4E1C-A6B4-30DFD3CDBA78}" type="slidenum">
              <a:rPr lang="en-MY" smtClean="0">
                <a:solidFill>
                  <a:prstClr val="black">
                    <a:tint val="75000"/>
                  </a:prstClr>
                </a:solidFill>
              </a:rPr>
              <a:pPr/>
              <a:t>‹#›</a:t>
            </a:fld>
            <a:endParaRPr lang="en-MY">
              <a:solidFill>
                <a:prstClr val="black">
                  <a:tint val="75000"/>
                </a:prstClr>
              </a:solidFill>
            </a:endParaRPr>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944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0551EE19-B367-4819-902D-DCE089B8A083}" type="datetimeFigureOut">
              <a:rPr lang="en-US" smtClean="0">
                <a:solidFill>
                  <a:prstClr val="black">
                    <a:tint val="75000"/>
                  </a:prstClr>
                </a:solidFill>
              </a:rPr>
              <a:pPr/>
              <a:t>8/28/2023</a:t>
            </a:fld>
            <a:endParaRPr lang="en-MY">
              <a:solidFill>
                <a:prstClr val="black">
                  <a:tint val="75000"/>
                </a:prstClr>
              </a:solidFill>
            </a:endParaRPr>
          </a:p>
        </p:txBody>
      </p:sp>
      <p:sp>
        <p:nvSpPr>
          <p:cNvPr id="6" name="Footer Placeholder 5"/>
          <p:cNvSpPr>
            <a:spLocks noGrp="1"/>
          </p:cNvSpPr>
          <p:nvPr>
            <p:ph type="ftr" sz="quarter" idx="11"/>
          </p:nvPr>
        </p:nvSpPr>
        <p:spPr>
          <a:xfrm>
            <a:off x="1437530" y="318641"/>
            <a:ext cx="3251553" cy="320931"/>
          </a:xfrm>
        </p:spPr>
        <p:txBody>
          <a:bodyPr/>
          <a:lstStyle/>
          <a:p>
            <a:endParaRPr lang="en-MY">
              <a:solidFill>
                <a:prstClr val="black">
                  <a:tint val="75000"/>
                </a:prstClr>
              </a:solidFill>
            </a:endParaRPr>
          </a:p>
        </p:txBody>
      </p:sp>
      <p:sp>
        <p:nvSpPr>
          <p:cNvPr id="7" name="Slide Number Placeholder 6"/>
          <p:cNvSpPr>
            <a:spLocks noGrp="1"/>
          </p:cNvSpPr>
          <p:nvPr>
            <p:ph type="sldNum" sz="quarter" idx="12"/>
          </p:nvPr>
        </p:nvSpPr>
        <p:spPr/>
        <p:txBody>
          <a:bodyPr/>
          <a:lstStyle/>
          <a:p>
            <a:fld id="{BEF45265-57B8-4E1C-A6B4-30DFD3CDBA78}" type="slidenum">
              <a:rPr lang="en-MY" smtClean="0">
                <a:solidFill>
                  <a:prstClr val="black">
                    <a:tint val="75000"/>
                  </a:prstClr>
                </a:solidFill>
              </a:rPr>
              <a:pPr/>
              <a:t>‹#›</a:t>
            </a:fld>
            <a:endParaRPr lang="en-MY">
              <a:solidFill>
                <a:prstClr val="black">
                  <a:tint val="75000"/>
                </a:prstClr>
              </a:solidFill>
            </a:endParaRPr>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79581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4">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551EE19-B367-4819-902D-DCE089B8A083}" type="datetimeFigureOut">
              <a:rPr lang="en-US" smtClean="0">
                <a:solidFill>
                  <a:prstClr val="black">
                    <a:tint val="75000"/>
                  </a:prstClr>
                </a:solidFill>
                <a:cs typeface="Arial" pitchFamily="34" charset="0"/>
              </a:rPr>
              <a:pPr/>
              <a:t>8/28/2023</a:t>
            </a:fld>
            <a:endParaRPr lang="en-MY">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MY">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BEF45265-57B8-4E1C-A6B4-30DFD3CDBA78}" type="slidenum">
              <a:rPr lang="en-MY" smtClean="0">
                <a:solidFill>
                  <a:prstClr val="black">
                    <a:tint val="75000"/>
                  </a:prstClr>
                </a:solidFill>
                <a:cs typeface="Arial" pitchFamily="34" charset="0"/>
              </a:rPr>
              <a:pPr/>
              <a:t>‹#›</a:t>
            </a:fld>
            <a:endParaRPr lang="en-MY">
              <a:solidFill>
                <a:prstClr val="black">
                  <a:tint val="75000"/>
                </a:prstClr>
              </a:solidFill>
              <a:cs typeface="Arial" pitchFamily="34" charset="0"/>
            </a:endParaRPr>
          </a:p>
        </p:txBody>
      </p:sp>
    </p:spTree>
    <p:extLst>
      <p:ext uri="{BB962C8B-B14F-4D97-AF65-F5344CB8AC3E}">
        <p14:creationId xmlns:p14="http://schemas.microsoft.com/office/powerpoint/2010/main" val="198932699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E9043E-F5E7-4B01-8C96-847CFCB607D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7749A1B9-BE67-4AB3-BB9A-C0516473FCC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A53C2890-22B1-46F4-A37F-35A353D74A2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38A1E3-1144-4211-85C9-D65712DB5E6B}" type="datetime1">
              <a:rPr lang="en-MY" smtClean="0"/>
              <a:t>28/8/2023</a:t>
            </a:fld>
            <a:endParaRPr lang="en-MY"/>
          </a:p>
        </p:txBody>
      </p:sp>
      <p:sp>
        <p:nvSpPr>
          <p:cNvPr id="5" name="Footer Placeholder 4">
            <a:extLst>
              <a:ext uri="{FF2B5EF4-FFF2-40B4-BE49-F238E27FC236}">
                <a16:creationId xmlns:a16="http://schemas.microsoft.com/office/drawing/2014/main" id="{58D42E44-F60F-4483-BCEB-7261C13F179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MY"/>
          </a:p>
        </p:txBody>
      </p:sp>
      <p:sp>
        <p:nvSpPr>
          <p:cNvPr id="6" name="Slide Number Placeholder 5">
            <a:extLst>
              <a:ext uri="{FF2B5EF4-FFF2-40B4-BE49-F238E27FC236}">
                <a16:creationId xmlns:a16="http://schemas.microsoft.com/office/drawing/2014/main" id="{081D4D08-FE26-4A6E-8EC1-B8D7C2CDB0B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140FA90-0724-4487-8E67-6D02F6CA8352}" type="slidenum">
              <a:rPr lang="en-MY" smtClean="0"/>
              <a:t>‹#›</a:t>
            </a:fld>
            <a:endParaRPr lang="en-MY"/>
          </a:p>
        </p:txBody>
      </p:sp>
    </p:spTree>
    <p:extLst>
      <p:ext uri="{BB962C8B-B14F-4D97-AF65-F5344CB8AC3E}">
        <p14:creationId xmlns:p14="http://schemas.microsoft.com/office/powerpoint/2010/main" val="144088370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905227" y="2963334"/>
            <a:ext cx="2236394"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4487333"/>
            <a:ext cx="64008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3159" y="685801"/>
            <a:ext cx="64008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28309" y="6172201"/>
            <a:ext cx="1200150" cy="365125"/>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fld id="{48A87A34-81AB-432B-8DAE-1953F412C126}" type="datetimeFigureOut">
              <a:rPr lang="en-US" smtClean="0"/>
              <a:pPr/>
              <a:t>8/28/2023</a:t>
            </a:fld>
            <a:endParaRPr lang="en-US" dirty="0"/>
          </a:p>
        </p:txBody>
      </p:sp>
      <p:sp>
        <p:nvSpPr>
          <p:cNvPr id="5" name="Footer Placeholder 4"/>
          <p:cNvSpPr>
            <a:spLocks noGrp="1"/>
          </p:cNvSpPr>
          <p:nvPr>
            <p:ph type="ftr" sz="quarter" idx="3"/>
          </p:nvPr>
        </p:nvSpPr>
        <p:spPr>
          <a:xfrm>
            <a:off x="513159" y="6172201"/>
            <a:ext cx="5657850" cy="365125"/>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7772400" y="5578476"/>
            <a:ext cx="856684" cy="669925"/>
          </a:xfrm>
          <a:prstGeom prst="rect">
            <a:avLst/>
          </a:prstGeom>
        </p:spPr>
        <p:txBody>
          <a:bodyPr vert="horz" lIns="91440" tIns="45720" rIns="91440" bIns="45720" rtlCol="0" anchor="b"/>
          <a:lstStyle>
            <a:lvl1pPr algn="r">
              <a:defRPr sz="2400" b="0" i="0">
                <a:solidFill>
                  <a:schemeClr val="bg2">
                    <a:lumMod val="50000"/>
                  </a:schemeClr>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43077936"/>
      </p:ext>
    </p:extLst>
  </p:cSld>
  <p:clrMap bg1="dk1" tx1="lt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bg2">
              <a:lumMod val="7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bg2">
              <a:lumMod val="7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bg2">
              <a:lumMod val="7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CB95BF6-1B37-4788-B5F8-AF8C4656D94C}" type="datetimeFigureOut">
              <a:rPr lang="en-MY" smtClean="0"/>
              <a:t>28/8/2023</a:t>
            </a:fld>
            <a:endParaRPr lang="en-MY"/>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834436-4C04-4582-BE0E-1A0573725DD3}" type="slidenum">
              <a:rPr lang="en-MY" smtClean="0"/>
              <a:t>‹#›</a:t>
            </a:fld>
            <a:endParaRPr lang="en-MY"/>
          </a:p>
        </p:txBody>
      </p:sp>
    </p:spTree>
    <p:extLst>
      <p:ext uri="{BB962C8B-B14F-4D97-AF65-F5344CB8AC3E}">
        <p14:creationId xmlns:p14="http://schemas.microsoft.com/office/powerpoint/2010/main" val="3233892905"/>
      </p:ext>
    </p:extLst>
  </p:cSld>
  <p:clrMap bg1="dk1" tx1="lt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slide" Target="slide207.xml"/><Relationship Id="rId18" Type="http://schemas.openxmlformats.org/officeDocument/2006/relationships/hyperlink" Target="Sources/Building%20directory.pdf" TargetMode="External"/><Relationship Id="rId26" Type="http://schemas.openxmlformats.org/officeDocument/2006/relationships/slide" Target="slide212.xml"/><Relationship Id="rId39" Type="http://schemas.openxmlformats.org/officeDocument/2006/relationships/slide" Target="slide227.xml"/><Relationship Id="rId21" Type="http://schemas.openxmlformats.org/officeDocument/2006/relationships/image" Target="../media/image12.png"/><Relationship Id="rId34" Type="http://schemas.openxmlformats.org/officeDocument/2006/relationships/slide" Target="slide1.xml"/><Relationship Id="rId7" Type="http://schemas.openxmlformats.org/officeDocument/2006/relationships/slide" Target="slide2.xml"/><Relationship Id="rId12" Type="http://schemas.openxmlformats.org/officeDocument/2006/relationships/image" Target="../media/image7.jpeg"/><Relationship Id="rId17" Type="http://schemas.openxmlformats.org/officeDocument/2006/relationships/image" Target="../media/image10.jpeg"/><Relationship Id="rId25" Type="http://schemas.openxmlformats.org/officeDocument/2006/relationships/image" Target="../media/image14.png"/><Relationship Id="rId33" Type="http://schemas.openxmlformats.org/officeDocument/2006/relationships/hyperlink" Target="Sources/SW%20-%20Emergency%20evacuation%20plan.jpg" TargetMode="External"/><Relationship Id="rId38" Type="http://schemas.openxmlformats.org/officeDocument/2006/relationships/hyperlink" Target="Sources/Extra-Curricular%20Learning%20Experience%20Briefing/ELE%20E-briefing%20for%20General%20Student.ppsx" TargetMode="External"/><Relationship Id="rId2" Type="http://schemas.openxmlformats.org/officeDocument/2006/relationships/notesSlide" Target="../notesSlides/notesSlide1.xml"/><Relationship Id="rId16" Type="http://schemas.openxmlformats.org/officeDocument/2006/relationships/image" Target="../media/image9.jpeg"/><Relationship Id="rId20" Type="http://schemas.openxmlformats.org/officeDocument/2006/relationships/slide" Target="slide49.xml"/><Relationship Id="rId29"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slide" Target="slide46.xml"/><Relationship Id="rId24" Type="http://schemas.openxmlformats.org/officeDocument/2006/relationships/hyperlink" Target="Sources/IIS%20and%20LMS%20Briefing/IIS_kit_01.pdf" TargetMode="External"/><Relationship Id="rId32" Type="http://schemas.openxmlformats.org/officeDocument/2006/relationships/hyperlink" Target="Source/Index%20-%20Student%20Handbook.pdf" TargetMode="External"/><Relationship Id="rId37" Type="http://schemas.openxmlformats.org/officeDocument/2006/relationships/image" Target="../media/image19.png"/><Relationship Id="rId40" Type="http://schemas.openxmlformats.org/officeDocument/2006/relationships/image" Target="../media/image20.jpeg"/><Relationship Id="rId5" Type="http://schemas.openxmlformats.org/officeDocument/2006/relationships/slide" Target="slide34.xml"/><Relationship Id="rId15" Type="http://schemas.openxmlformats.org/officeDocument/2006/relationships/slide" Target="slide181.xml"/><Relationship Id="rId23" Type="http://schemas.openxmlformats.org/officeDocument/2006/relationships/image" Target="../media/image13.png"/><Relationship Id="rId28" Type="http://schemas.openxmlformats.org/officeDocument/2006/relationships/hyperlink" Target="Sources/POLICY%20for%20Undergraduate%20Programme_April%202021.pdf" TargetMode="External"/><Relationship Id="rId36" Type="http://schemas.openxmlformats.org/officeDocument/2006/relationships/hyperlink" Target="Sources/International%20Student%20Briefing/International%20Student%20Kit.pdf" TargetMode="External"/><Relationship Id="rId10" Type="http://schemas.openxmlformats.org/officeDocument/2006/relationships/image" Target="../media/image6.jpeg"/><Relationship Id="rId19" Type="http://schemas.openxmlformats.org/officeDocument/2006/relationships/image" Target="../media/image11.jpeg"/><Relationship Id="rId31" Type="http://schemas.openxmlformats.org/officeDocument/2006/relationships/image" Target="../media/image17.jpeg"/><Relationship Id="rId4" Type="http://schemas.openxmlformats.org/officeDocument/2006/relationships/image" Target="../media/image3.jpeg"/><Relationship Id="rId9" Type="http://schemas.openxmlformats.org/officeDocument/2006/relationships/slide" Target="slide156.xml"/><Relationship Id="rId14" Type="http://schemas.openxmlformats.org/officeDocument/2006/relationships/image" Target="../media/image8.png"/><Relationship Id="rId22" Type="http://schemas.openxmlformats.org/officeDocument/2006/relationships/slide" Target="slide193.xml"/><Relationship Id="rId27" Type="http://schemas.openxmlformats.org/officeDocument/2006/relationships/image" Target="../media/image15.jpeg"/><Relationship Id="rId30" Type="http://schemas.openxmlformats.org/officeDocument/2006/relationships/hyperlink" Target="Sources/UCSI%20University%20Campus%20Emergency%20Guide.pdf" TargetMode="External"/><Relationship Id="rId35" Type="http://schemas.openxmlformats.org/officeDocument/2006/relationships/image" Target="../media/image18.png"/><Relationship Id="rId8" Type="http://schemas.openxmlformats.org/officeDocument/2006/relationships/image" Target="../media/image5.jpe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21.png"/><Relationship Id="rId7" Type="http://schemas.openxmlformats.org/officeDocument/2006/relationships/image" Target="../media/image12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7.png"/></Relationships>
</file>

<file path=ppt/slides/_rels/slide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83.png"/><Relationship Id="rId4" Type="http://schemas.openxmlformats.org/officeDocument/2006/relationships/image" Target="../media/image128.png"/></Relationships>
</file>

<file path=ppt/slides/_rels/slide1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hyperlink" Target="mailto:Helpdesk@ucsiuniversity.edu.my" TargetMode="External"/><Relationship Id="rId4" Type="http://schemas.openxmlformats.org/officeDocument/2006/relationships/image" Target="../media/image129.jpeg"/></Relationships>
</file>

<file path=ppt/slides/_rels/slide10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83.png"/></Relationships>
</file>

<file path=ppt/slides/_rels/slide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0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36.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ucsi.thecn.com/" TargetMode="External"/><Relationship Id="rId5" Type="http://schemas.openxmlformats.org/officeDocument/2006/relationships/image" Target="../media/image135.png"/><Relationship Id="rId4" Type="http://schemas.openxmlformats.org/officeDocument/2006/relationships/image" Target="../media/image134.png"/></Relationships>
</file>

<file path=ppt/slides/_rels/slide10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10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4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hyperlink" Target="mailto:lmsmaster@ucsiuniversity.edu.my" TargetMode="External"/><Relationship Id="rId4" Type="http://schemas.openxmlformats.org/officeDocument/2006/relationships/hyperlink" Target="mailto:iis@ucsiuniversity.edu.my" TargetMode="External"/></Relationships>
</file>

<file path=ppt/slides/_rels/slide11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21.png"/><Relationship Id="rId7" Type="http://schemas.openxmlformats.org/officeDocument/2006/relationships/image" Target="../media/image135.png"/><Relationship Id="rId12"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46.png"/><Relationship Id="rId11" Type="http://schemas.openxmlformats.org/officeDocument/2006/relationships/image" Target="../media/image129.jpeg"/><Relationship Id="rId5" Type="http://schemas.openxmlformats.org/officeDocument/2006/relationships/slide" Target="slide73.xml"/><Relationship Id="rId10" Type="http://schemas.openxmlformats.org/officeDocument/2006/relationships/image" Target="../media/image149.tiff"/><Relationship Id="rId4" Type="http://schemas.openxmlformats.org/officeDocument/2006/relationships/image" Target="../media/image83.png"/><Relationship Id="rId9" Type="http://schemas.openxmlformats.org/officeDocument/2006/relationships/image" Target="../media/image148.png"/></Relationships>
</file>

<file path=ppt/slides/_rels/slide1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slide" Target="slide1.xml"/></Relationships>
</file>

<file path=ppt/slides/_rels/slide1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png"/><Relationship Id="rId7" Type="http://schemas.openxmlformats.org/officeDocument/2006/relationships/diagramColors" Target="../diagrams/colors3.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18.png"/><Relationship Id="rId4" Type="http://schemas.openxmlformats.org/officeDocument/2006/relationships/diagramData" Target="../diagrams/data3.xml"/><Relationship Id="rId9" Type="http://schemas.openxmlformats.org/officeDocument/2006/relationships/slide" Target="slide1.xml"/></Relationships>
</file>

<file path=ppt/slides/_rels/slide125.xml.rels><?xml version="1.0" encoding="UTF-8" standalone="yes"?>
<Relationships xmlns="http://schemas.openxmlformats.org/package/2006/relationships"><Relationship Id="rId3" Type="http://schemas.openxmlformats.org/officeDocument/2006/relationships/hyperlink" Target="http://www.ptptn.gov.my/" TargetMode="Externa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slide" Target="slide1.xml"/></Relationships>
</file>

<file path=ppt/slides/_rels/slide126.xml.rels><?xml version="1.0" encoding="UTF-8" standalone="yes"?>
<Relationships xmlns="http://schemas.openxmlformats.org/package/2006/relationships"><Relationship Id="rId3" Type="http://schemas.openxmlformats.org/officeDocument/2006/relationships/hyperlink" Target="http://www.ucsiuniversity.edu.my/admission/scholarship/ptptn-kl.aspx" TargetMode="External"/><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slide" Target="slide1.xml"/></Relationships>
</file>

<file path=ppt/slides/_rels/slide12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slide" Target="slide1.xml"/></Relationships>
</file>

<file path=ppt/slides/_rels/slide128.xml.rels><?xml version="1.0" encoding="UTF-8" standalone="yes"?>
<Relationships xmlns="http://schemas.openxmlformats.org/package/2006/relationships"><Relationship Id="rId3" Type="http://schemas.openxmlformats.org/officeDocument/2006/relationships/hyperlink" Target="http://www.university.edu.my/" TargetMode="Externa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slide" Target="slide1.xml"/></Relationships>
</file>

<file path=ppt/slides/_rels/slide1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png"/><Relationship Id="rId7" Type="http://schemas.openxmlformats.org/officeDocument/2006/relationships/slide" Target="slide1.xml"/><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xml"/></Relationships>
</file>

<file path=ppt/slides/_rels/slide13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slide" Target="slide1.xml"/></Relationships>
</file>

<file path=ppt/slides/_rels/slide13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slide" Target="slide1.xml"/></Relationships>
</file>

<file path=ppt/slides/_rels/slide1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157.jpeg"/></Relationships>
</file>

<file path=ppt/slides/_rels/slide1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slide" Target="slide1.xml"/></Relationships>
</file>

<file path=ppt/slides/_rels/slide134.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jpeg"/><Relationship Id="rId3" Type="http://schemas.openxmlformats.org/officeDocument/2006/relationships/image" Target="../media/image21.png"/><Relationship Id="rId7" Type="http://schemas.openxmlformats.org/officeDocument/2006/relationships/chart" Target="../charts/chart1.xml"/><Relationship Id="rId12" Type="http://schemas.openxmlformats.org/officeDocument/2006/relationships/image" Target="../media/image163.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62.jpeg"/><Relationship Id="rId5" Type="http://schemas.openxmlformats.org/officeDocument/2006/relationships/slide" Target="slide129.xml"/><Relationship Id="rId10" Type="http://schemas.openxmlformats.org/officeDocument/2006/relationships/image" Target="../media/image161.jpeg"/><Relationship Id="rId4" Type="http://schemas.openxmlformats.org/officeDocument/2006/relationships/image" Target="../media/image158.jpeg"/><Relationship Id="rId9" Type="http://schemas.openxmlformats.org/officeDocument/2006/relationships/image" Target="../media/image160.jpeg"/><Relationship Id="rId14" Type="http://schemas.openxmlformats.org/officeDocument/2006/relationships/slide" Target="slide1.xml"/></Relationships>
</file>

<file path=ppt/slides/_rels/slide13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6.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65.jpeg"/><Relationship Id="rId7" Type="http://schemas.openxmlformats.org/officeDocument/2006/relationships/image" Target="../media/image169.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8.jpeg"/><Relationship Id="rId5" Type="http://schemas.openxmlformats.org/officeDocument/2006/relationships/image" Target="../media/image167.jpeg"/><Relationship Id="rId10" Type="http://schemas.openxmlformats.org/officeDocument/2006/relationships/image" Target="../media/image18.png"/><Relationship Id="rId4" Type="http://schemas.openxmlformats.org/officeDocument/2006/relationships/image" Target="../media/image166.jpeg"/><Relationship Id="rId9" Type="http://schemas.openxmlformats.org/officeDocument/2006/relationships/slide" Target="slide1.xml"/></Relationships>
</file>

<file path=ppt/slides/_rels/slide1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xml"/></Relationships>
</file>

<file path=ppt/slides/_rels/slide138.xml.rels><?xml version="1.0" encoding="UTF-8" standalone="yes"?>
<Relationships xmlns="http://schemas.openxmlformats.org/package/2006/relationships"><Relationship Id="rId8" Type="http://schemas.openxmlformats.org/officeDocument/2006/relationships/image" Target="../media/image174.jpeg"/><Relationship Id="rId13" Type="http://schemas.openxmlformats.org/officeDocument/2006/relationships/hyperlink" Target="https://www.facebook.com/ucsihot" TargetMode="External"/><Relationship Id="rId18" Type="http://schemas.openxmlformats.org/officeDocument/2006/relationships/image" Target="../media/image182.jpg"/><Relationship Id="rId3" Type="http://schemas.openxmlformats.org/officeDocument/2006/relationships/image" Target="../media/image21.png"/><Relationship Id="rId7" Type="http://schemas.microsoft.com/office/2007/relationships/hdphoto" Target="../media/hdphoto2.wdp"/><Relationship Id="rId12" Type="http://schemas.openxmlformats.org/officeDocument/2006/relationships/image" Target="../media/image178.jpeg"/><Relationship Id="rId17" Type="http://schemas.openxmlformats.org/officeDocument/2006/relationships/image" Target="../media/image181.jpeg"/><Relationship Id="rId2" Type="http://schemas.openxmlformats.org/officeDocument/2006/relationships/notesSlide" Target="../notesSlides/notesSlide69.xml"/><Relationship Id="rId16" Type="http://schemas.openxmlformats.org/officeDocument/2006/relationships/image" Target="../media/image180.jpe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73.png"/><Relationship Id="rId11" Type="http://schemas.openxmlformats.org/officeDocument/2006/relationships/image" Target="../media/image177.jpeg"/><Relationship Id="rId5" Type="http://schemas.openxmlformats.org/officeDocument/2006/relationships/image" Target="../media/image172.jpeg"/><Relationship Id="rId15" Type="http://schemas.microsoft.com/office/2007/relationships/hdphoto" Target="../media/hdphoto3.wdp"/><Relationship Id="rId10" Type="http://schemas.openxmlformats.org/officeDocument/2006/relationships/image" Target="../media/image176.jpeg"/><Relationship Id="rId19" Type="http://schemas.openxmlformats.org/officeDocument/2006/relationships/slide" Target="slide1.xml"/><Relationship Id="rId4" Type="http://schemas.openxmlformats.org/officeDocument/2006/relationships/image" Target="../media/image171.jpeg"/><Relationship Id="rId9" Type="http://schemas.openxmlformats.org/officeDocument/2006/relationships/image" Target="../media/image175.png"/><Relationship Id="rId14" Type="http://schemas.openxmlformats.org/officeDocument/2006/relationships/image" Target="../media/image179.png"/></Relationships>
</file>

<file path=ppt/slides/_rels/slide13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8" Type="http://schemas.openxmlformats.org/officeDocument/2006/relationships/image" Target="../media/image187.jpeg"/><Relationship Id="rId13" Type="http://schemas.openxmlformats.org/officeDocument/2006/relationships/image" Target="../media/image192.jpeg"/><Relationship Id="rId18" Type="http://schemas.openxmlformats.org/officeDocument/2006/relationships/image" Target="../media/image197.png"/><Relationship Id="rId3" Type="http://schemas.openxmlformats.org/officeDocument/2006/relationships/image" Target="../media/image21.png"/><Relationship Id="rId7" Type="http://schemas.openxmlformats.org/officeDocument/2006/relationships/image" Target="../media/image186.jpeg"/><Relationship Id="rId12" Type="http://schemas.openxmlformats.org/officeDocument/2006/relationships/image" Target="../media/image191.jpeg"/><Relationship Id="rId17" Type="http://schemas.openxmlformats.org/officeDocument/2006/relationships/image" Target="../media/image196.gif"/><Relationship Id="rId2" Type="http://schemas.openxmlformats.org/officeDocument/2006/relationships/notesSlide" Target="../notesSlides/notesSlide70.xml"/><Relationship Id="rId16" Type="http://schemas.openxmlformats.org/officeDocument/2006/relationships/image" Target="../media/image195.jpe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85.jpeg"/><Relationship Id="rId11" Type="http://schemas.openxmlformats.org/officeDocument/2006/relationships/image" Target="../media/image190.jpeg"/><Relationship Id="rId5" Type="http://schemas.openxmlformats.org/officeDocument/2006/relationships/image" Target="../media/image184.jpeg"/><Relationship Id="rId15" Type="http://schemas.openxmlformats.org/officeDocument/2006/relationships/image" Target="../media/image194.jpeg"/><Relationship Id="rId10" Type="http://schemas.openxmlformats.org/officeDocument/2006/relationships/image" Target="../media/image189.jpeg"/><Relationship Id="rId19" Type="http://schemas.openxmlformats.org/officeDocument/2006/relationships/slide" Target="slide1.xml"/><Relationship Id="rId4" Type="http://schemas.openxmlformats.org/officeDocument/2006/relationships/image" Target="../media/image183.jpeg"/><Relationship Id="rId9" Type="http://schemas.openxmlformats.org/officeDocument/2006/relationships/image" Target="../media/image188.jpeg"/><Relationship Id="rId14" Type="http://schemas.openxmlformats.org/officeDocument/2006/relationships/image" Target="../media/image193.jpeg"/></Relationships>
</file>

<file path=ppt/slides/_rels/slide14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image" Target="../media/image199.jpeg"/><Relationship Id="rId4" Type="http://schemas.openxmlformats.org/officeDocument/2006/relationships/image" Target="../media/image198.jpeg"/></Relationships>
</file>

<file path=ppt/slides/_rels/slide1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200.jpeg"/></Relationships>
</file>

<file path=ppt/slides/_rels/slide14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202.jpeg"/></Relationships>
</file>

<file path=ppt/slides/_rels/slide145.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21.png"/><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6.jpeg"/><Relationship Id="rId5" Type="http://schemas.openxmlformats.org/officeDocument/2006/relationships/image" Target="../media/image205.jpeg"/><Relationship Id="rId10" Type="http://schemas.openxmlformats.org/officeDocument/2006/relationships/image" Target="../media/image18.png"/><Relationship Id="rId4" Type="http://schemas.openxmlformats.org/officeDocument/2006/relationships/image" Target="../media/image204.jpeg"/><Relationship Id="rId9" Type="http://schemas.openxmlformats.org/officeDocument/2006/relationships/slide" Target="slide1.xml"/></Relationships>
</file>

<file path=ppt/slides/_rels/slide14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xml"/></Relationships>
</file>

<file path=ppt/slides/_rels/slide147.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xml"/></Relationships>
</file>

<file path=ppt/slides/_rels/slide14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xml"/></Relationships>
</file>

<file path=ppt/slides/_rels/slide149.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png"/><Relationship Id="rId7" Type="http://schemas.openxmlformats.org/officeDocument/2006/relationships/image" Target="../media/image213.jpe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212.jpeg"/><Relationship Id="rId11" Type="http://schemas.openxmlformats.org/officeDocument/2006/relationships/image" Target="../media/image18.png"/><Relationship Id="rId5" Type="http://schemas.openxmlformats.org/officeDocument/2006/relationships/image" Target="../media/image211.png"/><Relationship Id="rId10" Type="http://schemas.openxmlformats.org/officeDocument/2006/relationships/slide" Target="slide1.xml"/><Relationship Id="rId4" Type="http://schemas.openxmlformats.org/officeDocument/2006/relationships/image" Target="../media/image210.jpeg"/><Relationship Id="rId9" Type="http://schemas.openxmlformats.org/officeDocument/2006/relationships/image" Target="../media/image215.jpeg"/></Relationships>
</file>

<file path=ppt/slides/_rels/slide1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216.jpeg"/></Relationships>
</file>

<file path=ppt/slides/_rels/slide1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217.png"/></Relationships>
</file>

<file path=ppt/slides/_rels/slide1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218.png"/></Relationships>
</file>

<file path=ppt/slides/_rels/slide15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png"/><Relationship Id="rId7" Type="http://schemas.openxmlformats.org/officeDocument/2006/relationships/slide" Target="slide1.xml"/><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jpeg"/></Relationships>
</file>

<file path=ppt/slides/_rels/slide154.xml.rels><?xml version="1.0" encoding="UTF-8" standalone="yes"?>
<Relationships xmlns="http://schemas.openxmlformats.org/package/2006/relationships"><Relationship Id="rId8" Type="http://schemas.openxmlformats.org/officeDocument/2006/relationships/hyperlink" Target="Source%20Sept%2014/Student%20Development%20and%20Counsling%20Self-Help%20Brochure/Sexual%20Harassment.pdf" TargetMode="External"/><Relationship Id="rId13" Type="http://schemas.openxmlformats.org/officeDocument/2006/relationships/image" Target="../media/image18.png"/><Relationship Id="rId3" Type="http://schemas.openxmlformats.org/officeDocument/2006/relationships/image" Target="../media/image21.png"/><Relationship Id="rId7" Type="http://schemas.openxmlformats.org/officeDocument/2006/relationships/image" Target="../media/image223.png"/><Relationship Id="rId12" Type="http://schemas.openxmlformats.org/officeDocument/2006/relationships/slide" Target="slide1.xml"/><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hyperlink" Target="Source%20Sept%2014/Student%20Development%20and%20Counsling%20Self-Help%20Brochure/Crime%20Alert.pdf" TargetMode="External"/><Relationship Id="rId11" Type="http://schemas.openxmlformats.org/officeDocument/2006/relationships/image" Target="../media/image225.png"/><Relationship Id="rId5" Type="http://schemas.openxmlformats.org/officeDocument/2006/relationships/image" Target="../media/image222.png"/><Relationship Id="rId10" Type="http://schemas.openxmlformats.org/officeDocument/2006/relationships/hyperlink" Target="Source%20Sept%2014/Student%20Development%20and%20Counsling%20Self-Help%20Brochure/Away%20From%20Home.pdf" TargetMode="External"/><Relationship Id="rId4" Type="http://schemas.openxmlformats.org/officeDocument/2006/relationships/hyperlink" Target="Source%20Sept%2014/Student%20Development%20and%20Counsling%20Self-Help%20Brochure/Counselling.pdf" TargetMode="External"/><Relationship Id="rId9" Type="http://schemas.openxmlformats.org/officeDocument/2006/relationships/image" Target="../media/image224.png"/></Relationships>
</file>

<file path=ppt/slides/_rels/slide155.xml.rels><?xml version="1.0" encoding="UTF-8" standalone="yes"?>
<Relationships xmlns="http://schemas.openxmlformats.org/package/2006/relationships"><Relationship Id="rId3" Type="http://schemas.openxmlformats.org/officeDocument/2006/relationships/hyperlink" Target="mailto:sacounselling@ucsiuniversity.edu.my" TargetMode="Externa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slide" Target="slide1.xml"/></Relationships>
</file>

<file path=ppt/slides/_rels/slide1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226.jpeg"/></Relationships>
</file>

<file path=ppt/slides/_rels/slide157.xml.rels><?xml version="1.0" encoding="UTF-8" standalone="yes"?>
<Relationships xmlns="http://schemas.openxmlformats.org/package/2006/relationships"><Relationship Id="rId8" Type="http://schemas.openxmlformats.org/officeDocument/2006/relationships/image" Target="../media/image231.jpeg"/><Relationship Id="rId3" Type="http://schemas.openxmlformats.org/officeDocument/2006/relationships/image" Target="../media/image21.png"/><Relationship Id="rId7" Type="http://schemas.openxmlformats.org/officeDocument/2006/relationships/image" Target="../media/image230.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229.jpeg"/><Relationship Id="rId11" Type="http://schemas.openxmlformats.org/officeDocument/2006/relationships/image" Target="../media/image18.png"/><Relationship Id="rId5" Type="http://schemas.openxmlformats.org/officeDocument/2006/relationships/image" Target="../media/image228.jpeg"/><Relationship Id="rId10" Type="http://schemas.openxmlformats.org/officeDocument/2006/relationships/slide" Target="slide1.xml"/><Relationship Id="rId4" Type="http://schemas.openxmlformats.org/officeDocument/2006/relationships/image" Target="../media/image227.jpeg"/><Relationship Id="rId9" Type="http://schemas.openxmlformats.org/officeDocument/2006/relationships/image" Target="../media/image232.jpeg"/></Relationships>
</file>

<file path=ppt/slides/_rels/slide15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slide" Target="slide1.xml"/></Relationships>
</file>

<file path=ppt/slides/_rels/slide1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4.jpe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233.jpeg"/></Relationships>
</file>

<file path=ppt/slides/_rels/slide16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5.jpg"/><Relationship Id="rId4" Type="http://schemas.openxmlformats.org/officeDocument/2006/relationships/image" Target="../media/image18.png"/></Relationships>
</file>

<file path=ppt/slides/_rels/slide1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236.png"/></Relationships>
</file>

<file path=ppt/slides/_rels/slide1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4.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slide" Target="slide1.xml"/></Relationships>
</file>

<file path=ppt/slides/_rels/slide1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xml"/></Relationships>
</file>

<file path=ppt/slides/_rels/slide1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6.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slide" Target="slide1.xml"/></Relationships>
</file>

<file path=ppt/slides/_rels/slide16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7.png"/><Relationship Id="rId4" Type="http://schemas.openxmlformats.org/officeDocument/2006/relationships/image" Target="../media/image18.png"/></Relationships>
</file>

<file path=ppt/slides/_rels/slide1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238.png"/><Relationship Id="rId5" Type="http://schemas.openxmlformats.org/officeDocument/2006/relationships/image" Target="../media/image18.png"/><Relationship Id="rId4" Type="http://schemas.openxmlformats.org/officeDocument/2006/relationships/slide" Target="slide1.xml"/></Relationships>
</file>

<file path=ppt/slides/_rels/slide16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240.png"/><Relationship Id="rId5" Type="http://schemas.openxmlformats.org/officeDocument/2006/relationships/image" Target="../media/image18.png"/><Relationship Id="rId4" Type="http://schemas.openxmlformats.org/officeDocument/2006/relationships/slide" Target="slide1.xml"/></Relationships>
</file>

<file path=ppt/slides/_rels/slide1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241.png"/><Relationship Id="rId5" Type="http://schemas.openxmlformats.org/officeDocument/2006/relationships/image" Target="../media/image18.png"/><Relationship Id="rId4" Type="http://schemas.openxmlformats.org/officeDocument/2006/relationships/slide" Target="slide1.xml"/></Relationships>
</file>

<file path=ppt/slides/_rels/slide1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242.png"/><Relationship Id="rId5" Type="http://schemas.openxmlformats.org/officeDocument/2006/relationships/image" Target="../media/image18.png"/><Relationship Id="rId4" Type="http://schemas.openxmlformats.org/officeDocument/2006/relationships/slide" Target="slide1.xml"/></Relationships>
</file>

<file path=ppt/slides/_rels/slide17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3.png"/><Relationship Id="rId4" Type="http://schemas.openxmlformats.org/officeDocument/2006/relationships/image" Target="../media/image18.png"/></Relationships>
</file>

<file path=ppt/slides/_rels/slide1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244.png"/><Relationship Id="rId5" Type="http://schemas.openxmlformats.org/officeDocument/2006/relationships/image" Target="../media/image18.png"/><Relationship Id="rId4" Type="http://schemas.openxmlformats.org/officeDocument/2006/relationships/slide" Target="slide1.xml"/></Relationships>
</file>

<file path=ppt/slides/_rels/slide1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245.png"/><Relationship Id="rId5" Type="http://schemas.openxmlformats.org/officeDocument/2006/relationships/image" Target="../media/image18.png"/><Relationship Id="rId4" Type="http://schemas.openxmlformats.org/officeDocument/2006/relationships/slide" Target="slide1.xml"/></Relationships>
</file>

<file path=ppt/slides/_rels/slide176.xml.rels><?xml version="1.0" encoding="UTF-8" standalone="yes"?>
<Relationships xmlns="http://schemas.openxmlformats.org/package/2006/relationships"><Relationship Id="rId3" Type="http://schemas.openxmlformats.org/officeDocument/2006/relationships/image" Target="../media/image246.png"/><Relationship Id="rId7" Type="http://schemas.openxmlformats.org/officeDocument/2006/relationships/image" Target="../media/image25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9.jpg"/><Relationship Id="rId5" Type="http://schemas.openxmlformats.org/officeDocument/2006/relationships/image" Target="../media/image248.jfif"/><Relationship Id="rId4" Type="http://schemas.openxmlformats.org/officeDocument/2006/relationships/image" Target="../media/image247.jpg"/></Relationships>
</file>

<file path=ppt/slides/_rels/slide177.xml.rels><?xml version="1.0" encoding="UTF-8" standalone="yes"?>
<Relationships xmlns="http://schemas.openxmlformats.org/package/2006/relationships"><Relationship Id="rId8" Type="http://schemas.openxmlformats.org/officeDocument/2006/relationships/image" Target="../media/image254.jpg"/><Relationship Id="rId3" Type="http://schemas.openxmlformats.org/officeDocument/2006/relationships/image" Target="../media/image251.png"/><Relationship Id="rId7"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image" Target="../media/image253.jpeg"/><Relationship Id="rId4" Type="http://schemas.openxmlformats.org/officeDocument/2006/relationships/image" Target="../media/image252.jpeg"/></Relationships>
</file>

<file path=ppt/slides/_rels/slide178.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xml"/></Relationships>
</file>

<file path=ppt/slides/_rels/slide179.xml.rels><?xml version="1.0" encoding="UTF-8" standalone="yes"?>
<Relationships xmlns="http://schemas.openxmlformats.org/package/2006/relationships"><Relationship Id="rId3" Type="http://schemas.openxmlformats.org/officeDocument/2006/relationships/hyperlink" Target="mailto:wanzaini@ucsiuniversity.edu.my" TargetMode="External"/><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xml"/></Relationships>
</file>

<file path=ppt/slides/_rels/slide1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0.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slide" Target="slide1.xml"/></Relationships>
</file>

<file path=ppt/slides/_rels/slide18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8.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259.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8.wmf"/><Relationship Id="rId5" Type="http://schemas.openxmlformats.org/officeDocument/2006/relationships/image" Target="../media/image257.wmf"/><Relationship Id="rId4" Type="http://schemas.openxmlformats.org/officeDocument/2006/relationships/image" Target="../media/image18.png"/></Relationships>
</file>

<file path=ppt/slides/_rels/slide18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 Target="slide1.xml"/><Relationship Id="rId7" Type="http://schemas.openxmlformats.org/officeDocument/2006/relationships/image" Target="../media/image261.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60.png"/><Relationship Id="rId4" Type="http://schemas.openxmlformats.org/officeDocument/2006/relationships/image" Target="../media/image18.png"/></Relationships>
</file>

<file path=ppt/slides/_rels/slide19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62.png"/><Relationship Id="rId4" Type="http://schemas.openxmlformats.org/officeDocument/2006/relationships/image" Target="../media/image18.png"/></Relationships>
</file>

<file path=ppt/slides/_rels/slide1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slide" Target="slide1.xml"/></Relationships>
</file>

<file path=ppt/slides/_rels/slide19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264.png"/><Relationship Id="rId5" Type="http://schemas.openxmlformats.org/officeDocument/2006/relationships/image" Target="../media/image18.png"/><Relationship Id="rId4" Type="http://schemas.openxmlformats.org/officeDocument/2006/relationships/slide" Target="slide1.xml"/></Relationships>
</file>

<file path=ppt/slides/_rels/slide197.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slide" Target="slide1.xml"/></Relationships>
</file>

<file path=ppt/slides/_rels/slide19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266.jpeg"/></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5.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slide" Target="slide1.xml"/></Relationships>
</file>

<file path=ppt/slides/_rels/slide2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267.png"/></Relationships>
</file>

<file path=ppt/slides/_rels/slide2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image" Target="../media/image268.png"/><Relationship Id="rId5" Type="http://schemas.openxmlformats.org/officeDocument/2006/relationships/image" Target="../media/image18.png"/><Relationship Id="rId4" Type="http://schemas.openxmlformats.org/officeDocument/2006/relationships/slide" Target="slide1.xml"/></Relationships>
</file>

<file path=ppt/slides/_rels/slide20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slide" Target="slide1.xml"/></Relationships>
</file>

<file path=ppt/slides/_rels/slide20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271.png"/><Relationship Id="rId7" Type="http://schemas.openxmlformats.org/officeDocument/2006/relationships/image" Target="../media/image27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2.png"/><Relationship Id="rId9" Type="http://schemas.openxmlformats.org/officeDocument/2006/relationships/image" Target="../media/image277.png"/></Relationships>
</file>

<file path=ppt/slides/_rels/slide208.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79.png"/><Relationship Id="rId7" Type="http://schemas.openxmlformats.org/officeDocument/2006/relationships/image" Target="../media/image283.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82.png"/><Relationship Id="rId5" Type="http://schemas.openxmlformats.org/officeDocument/2006/relationships/image" Target="../media/image281.png"/><Relationship Id="rId4" Type="http://schemas.openxmlformats.org/officeDocument/2006/relationships/image" Target="../media/image280.png"/></Relationships>
</file>

<file path=ppt/slides/_rels/slide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10.xml.rels><?xml version="1.0" encoding="UTF-8" standalone="yes"?>
<Relationships xmlns="http://schemas.openxmlformats.org/package/2006/relationships"><Relationship Id="rId3" Type="http://schemas.openxmlformats.org/officeDocument/2006/relationships/hyperlink" Target="mailto:geo@ucsiuniversity.edu.my"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84.png"/></Relationships>
</file>

<file path=ppt/slides/_rels/slide211.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13.xml"/><Relationship Id="rId6" Type="http://schemas.openxmlformats.org/officeDocument/2006/relationships/image" Target="../media/image289.png"/><Relationship Id="rId5" Type="http://schemas.openxmlformats.org/officeDocument/2006/relationships/image" Target="../media/image288.png"/><Relationship Id="rId4" Type="http://schemas.openxmlformats.org/officeDocument/2006/relationships/image" Target="../media/image287.png"/></Relationships>
</file>

<file path=ppt/slides/_rels/slide212.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image" Target="../media/image291.png"/><Relationship Id="rId7" Type="http://schemas.openxmlformats.org/officeDocument/2006/relationships/hyperlink" Target="mailto:lionelin@ucsiuniversity.edu.my" TargetMode="External"/><Relationship Id="rId2" Type="http://schemas.openxmlformats.org/officeDocument/2006/relationships/image" Target="../media/image290.png"/><Relationship Id="rId1" Type="http://schemas.openxmlformats.org/officeDocument/2006/relationships/slideLayout" Target="../slideLayouts/slideLayout14.xml"/><Relationship Id="rId6" Type="http://schemas.openxmlformats.org/officeDocument/2006/relationships/image" Target="../media/image294.jpeg"/><Relationship Id="rId5" Type="http://schemas.openxmlformats.org/officeDocument/2006/relationships/image" Target="../media/image293.png"/><Relationship Id="rId4" Type="http://schemas.openxmlformats.org/officeDocument/2006/relationships/image" Target="../media/image292.png"/></Relationships>
</file>

<file path=ppt/slides/_rels/slide2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95.jpeg"/><Relationship Id="rId7" Type="http://schemas.openxmlformats.org/officeDocument/2006/relationships/diagramColors" Target="../diagrams/colors4.xml"/><Relationship Id="rId2" Type="http://schemas.openxmlformats.org/officeDocument/2006/relationships/image" Target="../media/image290.png"/><Relationship Id="rId1" Type="http://schemas.openxmlformats.org/officeDocument/2006/relationships/slideLayout" Target="../slideLayouts/slideLayout1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91.png"/></Relationships>
</file>

<file path=ppt/slides/_rels/slide214.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14.xml"/><Relationship Id="rId5" Type="http://schemas.openxmlformats.org/officeDocument/2006/relationships/image" Target="../media/image299.png"/><Relationship Id="rId4" Type="http://schemas.openxmlformats.org/officeDocument/2006/relationships/hyperlink" Target="mailto:TengKH@ucsiuniversity.edu.my" TargetMode="External"/></Relationships>
</file>

<file path=ppt/slides/_rels/slide215.xml.rels><?xml version="1.0" encoding="UTF-8" standalone="yes"?>
<Relationships xmlns="http://schemas.openxmlformats.org/package/2006/relationships"><Relationship Id="rId8" Type="http://schemas.openxmlformats.org/officeDocument/2006/relationships/image" Target="../media/image301.jpeg"/><Relationship Id="rId13" Type="http://schemas.openxmlformats.org/officeDocument/2006/relationships/hyperlink" Target="mailto:GarryTan@ucsiuniversity.edu.my" TargetMode="External"/><Relationship Id="rId3" Type="http://schemas.openxmlformats.org/officeDocument/2006/relationships/diagramLayout" Target="../diagrams/layout5.xml"/><Relationship Id="rId7" Type="http://schemas.openxmlformats.org/officeDocument/2006/relationships/image" Target="../media/image300.jpeg"/><Relationship Id="rId12" Type="http://schemas.openxmlformats.org/officeDocument/2006/relationships/image" Target="../media/image305.jpe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11" Type="http://schemas.openxmlformats.org/officeDocument/2006/relationships/image" Target="../media/image304.png"/><Relationship Id="rId5" Type="http://schemas.openxmlformats.org/officeDocument/2006/relationships/diagramColors" Target="../diagrams/colors5.xml"/><Relationship Id="rId10" Type="http://schemas.openxmlformats.org/officeDocument/2006/relationships/image" Target="../media/image303.png"/><Relationship Id="rId4" Type="http://schemas.openxmlformats.org/officeDocument/2006/relationships/diagramQuickStyle" Target="../diagrams/quickStyle5.xml"/><Relationship Id="rId9" Type="http://schemas.openxmlformats.org/officeDocument/2006/relationships/image" Target="../media/image302.jpeg"/><Relationship Id="rId14" Type="http://schemas.openxmlformats.org/officeDocument/2006/relationships/image" Target="../media/image306.png"/></Relationships>
</file>

<file path=ppt/slides/_rels/slide216.xml.rels><?xml version="1.0" encoding="UTF-8" standalone="yes"?>
<Relationships xmlns="http://schemas.openxmlformats.org/package/2006/relationships"><Relationship Id="rId3" Type="http://schemas.openxmlformats.org/officeDocument/2006/relationships/image" Target="../media/image308.emf"/><Relationship Id="rId2" Type="http://schemas.openxmlformats.org/officeDocument/2006/relationships/image" Target="../media/image307.jpeg"/><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3" Type="http://schemas.openxmlformats.org/officeDocument/2006/relationships/hyperlink" Target="mailto:Cervie_ucsi@ucsiuniversity.edu.my" TargetMode="External"/><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307.jpeg"/><Relationship Id="rId5" Type="http://schemas.openxmlformats.org/officeDocument/2006/relationships/hyperlink" Target="mailto:wangkh@ucsiuniversity.edu.my" TargetMode="External"/><Relationship Id="rId4" Type="http://schemas.openxmlformats.org/officeDocument/2006/relationships/hyperlink" Target="mailto:lionelin@ucsiuniversity.edu.my" TargetMode="External"/></Relationships>
</file>

<file path=ppt/slides/_rels/slide218.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19.xml.rels><?xml version="1.0" encoding="UTF-8" standalone="yes"?>
<Relationships xmlns="http://schemas.openxmlformats.org/package/2006/relationships"><Relationship Id="rId3" Type="http://schemas.openxmlformats.org/officeDocument/2006/relationships/image" Target="../media/image310.gif"/><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5.xml"/><Relationship Id="rId1" Type="http://schemas.openxmlformats.org/officeDocument/2006/relationships/vmlDrawing" Target="../drawings/vmlDrawing2.vml"/><Relationship Id="rId6" Type="http://schemas.openxmlformats.org/officeDocument/2006/relationships/image" Target="../media/image312.png"/><Relationship Id="rId5" Type="http://schemas.openxmlformats.org/officeDocument/2006/relationships/image" Target="../media/image311.wmf"/><Relationship Id="rId4" Type="http://schemas.openxmlformats.org/officeDocument/2006/relationships/oleObject" Target="../embeddings/oleObject2.bin"/></Relationships>
</file>

<file path=ppt/slides/_rels/slide223.xml.rels><?xml version="1.0" encoding="UTF-8" standalone="yes"?>
<Relationships xmlns="http://schemas.openxmlformats.org/package/2006/relationships"><Relationship Id="rId3" Type="http://schemas.openxmlformats.org/officeDocument/2006/relationships/image" Target="../media/image313.jpg"/><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25.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26.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27.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228.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317.jpeg"/><Relationship Id="rId7" Type="http://schemas.microsoft.com/office/2017/06/relationships/model3d" Target="../media/model3d2.glb"/><Relationship Id="rId2" Type="http://schemas.openxmlformats.org/officeDocument/2006/relationships/image" Target="../media/image21.png"/><Relationship Id="rId1" Type="http://schemas.openxmlformats.org/officeDocument/2006/relationships/slideLayout" Target="../slideLayouts/slideLayout42.xml"/><Relationship Id="rId6" Type="http://schemas.openxmlformats.org/officeDocument/2006/relationships/image" Target="../media/image319.png"/><Relationship Id="rId11" Type="http://schemas.openxmlformats.org/officeDocument/2006/relationships/image" Target="../media/image316.png"/><Relationship Id="rId5" Type="http://schemas.microsoft.com/office/2017/06/relationships/model3d" Target="../media/model3d1.glb"/><Relationship Id="rId10" Type="http://schemas.openxmlformats.org/officeDocument/2006/relationships/image" Target="../media/image321.png"/><Relationship Id="rId4" Type="http://schemas.openxmlformats.org/officeDocument/2006/relationships/image" Target="../media/image318.jpeg"/><Relationship Id="rId9" Type="http://schemas.microsoft.com/office/2017/06/relationships/model3d" Target="../media/model3d3.glb"/></Relationships>
</file>

<file path=ppt/slides/_rels/slide229.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317.jpeg"/><Relationship Id="rId7" Type="http://schemas.microsoft.com/office/2017/06/relationships/model3d" Target="../media/model3d2.glb"/><Relationship Id="rId2" Type="http://schemas.openxmlformats.org/officeDocument/2006/relationships/image" Target="../media/image2.jpg"/><Relationship Id="rId1" Type="http://schemas.openxmlformats.org/officeDocument/2006/relationships/slideLayout" Target="../slideLayouts/slideLayout42.xml"/><Relationship Id="rId6" Type="http://schemas.openxmlformats.org/officeDocument/2006/relationships/image" Target="../media/image322.png"/><Relationship Id="rId11" Type="http://schemas.openxmlformats.org/officeDocument/2006/relationships/image" Target="../media/image316.png"/><Relationship Id="rId5" Type="http://schemas.microsoft.com/office/2017/06/relationships/model3d" Target="../media/model3d1.glb"/><Relationship Id="rId10" Type="http://schemas.openxmlformats.org/officeDocument/2006/relationships/image" Target="../media/image323.png"/><Relationship Id="rId4" Type="http://schemas.openxmlformats.org/officeDocument/2006/relationships/image" Target="../media/image318.jpeg"/><Relationship Id="rId9" Type="http://schemas.microsoft.com/office/2017/06/relationships/model3d" Target="../media/model3d3.glb"/></Relationships>
</file>

<file path=ppt/slides/_rels/slide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30.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image" Target="../media/image324.png"/><Relationship Id="rId7" Type="http://schemas.openxmlformats.org/officeDocument/2006/relationships/customXml" Target="../ink/ink2.xml"/><Relationship Id="rId12" Type="http://schemas.openxmlformats.org/officeDocument/2006/relationships/image" Target="../media/image330.png"/><Relationship Id="rId2" Type="http://schemas.openxmlformats.org/officeDocument/2006/relationships/image" Target="../media/image2.jpg"/><Relationship Id="rId1" Type="http://schemas.openxmlformats.org/officeDocument/2006/relationships/slideLayout" Target="../slideLayouts/slideLayout42.xml"/><Relationship Id="rId6" Type="http://schemas.openxmlformats.org/officeDocument/2006/relationships/image" Target="../media/image326.png"/><Relationship Id="rId11" Type="http://schemas.openxmlformats.org/officeDocument/2006/relationships/image" Target="../media/image329.png"/><Relationship Id="rId5" Type="http://schemas.openxmlformats.org/officeDocument/2006/relationships/image" Target="../media/image325.png"/><Relationship Id="rId10" Type="http://schemas.openxmlformats.org/officeDocument/2006/relationships/image" Target="../media/image328.png"/><Relationship Id="rId4" Type="http://schemas.openxmlformats.org/officeDocument/2006/relationships/customXml" Target="../ink/ink1.xml"/><Relationship Id="rId9" Type="http://schemas.microsoft.com/office/2017/06/relationships/model3d" Target="../media/model3d4.glb"/></Relationships>
</file>

<file path=ppt/slides/_rels/slide231.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2.jpg"/><Relationship Id="rId1" Type="http://schemas.openxmlformats.org/officeDocument/2006/relationships/slideLayout" Target="../slideLayouts/slideLayout42.xml"/></Relationships>
</file>

<file path=ppt/slides/_rels/slide232.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2.jpg"/><Relationship Id="rId1" Type="http://schemas.openxmlformats.org/officeDocument/2006/relationships/slideLayout" Target="../slideLayouts/slideLayout42.xml"/></Relationships>
</file>

<file path=ppt/slides/_rels/slide233.xml.rels><?xml version="1.0" encoding="UTF-8" standalone="yes"?>
<Relationships xmlns="http://schemas.openxmlformats.org/package/2006/relationships"><Relationship Id="rId8" Type="http://schemas.openxmlformats.org/officeDocument/2006/relationships/image" Target="../media/image337.svg"/><Relationship Id="rId3" Type="http://schemas.microsoft.com/office/2017/06/relationships/model3d" Target="../media/model3d5.glb"/><Relationship Id="rId7" Type="http://schemas.openxmlformats.org/officeDocument/2006/relationships/image" Target="../media/image336.png"/><Relationship Id="rId2" Type="http://schemas.openxmlformats.org/officeDocument/2006/relationships/image" Target="../media/image2.jpg"/><Relationship Id="rId1" Type="http://schemas.openxmlformats.org/officeDocument/2006/relationships/slideLayout" Target="../slideLayouts/slideLayout42.xml"/><Relationship Id="rId6" Type="http://schemas.openxmlformats.org/officeDocument/2006/relationships/image" Target="../media/image335.svg"/><Relationship Id="rId5" Type="http://schemas.openxmlformats.org/officeDocument/2006/relationships/image" Target="../media/image334.png"/><Relationship Id="rId4" Type="http://schemas.openxmlformats.org/officeDocument/2006/relationships/image" Target="../media/image333.png"/><Relationship Id="rId9" Type="http://schemas.openxmlformats.org/officeDocument/2006/relationships/image" Target="../media/image338.png"/></Relationships>
</file>

<file path=ppt/slides/_rels/slide2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slide" Target="slide1.xml"/></Relationships>
</file>

<file path=ppt/slides/_rels/slide3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hyperlink" Target="lab.EXE" TargetMode="External"/><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hyperlink" Target="login%20student%20email.EXE" TargetMode="External"/><Relationship Id="rId4" Type="http://schemas.openxmlformats.org/officeDocument/2006/relationships/hyperlink" Target="changepwd.EX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xml"/></Relationships>
</file>

<file path=ppt/slides/_rels/slide4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slide" Target="slide1.xml"/></Relationships>
</file>

<file path=ppt/slides/_rels/slide4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www.ucsiuniversity.edu.my/pdf/campusEmergencyGuide.pdf" TargetMode="External"/><Relationship Id="rId7" Type="http://schemas.openxmlformats.org/officeDocument/2006/relationships/diagramColors" Target="../diagrams/colors1.xml"/><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8.png"/><Relationship Id="rId4" Type="http://schemas.openxmlformats.org/officeDocument/2006/relationships/diagramData" Target="../diagrams/data1.xml"/><Relationship Id="rId9" Type="http://schemas.openxmlformats.org/officeDocument/2006/relationships/slide" Target="slide1.xml"/></Relationships>
</file>

<file path=ppt/slides/_rels/slide4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1.png"/><Relationship Id="rId7" Type="http://schemas.openxmlformats.org/officeDocument/2006/relationships/diagramLayout" Target="../diagrams/layout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Data" Target="../diagrams/data2.xml"/><Relationship Id="rId5" Type="http://schemas.openxmlformats.org/officeDocument/2006/relationships/image" Target="../media/image18.png"/><Relationship Id="rId10" Type="http://schemas.microsoft.com/office/2007/relationships/diagramDrawing" Target="../diagrams/drawing2.xml"/><Relationship Id="rId4" Type="http://schemas.openxmlformats.org/officeDocument/2006/relationships/slide" Target="slide1.xml"/><Relationship Id="rId9" Type="http://schemas.openxmlformats.org/officeDocument/2006/relationships/diagramColors" Target="../diagrams/colors2.xml"/></Relationships>
</file>

<file path=ppt/slides/_rels/slide4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1.xml"/><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34.jpeg"/><Relationship Id="rId4" Type="http://schemas.openxmlformats.org/officeDocument/2006/relationships/image" Target="../media/image33.jpe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slide" Target="slide1.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35.jpeg"/></Relationships>
</file>

<file path=ppt/slides/_rels/slide54.xml.rels><?xml version="1.0" encoding="UTF-8" standalone="yes"?>
<Relationships xmlns="http://schemas.openxmlformats.org/package/2006/relationships"><Relationship Id="rId3" Type="http://schemas.openxmlformats.org/officeDocument/2006/relationships/hyperlink" Target="http://www.ucsiuniversity.edu.my/ucsialumni/" TargetMode="Externa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hyperlink" Target="https://www.facebook.com/ucsialumni" TargetMode="External"/></Relationships>
</file>

<file path=ppt/slides/_rels/slide5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slide" Target="slide1.xml"/></Relationships>
</file>

<file path=ppt/slides/_rels/slide5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png"/><Relationship Id="rId7" Type="http://schemas.openxmlformats.org/officeDocument/2006/relationships/slide" Target="slide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slide" Target="slide1.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slide" Target="slide1.xml"/></Relationships>
</file>

<file path=ppt/slides/_rels/slide6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eg"/><Relationship Id="rId3" Type="http://schemas.openxmlformats.org/officeDocument/2006/relationships/image" Target="../media/image21.pn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5" Type="http://schemas.openxmlformats.org/officeDocument/2006/relationships/image" Target="../media/image18.pn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slide" Target="slide1.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slide" Target="slide1.xml"/><Relationship Id="rId5" Type="http://schemas.openxmlformats.org/officeDocument/2006/relationships/image" Target="../media/image54.jpeg"/><Relationship Id="rId4" Type="http://schemas.openxmlformats.org/officeDocument/2006/relationships/image" Target="../media/image53.jpeg"/></Relationships>
</file>

<file path=ppt/slides/_rels/slide6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64.xml.rels><?xml version="1.0" encoding="UTF-8" standalone="yes"?>
<Relationships xmlns="http://schemas.openxmlformats.org/package/2006/relationships"><Relationship Id="rId3" Type="http://schemas.openxmlformats.org/officeDocument/2006/relationships/hyperlink" Target="http://www.ucsiuniversity.edu.my/student-support/accommodation/accommodation-download-kl.aspx"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55.jpeg"/></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slide" Target="slide1.xml"/><Relationship Id="rId4" Type="http://schemas.openxmlformats.org/officeDocument/2006/relationships/image" Target="../media/image55.jpeg"/></Relationships>
</file>

<file path=ppt/slides/_rels/slide6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21.png"/><Relationship Id="rId7"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18.png"/><Relationship Id="rId4" Type="http://schemas.openxmlformats.org/officeDocument/2006/relationships/image" Target="../media/image57.jpeg"/><Relationship Id="rId9" Type="http://schemas.openxmlformats.org/officeDocument/2006/relationships/slide" Target="slide1.xml"/></Relationships>
</file>

<file path=ppt/slides/_rels/slide6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18.png"/><Relationship Id="rId4" Type="http://schemas.openxmlformats.org/officeDocument/2006/relationships/image" Target="../media/image63.jpeg"/><Relationship Id="rId9" Type="http://schemas.openxmlformats.org/officeDocument/2006/relationships/slide" Target="slide1.xml"/></Relationships>
</file>

<file path=ppt/slides/_rels/slide6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1.jpeg"/><Relationship Id="rId11" Type="http://schemas.openxmlformats.org/officeDocument/2006/relationships/slide" Target="slide1.xml"/><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slides/_rels/slide69.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9.jpeg"/><Relationship Id="rId11" Type="http://schemas.openxmlformats.org/officeDocument/2006/relationships/image" Target="../media/image18.png"/><Relationship Id="rId5" Type="http://schemas.openxmlformats.org/officeDocument/2006/relationships/image" Target="../media/image78.jpeg"/><Relationship Id="rId10" Type="http://schemas.openxmlformats.org/officeDocument/2006/relationships/slide" Target="slide1.xml"/><Relationship Id="rId4" Type="http://schemas.openxmlformats.org/officeDocument/2006/relationships/image" Target="../media/image77.jpeg"/><Relationship Id="rId9" Type="http://schemas.openxmlformats.org/officeDocument/2006/relationships/image" Target="../media/image82.jpeg"/></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21.png"/><Relationship Id="rId7" Type="http://schemas.openxmlformats.org/officeDocument/2006/relationships/hyperlink" Target="http://www.ucsiuniversity.edu.my/student-support/accommodation/accommodation-kl.aspx"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felicia@ucsiuniversity.edu.my" TargetMode="External"/><Relationship Id="rId5" Type="http://schemas.openxmlformats.org/officeDocument/2006/relationships/hyperlink" Target="mailto:syazwani@ucsiuniversity.edu.my" TargetMode="External"/><Relationship Id="rId4" Type="http://schemas.openxmlformats.org/officeDocument/2006/relationships/hyperlink" Target="mailto:arumugam@ucsiuniversity.edu.my" TargetMode="External"/><Relationship Id="rId9" Type="http://schemas.openxmlformats.org/officeDocument/2006/relationships/image" Target="../media/image18.png"/></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8" Type="http://schemas.openxmlformats.org/officeDocument/2006/relationships/slide" Target="slide87.xml"/><Relationship Id="rId13" Type="http://schemas.openxmlformats.org/officeDocument/2006/relationships/slide" Target="slide110.xml"/><Relationship Id="rId3" Type="http://schemas.openxmlformats.org/officeDocument/2006/relationships/image" Target="../media/image21.png"/><Relationship Id="rId7" Type="http://schemas.openxmlformats.org/officeDocument/2006/relationships/slide" Target="slide83.xml"/><Relationship Id="rId12" Type="http://schemas.openxmlformats.org/officeDocument/2006/relationships/slide" Target="slide108.xml"/><Relationship Id="rId2" Type="http://schemas.openxmlformats.org/officeDocument/2006/relationships/notesSlide" Target="../notesSlides/notesSlide15.xml"/><Relationship Id="rId16" Type="http://schemas.openxmlformats.org/officeDocument/2006/relationships/slide" Target="slide116.xml"/><Relationship Id="rId1" Type="http://schemas.openxmlformats.org/officeDocument/2006/relationships/slideLayout" Target="../slideLayouts/slideLayout2.xml"/><Relationship Id="rId6" Type="http://schemas.openxmlformats.org/officeDocument/2006/relationships/slide" Target="slide80.xml"/><Relationship Id="rId11" Type="http://schemas.openxmlformats.org/officeDocument/2006/relationships/slide" Target="slide104.xml"/><Relationship Id="rId5" Type="http://schemas.openxmlformats.org/officeDocument/2006/relationships/slide" Target="slide75.xml"/><Relationship Id="rId15" Type="http://schemas.openxmlformats.org/officeDocument/2006/relationships/slide" Target="slide114.xml"/><Relationship Id="rId10" Type="http://schemas.openxmlformats.org/officeDocument/2006/relationships/slide" Target="slide102.xml"/><Relationship Id="rId4" Type="http://schemas.openxmlformats.org/officeDocument/2006/relationships/slide" Target="slide73.xml"/><Relationship Id="rId9" Type="http://schemas.openxmlformats.org/officeDocument/2006/relationships/slide" Target="slide94.xml"/><Relationship Id="rId14" Type="http://schemas.openxmlformats.org/officeDocument/2006/relationships/slide" Target="slide111.xml"/></Relationships>
</file>

<file path=ppt/slides/_rels/slide73.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21.png"/><Relationship Id="rId7" Type="http://schemas.openxmlformats.org/officeDocument/2006/relationships/image" Target="../media/image86.jpeg"/><Relationship Id="rId12"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5.jpeg"/><Relationship Id="rId11" Type="http://schemas.openxmlformats.org/officeDocument/2006/relationships/image" Target="../media/image90.png"/><Relationship Id="rId5" Type="http://schemas.openxmlformats.org/officeDocument/2006/relationships/image" Target="../media/image83.png"/><Relationship Id="rId10" Type="http://schemas.openxmlformats.org/officeDocument/2006/relationships/image" Target="../media/image89.png"/><Relationship Id="rId4" Type="http://schemas.openxmlformats.org/officeDocument/2006/relationships/image" Target="../media/image84.jpeg"/><Relationship Id="rId9" Type="http://schemas.openxmlformats.org/officeDocument/2006/relationships/image" Target="../media/image88.png"/></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ucsiuniversity.edu.my/current-students" TargetMode="External"/><Relationship Id="rId5" Type="http://schemas.openxmlformats.org/officeDocument/2006/relationships/image" Target="../media/image83.png"/><Relationship Id="rId4" Type="http://schemas.openxmlformats.org/officeDocument/2006/relationships/image" Target="../media/image92.png"/></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ucsiuniversity.edu.my/current-students" TargetMode="External"/><Relationship Id="rId5" Type="http://schemas.openxmlformats.org/officeDocument/2006/relationships/image" Target="../media/image83.png"/><Relationship Id="rId4" Type="http://schemas.openxmlformats.org/officeDocument/2006/relationships/image" Target="../media/image94.png"/></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83.png"/></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96.png"/></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83.png"/><Relationship Id="rId4" Type="http://schemas.openxmlformats.org/officeDocument/2006/relationships/image" Target="../media/image99.png"/></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83.png"/><Relationship Id="rId4" Type="http://schemas.openxmlformats.org/officeDocument/2006/relationships/image" Target="../media/image101.png"/></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103.png"/></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104.png"/></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106.png"/><Relationship Id="rId4" Type="http://schemas.openxmlformats.org/officeDocument/2006/relationships/image" Target="../media/image105.png"/></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107.png"/></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83.png"/><Relationship Id="rId4" Type="http://schemas.openxmlformats.org/officeDocument/2006/relationships/image" Target="../media/image108.png"/></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110.png"/></Relationships>
</file>

<file path=ppt/slides/_rels/slide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83.png"/></Relationships>
</file>

<file path=ppt/slides/_rels/slide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112.png"/></Relationships>
</file>

<file path=ppt/slides/_rels/slide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83.png"/></Relationships>
</file>

<file path=ppt/slides/_rels/slide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83.png"/></Relationships>
</file>

<file path=ppt/slides/_rels/slide9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117.png"/><Relationship Id="rId4" Type="http://schemas.openxmlformats.org/officeDocument/2006/relationships/image" Target="../media/image116.png"/></Relationships>
</file>

<file path=ppt/slides/_rels/slide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83.png"/><Relationship Id="rId4" Type="http://schemas.openxmlformats.org/officeDocument/2006/relationships/image" Target="../media/image118.png"/></Relationships>
</file>

<file path=ppt/slides/_rels/slide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83.png"/></Relationships>
</file>

<file path=ppt/slides/_rels/slide9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123.png"/><Relationship Id="rId4" Type="http://schemas.openxmlformats.org/officeDocument/2006/relationships/image" Target="../media/image1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4022C38-6CAD-42F6-AF83-C64457C89D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ound Diagonal Corner Rectangle 3"/>
          <p:cNvSpPr/>
          <p:nvPr/>
        </p:nvSpPr>
        <p:spPr>
          <a:xfrm>
            <a:off x="3805629" y="3112813"/>
            <a:ext cx="1428750" cy="1000125"/>
          </a:xfrm>
          <a:prstGeom prst="round2DiagRect">
            <a:avLst>
              <a:gd name="adj1" fmla="val 21356"/>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pic>
        <p:nvPicPr>
          <p:cNvPr id="5" name="Picture 4" descr="X-mas Ecard &amp; Banner_1st Draft-02.jpg"/>
          <p:cNvPicPr>
            <a:picLocks noChangeAspect="1"/>
          </p:cNvPicPr>
          <p:nvPr/>
        </p:nvPicPr>
        <p:blipFill>
          <a:blip r:embed="rId4"/>
          <a:stretch>
            <a:fillRect/>
          </a:stretch>
        </p:blipFill>
        <p:spPr>
          <a:xfrm>
            <a:off x="7341322" y="1703388"/>
            <a:ext cx="1292225" cy="838200"/>
          </a:xfrm>
          <a:prstGeom prst="round2DiagRect">
            <a:avLst>
              <a:gd name="adj1" fmla="val 16667"/>
              <a:gd name="adj2" fmla="val 0"/>
            </a:avLst>
          </a:prstGeom>
          <a:solidFill>
            <a:schemeClr val="bg1"/>
          </a:solidFill>
          <a:ln w="88900" cap="sq">
            <a:solidFill>
              <a:srgbClr val="FFFFFF"/>
            </a:solidFill>
            <a:miter lim="800000"/>
          </a:ln>
          <a:effectLst>
            <a:outerShdw blurRad="254000" algn="tl" rotWithShape="0">
              <a:srgbClr val="000000">
                <a:alpha val="43000"/>
              </a:srgbClr>
            </a:outerShdw>
          </a:effectLst>
        </p:spPr>
      </p:pic>
      <p:pic>
        <p:nvPicPr>
          <p:cNvPr id="6" name="Picture 5" descr="computer5.jpg">
            <a:hlinkClick r:id="rId5" action="ppaction://hlinksldjump"/>
          </p:cNvPr>
          <p:cNvPicPr>
            <a:picLocks noChangeAspect="1"/>
          </p:cNvPicPr>
          <p:nvPr/>
        </p:nvPicPr>
        <p:blipFill>
          <a:blip r:embed="rId6"/>
          <a:stretch>
            <a:fillRect/>
          </a:stretch>
        </p:blipFill>
        <p:spPr>
          <a:xfrm>
            <a:off x="2186709" y="1731963"/>
            <a:ext cx="1231900" cy="8302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personal_finance.jpg">
            <a:hlinkClick r:id="rId7" action="ppaction://hlinksldjump"/>
          </p:cNvPr>
          <p:cNvPicPr>
            <a:picLocks noChangeAspect="1"/>
          </p:cNvPicPr>
          <p:nvPr/>
        </p:nvPicPr>
        <p:blipFill>
          <a:blip r:embed="rId8"/>
          <a:stretch>
            <a:fillRect/>
          </a:stretch>
        </p:blipFill>
        <p:spPr>
          <a:xfrm>
            <a:off x="480147" y="1731963"/>
            <a:ext cx="1208087" cy="8302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descr="library1.jpg">
            <a:hlinkClick r:id="rId9" action="ppaction://hlinksldjump"/>
          </p:cNvPr>
          <p:cNvPicPr>
            <a:picLocks noChangeAspect="1"/>
          </p:cNvPicPr>
          <p:nvPr/>
        </p:nvPicPr>
        <p:blipFill>
          <a:blip r:embed="rId10"/>
          <a:stretch>
            <a:fillRect/>
          </a:stretch>
        </p:blipFill>
        <p:spPr>
          <a:xfrm>
            <a:off x="2182740" y="3200393"/>
            <a:ext cx="1208087" cy="838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rules_r.jpg">
            <a:hlinkClick r:id="rId11" action="ppaction://hlinksldjump"/>
          </p:cNvPr>
          <p:cNvPicPr>
            <a:picLocks noChangeAspect="1"/>
          </p:cNvPicPr>
          <p:nvPr/>
        </p:nvPicPr>
        <p:blipFill>
          <a:blip r:embed="rId12"/>
          <a:srcRect t="12418"/>
          <a:stretch>
            <a:fillRect/>
          </a:stretch>
        </p:blipFill>
        <p:spPr>
          <a:xfrm>
            <a:off x="3913909" y="1722438"/>
            <a:ext cx="1208088" cy="8175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Box 19"/>
          <p:cNvSpPr txBox="1">
            <a:spLocks noChangeArrowheads="1"/>
          </p:cNvSpPr>
          <p:nvPr/>
        </p:nvSpPr>
        <p:spPr bwMode="auto">
          <a:xfrm>
            <a:off x="486497" y="2649538"/>
            <a:ext cx="1143000" cy="523875"/>
          </a:xfrm>
          <a:prstGeom prst="rect">
            <a:avLst/>
          </a:prstGeom>
          <a:noFill/>
          <a:ln w="9525">
            <a:noFill/>
            <a:miter lim="800000"/>
            <a:headEnd/>
            <a:tailEnd/>
          </a:ln>
        </p:spPr>
        <p:txBody>
          <a:bodyPr>
            <a:spAutoFit/>
          </a:bodyPr>
          <a:lstStyle/>
          <a:p>
            <a:pPr algn="ctr">
              <a:defRPr/>
            </a:pPr>
            <a:r>
              <a:rPr lang="en-US" sz="1400" b="1" dirty="0">
                <a:solidFill>
                  <a:schemeClr val="bg1"/>
                </a:solidFill>
                <a:cs typeface="Times New Roman" pitchFamily="18" charset="0"/>
              </a:rPr>
              <a:t>Finance Policy</a:t>
            </a:r>
          </a:p>
        </p:txBody>
      </p:sp>
      <p:sp>
        <p:nvSpPr>
          <p:cNvPr id="12" name="TextBox 20"/>
          <p:cNvSpPr txBox="1">
            <a:spLocks noChangeArrowheads="1"/>
          </p:cNvSpPr>
          <p:nvPr/>
        </p:nvSpPr>
        <p:spPr bwMode="auto">
          <a:xfrm>
            <a:off x="3232872" y="2617788"/>
            <a:ext cx="2676525" cy="523875"/>
          </a:xfrm>
          <a:prstGeom prst="rect">
            <a:avLst/>
          </a:prstGeom>
          <a:noFill/>
          <a:ln w="9525">
            <a:noFill/>
            <a:miter lim="800000"/>
            <a:headEnd/>
            <a:tailEnd/>
          </a:ln>
        </p:spPr>
        <p:txBody>
          <a:bodyPr>
            <a:spAutoFit/>
          </a:bodyPr>
          <a:lstStyle/>
          <a:p>
            <a:pPr algn="ctr">
              <a:defRPr/>
            </a:pPr>
            <a:r>
              <a:rPr lang="en-US" sz="1400" b="1" dirty="0">
                <a:solidFill>
                  <a:schemeClr val="bg1"/>
                </a:solidFill>
                <a:cs typeface="Times New Roman" pitchFamily="18" charset="0"/>
              </a:rPr>
              <a:t>Campus </a:t>
            </a:r>
          </a:p>
          <a:p>
            <a:pPr algn="ctr">
              <a:defRPr/>
            </a:pPr>
            <a:r>
              <a:rPr lang="en-US" sz="1400" b="1" dirty="0">
                <a:solidFill>
                  <a:schemeClr val="bg1"/>
                </a:solidFill>
                <a:cs typeface="Times New Roman" pitchFamily="18" charset="0"/>
              </a:rPr>
              <a:t>Rules and Regulations</a:t>
            </a:r>
          </a:p>
        </p:txBody>
      </p:sp>
      <p:sp>
        <p:nvSpPr>
          <p:cNvPr id="13" name="TextBox 22"/>
          <p:cNvSpPr txBox="1">
            <a:spLocks noChangeArrowheads="1"/>
          </p:cNvSpPr>
          <p:nvPr/>
        </p:nvSpPr>
        <p:spPr bwMode="auto">
          <a:xfrm>
            <a:off x="1448522" y="2646363"/>
            <a:ext cx="2676525" cy="307975"/>
          </a:xfrm>
          <a:prstGeom prst="rect">
            <a:avLst/>
          </a:prstGeom>
          <a:noFill/>
          <a:ln w="9525">
            <a:noFill/>
            <a:miter lim="800000"/>
            <a:headEnd/>
            <a:tailEnd/>
          </a:ln>
        </p:spPr>
        <p:txBody>
          <a:bodyPr>
            <a:spAutoFit/>
          </a:bodyPr>
          <a:lstStyle/>
          <a:p>
            <a:pPr algn="ctr">
              <a:defRPr/>
            </a:pPr>
            <a:r>
              <a:rPr lang="en-US" sz="1400" b="1" dirty="0">
                <a:solidFill>
                  <a:schemeClr val="bg1"/>
                </a:solidFill>
                <a:cs typeface="Times New Roman" pitchFamily="18" charset="0"/>
              </a:rPr>
              <a:t>Computer Lab</a:t>
            </a:r>
          </a:p>
        </p:txBody>
      </p:sp>
      <p:sp>
        <p:nvSpPr>
          <p:cNvPr id="14" name="TextBox 23"/>
          <p:cNvSpPr txBox="1">
            <a:spLocks noChangeArrowheads="1"/>
          </p:cNvSpPr>
          <p:nvPr/>
        </p:nvSpPr>
        <p:spPr bwMode="auto">
          <a:xfrm>
            <a:off x="1413597" y="4140193"/>
            <a:ext cx="2676525" cy="307975"/>
          </a:xfrm>
          <a:prstGeom prst="rect">
            <a:avLst/>
          </a:prstGeom>
          <a:noFill/>
          <a:ln w="9525">
            <a:noFill/>
            <a:miter lim="800000"/>
            <a:headEnd/>
            <a:tailEnd/>
          </a:ln>
        </p:spPr>
        <p:txBody>
          <a:bodyPr>
            <a:spAutoFit/>
          </a:bodyPr>
          <a:lstStyle/>
          <a:p>
            <a:pPr algn="ctr">
              <a:defRPr/>
            </a:pPr>
            <a:r>
              <a:rPr lang="en-US" sz="1400" b="1" dirty="0">
                <a:solidFill>
                  <a:schemeClr val="bg1"/>
                </a:solidFill>
                <a:cs typeface="Times New Roman" pitchFamily="18" charset="0"/>
              </a:rPr>
              <a:t>Library Services</a:t>
            </a:r>
          </a:p>
        </p:txBody>
      </p:sp>
      <p:sp>
        <p:nvSpPr>
          <p:cNvPr id="16" name="TextBox 13"/>
          <p:cNvSpPr txBox="1">
            <a:spLocks noChangeArrowheads="1"/>
          </p:cNvSpPr>
          <p:nvPr/>
        </p:nvSpPr>
        <p:spPr bwMode="auto">
          <a:xfrm>
            <a:off x="7230197" y="2643188"/>
            <a:ext cx="1500187" cy="523875"/>
          </a:xfrm>
          <a:prstGeom prst="rect">
            <a:avLst/>
          </a:prstGeom>
          <a:noFill/>
          <a:ln w="9525">
            <a:noFill/>
            <a:miter lim="800000"/>
            <a:headEnd/>
            <a:tailEnd/>
          </a:ln>
        </p:spPr>
        <p:txBody>
          <a:bodyPr>
            <a:spAutoFit/>
          </a:bodyPr>
          <a:lstStyle/>
          <a:p>
            <a:pPr algn="ctr">
              <a:defRPr/>
            </a:pPr>
            <a:r>
              <a:rPr lang="en-US" sz="1400" b="1" dirty="0">
                <a:solidFill>
                  <a:schemeClr val="bg1"/>
                </a:solidFill>
                <a:cs typeface="Times New Roman" pitchFamily="18" charset="0"/>
              </a:rPr>
              <a:t>Student Affairs &amp; Alumni (SAA)</a:t>
            </a:r>
          </a:p>
        </p:txBody>
      </p:sp>
      <p:sp>
        <p:nvSpPr>
          <p:cNvPr id="17" name="TextBox 4"/>
          <p:cNvSpPr txBox="1">
            <a:spLocks noChangeArrowheads="1"/>
          </p:cNvSpPr>
          <p:nvPr/>
        </p:nvSpPr>
        <p:spPr bwMode="auto">
          <a:xfrm>
            <a:off x="384897" y="4133843"/>
            <a:ext cx="1395412" cy="738187"/>
          </a:xfrm>
          <a:prstGeom prst="rect">
            <a:avLst/>
          </a:prstGeom>
          <a:noFill/>
          <a:ln w="9525">
            <a:noFill/>
            <a:miter lim="800000"/>
            <a:headEnd/>
            <a:tailEnd/>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GB" sz="1400" b="1">
                <a:solidFill>
                  <a:schemeClr val="bg1"/>
                </a:solidFill>
                <a:cs typeface="Times New Roman" pitchFamily="18" charset="0"/>
              </a:rPr>
              <a:t>IIS &amp;LMS User Briefing Slides</a:t>
            </a:r>
          </a:p>
          <a:p>
            <a:pPr algn="ctr" fontAlgn="base">
              <a:spcBef>
                <a:spcPct val="0"/>
              </a:spcBef>
              <a:spcAft>
                <a:spcPct val="0"/>
              </a:spcAft>
            </a:pPr>
            <a:endParaRPr lang="en-GB" sz="1400" b="1">
              <a:solidFill>
                <a:schemeClr val="bg1"/>
              </a:solidFill>
              <a:cs typeface="Times New Roman" pitchFamily="18" charset="0"/>
            </a:endParaRPr>
          </a:p>
        </p:txBody>
      </p:sp>
      <p:sp>
        <p:nvSpPr>
          <p:cNvPr id="19" name="TextBox 10"/>
          <p:cNvSpPr txBox="1">
            <a:spLocks noChangeArrowheads="1"/>
          </p:cNvSpPr>
          <p:nvPr/>
        </p:nvSpPr>
        <p:spPr bwMode="auto">
          <a:xfrm>
            <a:off x="5225255" y="2626159"/>
            <a:ext cx="2124075" cy="523875"/>
          </a:xfrm>
          <a:prstGeom prst="rect">
            <a:avLst/>
          </a:prstGeom>
          <a:noFill/>
          <a:ln w="9525">
            <a:noFill/>
            <a:miter lim="800000"/>
            <a:headEnd/>
            <a:tailEnd/>
          </a:ln>
        </p:spPr>
        <p:txBody>
          <a:bodyPr>
            <a:spAutoFit/>
          </a:bodyPr>
          <a:lstStyle/>
          <a:p>
            <a:pPr algn="ctr">
              <a:defRPr/>
            </a:pPr>
            <a:r>
              <a:rPr lang="en-US" sz="1400" b="1" dirty="0">
                <a:solidFill>
                  <a:schemeClr val="bg1"/>
                </a:solidFill>
                <a:cs typeface="Times New Roman" pitchFamily="18" charset="0"/>
              </a:rPr>
              <a:t>International Support Team (IST)</a:t>
            </a:r>
          </a:p>
        </p:txBody>
      </p:sp>
      <p:sp>
        <p:nvSpPr>
          <p:cNvPr id="23" name="TextBox 21"/>
          <p:cNvSpPr txBox="1">
            <a:spLocks noChangeArrowheads="1"/>
          </p:cNvSpPr>
          <p:nvPr/>
        </p:nvSpPr>
        <p:spPr bwMode="auto">
          <a:xfrm>
            <a:off x="7382033" y="4132256"/>
            <a:ext cx="1552985" cy="954107"/>
          </a:xfrm>
          <a:prstGeom prst="rect">
            <a:avLst/>
          </a:prstGeom>
          <a:noFill/>
          <a:ln w="9525">
            <a:noFill/>
            <a:miter lim="800000"/>
            <a:headEnd/>
            <a:tailEnd/>
          </a:ln>
        </p:spPr>
        <p:txBody>
          <a:bodyPr wrap="square">
            <a:spAutoFit/>
          </a:bodyPr>
          <a:lstStyle/>
          <a:p>
            <a:pPr algn="ctr">
              <a:defRPr/>
            </a:pPr>
            <a:r>
              <a:rPr lang="en-US" sz="1400" b="1" dirty="0">
                <a:solidFill>
                  <a:schemeClr val="bg1"/>
                </a:solidFill>
                <a:cs typeface="Times New Roman" pitchFamily="18" charset="0"/>
              </a:rPr>
              <a:t>International Degree Pathway </a:t>
            </a:r>
            <a:r>
              <a:rPr lang="en-US" sz="1400" b="1" dirty="0" err="1">
                <a:solidFill>
                  <a:schemeClr val="bg1"/>
                </a:solidFill>
                <a:cs typeface="Times New Roman" pitchFamily="18" charset="0"/>
              </a:rPr>
              <a:t>Programme</a:t>
            </a:r>
            <a:r>
              <a:rPr lang="en-US" sz="1400" b="1" dirty="0">
                <a:solidFill>
                  <a:schemeClr val="bg1"/>
                </a:solidFill>
                <a:cs typeface="Times New Roman" pitchFamily="18" charset="0"/>
              </a:rPr>
              <a:t> (IDP)</a:t>
            </a:r>
          </a:p>
        </p:txBody>
      </p:sp>
      <p:pic>
        <p:nvPicPr>
          <p:cNvPr id="6169" name="Picture 6" descr="Cervie.gif">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663236" y="2942943"/>
            <a:ext cx="1785938"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7"/>
          <p:cNvSpPr txBox="1">
            <a:spLocks noChangeArrowheads="1"/>
          </p:cNvSpPr>
          <p:nvPr/>
        </p:nvSpPr>
        <p:spPr bwMode="auto">
          <a:xfrm>
            <a:off x="3465294" y="4092001"/>
            <a:ext cx="2214563" cy="646113"/>
          </a:xfrm>
          <a:prstGeom prst="rect">
            <a:avLst/>
          </a:prstGeom>
          <a:noFill/>
          <a:ln w="9525">
            <a:noFill/>
            <a:miter lim="800000"/>
            <a:headEnd/>
            <a:tailEnd/>
          </a:ln>
        </p:spPr>
        <p:txBody>
          <a:bodyPr>
            <a:spAutoFit/>
          </a:bodyPr>
          <a:lstStyle/>
          <a:p>
            <a:pPr algn="ctr">
              <a:defRPr/>
            </a:pPr>
            <a:r>
              <a:rPr lang="en-US" sz="1200" b="1" dirty="0">
                <a:solidFill>
                  <a:schemeClr val="bg1"/>
                </a:solidFill>
                <a:cs typeface="Times New Roman" pitchFamily="18" charset="0"/>
              </a:rPr>
              <a:t>Centre of Excellence for</a:t>
            </a:r>
          </a:p>
          <a:p>
            <a:pPr algn="ctr">
              <a:defRPr/>
            </a:pPr>
            <a:r>
              <a:rPr lang="en-US" sz="1200" b="1" dirty="0">
                <a:solidFill>
                  <a:schemeClr val="bg1"/>
                </a:solidFill>
                <a:cs typeface="Times New Roman" pitchFamily="18" charset="0"/>
              </a:rPr>
              <a:t>Research, Value Innovation </a:t>
            </a:r>
          </a:p>
          <a:p>
            <a:pPr algn="ctr">
              <a:defRPr/>
            </a:pPr>
            <a:r>
              <a:rPr lang="en-US" sz="1200" b="1" dirty="0">
                <a:solidFill>
                  <a:schemeClr val="bg1"/>
                </a:solidFill>
                <a:cs typeface="Times New Roman" pitchFamily="18" charset="0"/>
              </a:rPr>
              <a:t>and Entrepreneurship</a:t>
            </a:r>
          </a:p>
        </p:txBody>
      </p:sp>
      <p:pic>
        <p:nvPicPr>
          <p:cNvPr id="29" name="Picture 2" descr="C:\Documents and Settings\printer\Desktop\IMG_8042.JPG">
            <a:hlinkClick r:id="rId15" action="ppaction://hlinksldjump"/>
          </p:cNvPr>
          <p:cNvPicPr>
            <a:picLocks noChangeAspect="1" noChangeArrowheads="1"/>
          </p:cNvPicPr>
          <p:nvPr/>
        </p:nvPicPr>
        <p:blipFill>
          <a:blip r:embed="rId16"/>
          <a:srcRect/>
          <a:stretch>
            <a:fillRect/>
          </a:stretch>
        </p:blipFill>
        <p:spPr bwMode="auto">
          <a:xfrm>
            <a:off x="5638800" y="3192455"/>
            <a:ext cx="1296987" cy="8620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0" name="TextBox 10"/>
          <p:cNvSpPr txBox="1">
            <a:spLocks noChangeArrowheads="1"/>
          </p:cNvSpPr>
          <p:nvPr/>
        </p:nvSpPr>
        <p:spPr bwMode="auto">
          <a:xfrm>
            <a:off x="5566497" y="4113205"/>
            <a:ext cx="1500187" cy="307975"/>
          </a:xfrm>
          <a:prstGeom prst="rect">
            <a:avLst/>
          </a:prstGeom>
          <a:noFill/>
          <a:ln w="9525">
            <a:noFill/>
            <a:miter lim="800000"/>
            <a:headEnd/>
            <a:tailEnd/>
          </a:ln>
        </p:spPr>
        <p:txBody>
          <a:bodyPr>
            <a:spAutoFit/>
          </a:bodyPr>
          <a:lstStyle/>
          <a:p>
            <a:pPr algn="ctr">
              <a:defRPr/>
            </a:pPr>
            <a:r>
              <a:rPr lang="en-US" sz="1400" b="1" dirty="0">
                <a:solidFill>
                  <a:schemeClr val="bg1"/>
                </a:solidFill>
                <a:cs typeface="Times New Roman" pitchFamily="18" charset="0"/>
              </a:rPr>
              <a:t>Registrar Office</a:t>
            </a:r>
          </a:p>
        </p:txBody>
      </p:sp>
      <p:sp>
        <p:nvSpPr>
          <p:cNvPr id="33" name="TextBox 4"/>
          <p:cNvSpPr txBox="1">
            <a:spLocks noChangeArrowheads="1"/>
          </p:cNvSpPr>
          <p:nvPr/>
        </p:nvSpPr>
        <p:spPr bwMode="auto">
          <a:xfrm>
            <a:off x="6623256" y="5868242"/>
            <a:ext cx="857250" cy="523875"/>
          </a:xfrm>
          <a:prstGeom prst="rect">
            <a:avLst/>
          </a:prstGeom>
          <a:noFill/>
          <a:ln w="9525">
            <a:noFill/>
            <a:miter lim="800000"/>
            <a:headEnd/>
            <a:tailEnd/>
          </a:ln>
        </p:spPr>
        <p:txBody>
          <a:bodyPr>
            <a:spAutoFit/>
          </a:bodyPr>
          <a:lstStyle/>
          <a:p>
            <a:pPr algn="ctr">
              <a:defRPr/>
            </a:pPr>
            <a:r>
              <a:rPr lang="en-US" sz="1400" b="1" dirty="0">
                <a:solidFill>
                  <a:schemeClr val="bg1"/>
                </a:solidFill>
                <a:cs typeface="Times New Roman" pitchFamily="18" charset="0"/>
              </a:rPr>
              <a:t>List of Policies</a:t>
            </a:r>
          </a:p>
        </p:txBody>
      </p:sp>
      <p:pic>
        <p:nvPicPr>
          <p:cNvPr id="6176" name="Picture 2" descr="D:\Jinnie\UCSI &amp; SAO Logo\SAO Logo.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17509" y="1981200"/>
            <a:ext cx="1357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p:nvPr/>
        </p:nvSpPr>
        <p:spPr>
          <a:xfrm>
            <a:off x="7317509" y="1676400"/>
            <a:ext cx="1328738"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MY">
              <a:solidFill>
                <a:schemeClr val="bg1"/>
              </a:solidFill>
            </a:endParaRPr>
          </a:p>
        </p:txBody>
      </p:sp>
      <p:sp>
        <p:nvSpPr>
          <p:cNvPr id="36" name="TextBox 4"/>
          <p:cNvSpPr txBox="1">
            <a:spLocks noChangeArrowheads="1"/>
          </p:cNvSpPr>
          <p:nvPr/>
        </p:nvSpPr>
        <p:spPr bwMode="auto">
          <a:xfrm>
            <a:off x="7595960" y="5868242"/>
            <a:ext cx="928687" cy="522287"/>
          </a:xfrm>
          <a:prstGeom prst="rect">
            <a:avLst/>
          </a:prstGeom>
          <a:noFill/>
          <a:ln w="9525">
            <a:noFill/>
            <a:miter lim="800000"/>
            <a:headEnd/>
            <a:tailEnd/>
          </a:ln>
        </p:spPr>
        <p:txBody>
          <a:bodyPr>
            <a:spAutoFit/>
          </a:bodyPr>
          <a:lstStyle/>
          <a:p>
            <a:pPr algn="ctr">
              <a:defRPr/>
            </a:pPr>
            <a:r>
              <a:rPr lang="en-US" sz="1400" b="1" dirty="0">
                <a:solidFill>
                  <a:schemeClr val="bg1"/>
                </a:solidFill>
                <a:cs typeface="Times New Roman" pitchFamily="18" charset="0"/>
              </a:rPr>
              <a:t>Building Directory</a:t>
            </a:r>
          </a:p>
        </p:txBody>
      </p:sp>
      <p:pic>
        <p:nvPicPr>
          <p:cNvPr id="38" name="Picture 4" descr="C:\Users\HanYing.CHIN\Desktop\Building Directory Image 28082012.jpg">
            <a:hlinkClick r:id="rId18" action="ppaction://hlinkfil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654729" y="5115940"/>
            <a:ext cx="928021" cy="7387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83" name="Picture 2" descr="C:\Users\12529\Desktop\Logo\[Logo} SAA_FInal_170513.png">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86577" y="1699494"/>
            <a:ext cx="10017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ound Diagonal Corner Rectangle 41"/>
          <p:cNvSpPr/>
          <p:nvPr/>
        </p:nvSpPr>
        <p:spPr>
          <a:xfrm>
            <a:off x="7317509" y="3133718"/>
            <a:ext cx="1428750" cy="1000125"/>
          </a:xfrm>
          <a:prstGeom prst="round2DiagRect">
            <a:avLst>
              <a:gd name="adj1" fmla="val 21356"/>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pic>
        <p:nvPicPr>
          <p:cNvPr id="43" name="Picture 42">
            <a:hlinkClick r:id="rId22" action="ppaction://hlinksldjump"/>
          </p:cNvPr>
          <p:cNvPicPr/>
          <p:nvPr/>
        </p:nvPicPr>
        <p:blipFill>
          <a:blip r:embed="rId2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45156" y="3192455"/>
            <a:ext cx="973455" cy="838200"/>
          </a:xfrm>
          <a:prstGeom prst="rect">
            <a:avLst/>
          </a:prstGeom>
          <a:ln>
            <a:noFill/>
          </a:ln>
          <a:effectLst>
            <a:outerShdw blurRad="292100" dist="139700" dir="2700000" algn="tl" rotWithShape="0">
              <a:srgbClr val="333333">
                <a:alpha val="65000"/>
              </a:srgbClr>
            </a:outerShdw>
          </a:effectLst>
        </p:spPr>
      </p:pic>
      <p:pic>
        <p:nvPicPr>
          <p:cNvPr id="44" name="Picture 43">
            <a:hlinkClick r:id="rId24" action="ppaction://hlinkfile"/>
          </p:cNvPr>
          <p:cNvPicPr>
            <a:picLocks noChangeAspect="1"/>
          </p:cNvPicPr>
          <p:nvPr/>
        </p:nvPicPr>
        <p:blipFill>
          <a:blip r:embed="rId25"/>
          <a:stretch>
            <a:fillRect/>
          </a:stretch>
        </p:blipFill>
        <p:spPr>
          <a:xfrm>
            <a:off x="450129" y="3189279"/>
            <a:ext cx="1280388" cy="8413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33430" y="4918097"/>
            <a:ext cx="1269626" cy="9522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1" name="TextBox 26"/>
          <p:cNvSpPr txBox="1">
            <a:spLocks noChangeArrowheads="1"/>
          </p:cNvSpPr>
          <p:nvPr/>
        </p:nvSpPr>
        <p:spPr bwMode="auto">
          <a:xfrm>
            <a:off x="338670" y="5975103"/>
            <a:ext cx="1479297" cy="523220"/>
          </a:xfrm>
          <a:prstGeom prst="rect">
            <a:avLst/>
          </a:prstGeom>
          <a:noFill/>
          <a:ln w="9525">
            <a:noFill/>
            <a:miter lim="800000"/>
            <a:headEnd/>
            <a:tailEnd/>
          </a:ln>
        </p:spPr>
        <p:txBody>
          <a:bodyPr wrap="square">
            <a:spAutoFit/>
          </a:bodyPr>
          <a:lstStyle/>
          <a:p>
            <a:pPr algn="ctr">
              <a:defRPr/>
            </a:pPr>
            <a:r>
              <a:rPr lang="en-US" sz="1400" b="1" dirty="0">
                <a:solidFill>
                  <a:schemeClr val="bg1"/>
                </a:solidFill>
                <a:cs typeface="Times New Roman" pitchFamily="18" charset="0"/>
              </a:rPr>
              <a:t>Examination Centre</a:t>
            </a:r>
          </a:p>
        </p:txBody>
      </p:sp>
      <p:pic>
        <p:nvPicPr>
          <p:cNvPr id="21" name="Picture 20">
            <a:hlinkClick r:id="rId28" action="ppaction://hlinkfile"/>
          </p:cNvPr>
          <p:cNvPicPr>
            <a:picLocks noChangeAspect="1"/>
          </p:cNvPicPr>
          <p:nvPr/>
        </p:nvPicPr>
        <p:blipFill>
          <a:blip r:embed="rId29"/>
          <a:stretch>
            <a:fillRect/>
          </a:stretch>
        </p:blipFill>
        <p:spPr>
          <a:xfrm>
            <a:off x="6699737" y="4846338"/>
            <a:ext cx="702397" cy="994317"/>
          </a:xfrm>
          <a:prstGeom prst="roundRect">
            <a:avLst>
              <a:gd name="adj" fmla="val 10074"/>
            </a:avLst>
          </a:prstGeom>
          <a:noFill/>
          <a:effectLst>
            <a:outerShdw sx="1000" sy="1000" algn="ctr" rotWithShape="0">
              <a:srgbClr val="000000"/>
            </a:outerShdw>
            <a:reflection blurRad="6350" stA="52000" endA="300" endPos="35000" dir="5400000" sy="-100000" algn="bl" rotWithShape="0"/>
          </a:effectLst>
        </p:spPr>
      </p:pic>
      <p:pic>
        <p:nvPicPr>
          <p:cNvPr id="3" name="Picture 2">
            <a:hlinkClick r:id="rId30" action="ppaction://hlinkfile"/>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871258" y="4839631"/>
            <a:ext cx="744301" cy="1027769"/>
          </a:xfrm>
          <a:prstGeom prst="rect">
            <a:avLst/>
          </a:prstGeom>
        </p:spPr>
      </p:pic>
      <p:sp>
        <p:nvSpPr>
          <p:cNvPr id="40" name="TextBox 26"/>
          <p:cNvSpPr txBox="1">
            <a:spLocks noChangeArrowheads="1"/>
          </p:cNvSpPr>
          <p:nvPr/>
        </p:nvSpPr>
        <p:spPr bwMode="auto">
          <a:xfrm>
            <a:off x="4743809" y="5957893"/>
            <a:ext cx="1939711" cy="523220"/>
          </a:xfrm>
          <a:prstGeom prst="rect">
            <a:avLst/>
          </a:prstGeom>
          <a:noFill/>
          <a:ln w="9525">
            <a:noFill/>
            <a:miter lim="800000"/>
            <a:headEnd/>
            <a:tailEnd/>
          </a:ln>
        </p:spPr>
        <p:txBody>
          <a:bodyPr wrap="square">
            <a:spAutoFit/>
          </a:bodyPr>
          <a:lstStyle/>
          <a:p>
            <a:pPr algn="ctr">
              <a:defRPr/>
            </a:pPr>
            <a:r>
              <a:rPr lang="en-US" sz="1400" b="1" dirty="0">
                <a:solidFill>
                  <a:schemeClr val="bg1"/>
                </a:solidFill>
                <a:cs typeface="Times New Roman" pitchFamily="18" charset="0"/>
              </a:rPr>
              <a:t>Campus Emergency </a:t>
            </a:r>
          </a:p>
          <a:p>
            <a:pPr algn="ctr">
              <a:defRPr/>
            </a:pPr>
            <a:r>
              <a:rPr lang="en-US" sz="1400" b="1" dirty="0">
                <a:solidFill>
                  <a:schemeClr val="bg1"/>
                </a:solidFill>
                <a:cs typeface="Times New Roman" pitchFamily="18" charset="0"/>
              </a:rPr>
              <a:t>Guide </a:t>
            </a:r>
          </a:p>
        </p:txBody>
      </p:sp>
      <p:sp>
        <p:nvSpPr>
          <p:cNvPr id="41" name="Rectangle 40">
            <a:hlinkClick r:id="rId32" action="ppaction://hlinkfile"/>
          </p:cNvPr>
          <p:cNvSpPr/>
          <p:nvPr/>
        </p:nvSpPr>
        <p:spPr>
          <a:xfrm rot="16200000">
            <a:off x="5174323" y="4656718"/>
            <a:ext cx="389450" cy="789441"/>
          </a:xfrm>
          <a:prstGeom prst="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fontAlgn="base">
              <a:spcBef>
                <a:spcPct val="0"/>
              </a:spcBef>
              <a:spcAft>
                <a:spcPct val="0"/>
              </a:spcAft>
            </a:pPr>
            <a:r>
              <a:rPr lang="en-GB" sz="800" b="1" u="sng" dirty="0">
                <a:solidFill>
                  <a:schemeClr val="bg1"/>
                </a:solidFill>
                <a:latin typeface="Felix Titling" pitchFamily="82" charset="0"/>
                <a:hlinkClick r:id="rId33" action="ppaction://hlinkfile"/>
              </a:rPr>
              <a:t>Emergency evacuation plan SW</a:t>
            </a:r>
            <a:endParaRPr lang="en-MY" sz="700" b="1" u="sng" dirty="0">
              <a:solidFill>
                <a:schemeClr val="bg1"/>
              </a:solidFill>
              <a:latin typeface="Felix Titling" pitchFamily="82" charset="0"/>
            </a:endParaRPr>
          </a:p>
        </p:txBody>
      </p:sp>
      <p:pic>
        <p:nvPicPr>
          <p:cNvPr id="48" name="Picture 1" descr="C:\Documents and Settings\11961\Desktop\Orientation final slide\leopard-home-button_128x128.png">
            <a:hlinkClick r:id="rId34" action="ppaction://hlinksldjump"/>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8612909" y="5870318"/>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
            <a:hlinkClick r:id="rId36" action="ppaction://hlinkfile"/>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713665" y="1717676"/>
            <a:ext cx="1087574" cy="7937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5" name="Picture 44" descr="library1.jpg">
            <a:hlinkClick r:id="rId38" action="ppaction://hlinkpres?slideindex=1&amp;slidetitle="/>
          </p:cNvPr>
          <p:cNvPicPr>
            <a:picLocks noChangeAspect="1"/>
          </p:cNvPicPr>
          <p:nvPr/>
        </p:nvPicPr>
        <p:blipFill>
          <a:blip r:embed="rId10"/>
          <a:stretch>
            <a:fillRect/>
          </a:stretch>
        </p:blipFill>
        <p:spPr>
          <a:xfrm>
            <a:off x="2053743" y="4881810"/>
            <a:ext cx="1441717" cy="10002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6" name="TextBox 23"/>
          <p:cNvSpPr txBox="1">
            <a:spLocks noChangeArrowheads="1"/>
          </p:cNvSpPr>
          <p:nvPr/>
        </p:nvSpPr>
        <p:spPr bwMode="auto">
          <a:xfrm>
            <a:off x="1413597" y="6000708"/>
            <a:ext cx="2676525" cy="523220"/>
          </a:xfrm>
          <a:prstGeom prst="rect">
            <a:avLst/>
          </a:prstGeom>
          <a:noFill/>
          <a:ln w="9525">
            <a:noFill/>
            <a:miter lim="800000"/>
            <a:headEnd/>
            <a:tailEnd/>
          </a:ln>
        </p:spPr>
        <p:txBody>
          <a:bodyPr>
            <a:spAutoFit/>
          </a:bodyPr>
          <a:lstStyle/>
          <a:p>
            <a:pPr algn="ctr">
              <a:defRPr/>
            </a:pPr>
            <a:r>
              <a:rPr lang="en-US" sz="1400" b="1" dirty="0">
                <a:solidFill>
                  <a:schemeClr val="bg1"/>
                </a:solidFill>
                <a:cs typeface="Times New Roman" pitchFamily="18" charset="0"/>
              </a:rPr>
              <a:t>Extra-curricular</a:t>
            </a:r>
          </a:p>
          <a:p>
            <a:pPr algn="ctr">
              <a:defRPr/>
            </a:pPr>
            <a:r>
              <a:rPr lang="en-US" sz="1400" b="1" dirty="0">
                <a:solidFill>
                  <a:schemeClr val="bg1"/>
                </a:solidFill>
                <a:cs typeface="Times New Roman" pitchFamily="18" charset="0"/>
              </a:rPr>
              <a:t>Learning Experience</a:t>
            </a:r>
          </a:p>
        </p:txBody>
      </p:sp>
      <p:sp>
        <p:nvSpPr>
          <p:cNvPr id="52" name="TextBox 23"/>
          <p:cNvSpPr txBox="1">
            <a:spLocks noChangeArrowheads="1"/>
          </p:cNvSpPr>
          <p:nvPr/>
        </p:nvSpPr>
        <p:spPr bwMode="auto">
          <a:xfrm>
            <a:off x="3495460" y="6017064"/>
            <a:ext cx="1555706" cy="523220"/>
          </a:xfrm>
          <a:prstGeom prst="rect">
            <a:avLst/>
          </a:prstGeom>
          <a:noFill/>
          <a:ln w="9525">
            <a:noFill/>
            <a:miter lim="800000"/>
            <a:headEnd/>
            <a:tailEnd/>
          </a:ln>
        </p:spPr>
        <p:txBody>
          <a:bodyPr wrap="square">
            <a:spAutoFit/>
          </a:bodyPr>
          <a:lstStyle/>
          <a:p>
            <a:pPr algn="ctr">
              <a:defRPr/>
            </a:pPr>
            <a:r>
              <a:rPr lang="en-US" sz="1400" b="1" dirty="0">
                <a:solidFill>
                  <a:schemeClr val="bg1"/>
                </a:solidFill>
                <a:cs typeface="Times New Roman" pitchFamily="18" charset="0"/>
              </a:rPr>
              <a:t>Peer Assisted</a:t>
            </a:r>
          </a:p>
          <a:p>
            <a:pPr algn="ctr">
              <a:defRPr/>
            </a:pPr>
            <a:r>
              <a:rPr lang="en-US" sz="1400" b="1" dirty="0">
                <a:solidFill>
                  <a:schemeClr val="bg1"/>
                </a:solidFill>
                <a:cs typeface="Times New Roman" pitchFamily="18" charset="0"/>
              </a:rPr>
              <a:t> Learning</a:t>
            </a:r>
          </a:p>
        </p:txBody>
      </p:sp>
      <p:grpSp>
        <p:nvGrpSpPr>
          <p:cNvPr id="18" name="Group 17"/>
          <p:cNvGrpSpPr/>
          <p:nvPr/>
        </p:nvGrpSpPr>
        <p:grpSpPr>
          <a:xfrm>
            <a:off x="3717581" y="4800600"/>
            <a:ext cx="1109765" cy="1174503"/>
            <a:chOff x="3717581" y="4800600"/>
            <a:chExt cx="1109765" cy="1174503"/>
          </a:xfrm>
        </p:grpSpPr>
        <p:sp>
          <p:nvSpPr>
            <p:cNvPr id="15" name="Round Diagonal Corner Rectangle 14">
              <a:hlinkClick r:id="rId39" action="ppaction://hlinksldjump"/>
            </p:cNvPr>
            <p:cNvSpPr/>
            <p:nvPr/>
          </p:nvSpPr>
          <p:spPr>
            <a:xfrm>
              <a:off x="3717581" y="4800600"/>
              <a:ext cx="1109765" cy="1174503"/>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50" name="Picture 6" descr="C:\Users\12664\Desktop\Capture.JPG">
              <a:hlinkClick r:id="rId39" action="ppaction://hlinksldjump"/>
            </p:cNvPr>
            <p:cNvPicPr>
              <a:picLocks noChangeAspect="1" noChangeArrowheads="1"/>
            </p:cNvPicPr>
            <p:nvPr/>
          </p:nvPicPr>
          <p:blipFill>
            <a:blip r:embed="rId40" cstate="print"/>
            <a:srcRect/>
            <a:stretch>
              <a:fillRect/>
            </a:stretch>
          </p:blipFill>
          <p:spPr bwMode="auto">
            <a:xfrm>
              <a:off x="3764396" y="5239335"/>
              <a:ext cx="1037784" cy="291877"/>
            </a:xfrm>
            <a:prstGeom prst="rect">
              <a:avLst/>
            </a:prstGeom>
            <a:noFill/>
            <a:ln w="9525">
              <a:noFill/>
              <a:miter lim="800000"/>
              <a:headEnd/>
              <a:tailEnd/>
            </a:ln>
          </p:spPr>
        </p:pic>
      </p:grpSp>
    </p:spTree>
    <p:extLst>
      <p:ext uri="{BB962C8B-B14F-4D97-AF65-F5344CB8AC3E}">
        <p14:creationId xmlns:p14="http://schemas.microsoft.com/office/powerpoint/2010/main" val="2986219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12799F-0C1A-4C58-8E1F-2E26526A2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291" name="Rectangle 1026"/>
          <p:cNvSpPr>
            <a:spLocks noChangeArrowheads="1"/>
          </p:cNvSpPr>
          <p:nvPr/>
        </p:nvSpPr>
        <p:spPr bwMode="auto">
          <a:xfrm>
            <a:off x="462643" y="1327249"/>
            <a:ext cx="8528957" cy="5078313"/>
          </a:xfrm>
          <a:prstGeom prst="rect">
            <a:avLst/>
          </a:prstGeom>
          <a:noFill/>
          <a:ln w="9525">
            <a:noFill/>
            <a:miter lim="800000"/>
            <a:headEnd/>
            <a:tailEnd/>
          </a:ln>
        </p:spPr>
        <p:txBody>
          <a:bodyPr wrap="square">
            <a:spAutoFit/>
          </a:bodyPr>
          <a:lstStyle/>
          <a:p>
            <a:pPr marL="228600" marR="0" lvl="0" indent="-228600" algn="l" defTabSz="4572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Government Loan/Bank Loan, Financial </a:t>
            </a:r>
            <a:r>
              <a:rPr lang="en-US" sz="3000" b="1" i="1" dirty="0">
                <a:solidFill>
                  <a:prstClr val="white"/>
                </a:solidFill>
                <a:latin typeface="Gill Sans MT" panose="020B0502020104020203"/>
                <a:cs typeface="Arial" pitchFamily="34" charset="0"/>
              </a:rPr>
              <a:t>A</a:t>
            </a:r>
            <a:r>
              <a:rPr kumimoji="0" lang="en-US" sz="30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id</a:t>
            </a:r>
          </a:p>
          <a:p>
            <a:pPr marL="228600" marR="0" lvl="0" indent="-228600" algn="just" defTabSz="4572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from Foundation (PTPTN, Commercial banks,</a:t>
            </a:r>
          </a:p>
          <a:p>
            <a:pPr marL="228600" marR="0" lvl="0" indent="-228600" algn="l" defTabSz="4572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Kuok Foundation, </a:t>
            </a:r>
            <a:r>
              <a:rPr kumimoji="0" lang="en-US" sz="3000" b="1" i="1" u="none" strike="noStrike" kern="1200" cap="none" spc="0" normalizeH="0" baseline="0" noProof="0" dirty="0" err="1">
                <a:ln>
                  <a:noFill/>
                </a:ln>
                <a:solidFill>
                  <a:prstClr val="white"/>
                </a:solidFill>
                <a:effectLst/>
                <a:uLnTx/>
                <a:uFillTx/>
                <a:latin typeface="Gill Sans MT" panose="020B0502020104020203"/>
                <a:ea typeface="+mn-ea"/>
                <a:cs typeface="Arial" pitchFamily="34" charset="0"/>
              </a:rPr>
              <a:t>Yayasan</a:t>
            </a:r>
            <a:r>
              <a:rPr kumimoji="0" lang="en-US" sz="30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t>
            </a:r>
          </a:p>
          <a:p>
            <a:pPr marL="457200" marR="0" lvl="0" indent="-4572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Student is required to pay tuition fee according to the University’s semester deadline, NOT as and when the student receives payment from external party (</a:t>
            </a:r>
            <a:r>
              <a:rPr kumimoji="0" lang="en-US" sz="2600" b="0" i="0" u="none" strike="noStrike" kern="1200" cap="none" spc="0" normalizeH="0" baseline="0" noProof="0" dirty="0" err="1">
                <a:ln>
                  <a:noFill/>
                </a:ln>
                <a:solidFill>
                  <a:prstClr val="white"/>
                </a:solidFill>
                <a:effectLst/>
                <a:uLnTx/>
                <a:uFillTx/>
                <a:latin typeface="Gill Sans MT" panose="020B0502020104020203"/>
                <a:ea typeface="+mn-ea"/>
                <a:cs typeface="Arial" pitchFamily="34" charset="0"/>
              </a:rPr>
              <a:t>eg.</a:t>
            </a:r>
            <a:r>
              <a:rPr kumimoji="0" lang="en-US" sz="26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PTPTN).</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Different parties have their own policy, and the University will follow the instructions given by the respective parties on the refund issue (if there is any excess payment).</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Excess amount will be refunded provided approval has been received.</a:t>
            </a: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11653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09DF94-5289-47E1-9C7F-395838EC1CBA}"/>
              </a:ext>
            </a:extLst>
          </p:cNvPr>
          <p:cNvPicPr>
            <a:picLocks noChangeAspect="1"/>
          </p:cNvPicPr>
          <p:nvPr/>
        </p:nvPicPr>
        <p:blipFill>
          <a:blip r:embed="rId3"/>
          <a:stretch>
            <a:fillRect/>
          </a:stretch>
        </p:blipFill>
        <p:spPr>
          <a:xfrm>
            <a:off x="0" y="0"/>
            <a:ext cx="9144000" cy="6857999"/>
          </a:xfrm>
          <a:prstGeom prst="rect">
            <a:avLst/>
          </a:prstGeom>
        </p:spPr>
      </p:pic>
      <p:grpSp>
        <p:nvGrpSpPr>
          <p:cNvPr id="17" name="Group 16"/>
          <p:cNvGrpSpPr/>
          <p:nvPr/>
        </p:nvGrpSpPr>
        <p:grpSpPr>
          <a:xfrm>
            <a:off x="180974" y="1257300"/>
            <a:ext cx="4486275" cy="474451"/>
            <a:chOff x="161925" y="1295400"/>
            <a:chExt cx="4486275" cy="474451"/>
          </a:xfrm>
        </p:grpSpPr>
        <p:grpSp>
          <p:nvGrpSpPr>
            <p:cNvPr id="18" name="Group 17"/>
            <p:cNvGrpSpPr/>
            <p:nvPr/>
          </p:nvGrpSpPr>
          <p:grpSpPr>
            <a:xfrm>
              <a:off x="161925" y="1295400"/>
              <a:ext cx="4486275" cy="474451"/>
              <a:chOff x="161925" y="1295400"/>
              <a:chExt cx="4486275" cy="474451"/>
            </a:xfrm>
          </p:grpSpPr>
          <p:pic>
            <p:nvPicPr>
              <p:cNvPr id="20" name="Picture 2"/>
              <p:cNvPicPr>
                <a:picLocks noChangeAspect="1" noChangeArrowheads="1"/>
              </p:cNvPicPr>
              <p:nvPr/>
            </p:nvPicPr>
            <p:blipFill rotWithShape="1">
              <a:blip r:embed="rId4" cstate="print"/>
              <a:srcRect b="60870"/>
              <a:stretch/>
            </p:blipFill>
            <p:spPr bwMode="auto">
              <a:xfrm>
                <a:off x="161925" y="1295400"/>
                <a:ext cx="4486275" cy="342900"/>
              </a:xfrm>
              <a:prstGeom prst="rect">
                <a:avLst/>
              </a:prstGeom>
              <a:noFill/>
              <a:ln w="9525">
                <a:solidFill>
                  <a:schemeClr val="tx1"/>
                </a:solidFill>
                <a:miter lim="800000"/>
                <a:headEnd/>
                <a:tailEnd/>
              </a:ln>
            </p:spPr>
          </p:pic>
          <p:sp>
            <p:nvSpPr>
              <p:cNvPr id="21" name="Rectangle 20"/>
              <p:cNvSpPr/>
              <p:nvPr/>
            </p:nvSpPr>
            <p:spPr>
              <a:xfrm>
                <a:off x="4116375" y="1651837"/>
                <a:ext cx="274412" cy="11801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grpSp>
        <p:pic>
          <p:nvPicPr>
            <p:cNvPr id="19" name="Picture 18"/>
            <p:cNvPicPr>
              <a:picLocks noChangeAspect="1"/>
            </p:cNvPicPr>
            <p:nvPr/>
          </p:nvPicPr>
          <p:blipFill rotWithShape="1">
            <a:blip r:embed="rId5"/>
            <a:srcRect l="45446" t="19706" r="12123" b="3048"/>
            <a:stretch/>
          </p:blipFill>
          <p:spPr>
            <a:xfrm>
              <a:off x="175232" y="1355797"/>
              <a:ext cx="4221651" cy="201031"/>
            </a:xfrm>
            <a:prstGeom prst="rect">
              <a:avLst/>
            </a:prstGeom>
          </p:spPr>
        </p:pic>
      </p:grpSp>
      <p:sp>
        <p:nvSpPr>
          <p:cNvPr id="2" name="Title 1"/>
          <p:cNvSpPr>
            <a:spLocks noGrp="1"/>
          </p:cNvSpPr>
          <p:nvPr>
            <p:ph type="title"/>
          </p:nvPr>
        </p:nvSpPr>
        <p:spPr>
          <a:xfrm>
            <a:off x="119665" y="103755"/>
            <a:ext cx="6571343" cy="1049235"/>
          </a:xfrm>
        </p:spPr>
        <p:txBody>
          <a:bodyPr/>
          <a:lstStyle/>
          <a:p>
            <a:r>
              <a:rPr lang="en-US" dirty="0">
                <a:solidFill>
                  <a:schemeClr val="bg1"/>
                </a:solidFill>
              </a:rPr>
              <a:t>Course Selection </a:t>
            </a:r>
            <a:r>
              <a:rPr lang="en-US" sz="1800" dirty="0">
                <a:solidFill>
                  <a:schemeClr val="bg1"/>
                </a:solidFill>
              </a:rPr>
              <a:t>– Course Selection Approval Status</a:t>
            </a:r>
            <a:endParaRPr lang="en-US" dirty="0">
              <a:solidFill>
                <a:schemeClr val="bg1"/>
              </a:solidFill>
            </a:endParaRPr>
          </a:p>
        </p:txBody>
      </p:sp>
      <p:sp>
        <p:nvSpPr>
          <p:cNvPr id="6" name="TextBox 5"/>
          <p:cNvSpPr txBox="1"/>
          <p:nvPr/>
        </p:nvSpPr>
        <p:spPr>
          <a:xfrm>
            <a:off x="5255595" y="1199495"/>
            <a:ext cx="2136162" cy="461665"/>
          </a:xfrm>
          <a:prstGeom prst="rect">
            <a:avLst/>
          </a:prstGeom>
          <a:solidFill>
            <a:schemeClr val="bg1"/>
          </a:solidFill>
        </p:spPr>
        <p:txBody>
          <a:bodyPr wrap="none" rtlCol="0">
            <a:spAutoFit/>
          </a:bodyPr>
          <a:lstStyle/>
          <a:p>
            <a:pPr>
              <a:buNone/>
            </a:pPr>
            <a:r>
              <a:rPr lang="en-US" sz="2400" dirty="0">
                <a:solidFill>
                  <a:srgbClr val="FF0000"/>
                </a:solidFill>
                <a:latin typeface="Arial" pitchFamily="34" charset="0"/>
                <a:cs typeface="Arial" pitchFamily="34" charset="0"/>
              </a:rPr>
              <a:t>Click Activities</a:t>
            </a:r>
          </a:p>
        </p:txBody>
      </p:sp>
      <p:pic>
        <p:nvPicPr>
          <p:cNvPr id="16" name="Picture 15"/>
          <p:cNvPicPr>
            <a:picLocks noChangeAspect="1"/>
          </p:cNvPicPr>
          <p:nvPr/>
        </p:nvPicPr>
        <p:blipFill>
          <a:blip r:embed="rId6"/>
          <a:stretch>
            <a:fillRect/>
          </a:stretch>
        </p:blipFill>
        <p:spPr>
          <a:xfrm>
            <a:off x="7575884" y="24064"/>
            <a:ext cx="1524000" cy="447420"/>
          </a:xfrm>
          <a:prstGeom prst="rect">
            <a:avLst/>
          </a:prstGeom>
        </p:spPr>
      </p:pic>
      <p:sp>
        <p:nvSpPr>
          <p:cNvPr id="23" name="TextBox 22"/>
          <p:cNvSpPr txBox="1"/>
          <p:nvPr/>
        </p:nvSpPr>
        <p:spPr>
          <a:xfrm>
            <a:off x="2115701" y="535537"/>
            <a:ext cx="1905000" cy="307777"/>
          </a:xfrm>
          <a:prstGeom prst="rect">
            <a:avLst/>
          </a:prstGeom>
          <a:noFill/>
        </p:spPr>
        <p:txBody>
          <a:bodyPr wrap="square" rtlCol="0">
            <a:spAutoFit/>
          </a:bodyPr>
          <a:lstStyle/>
          <a:p>
            <a:r>
              <a:rPr lang="en-US" sz="1400" b="1" dirty="0">
                <a:solidFill>
                  <a:schemeClr val="bg1"/>
                </a:solidFill>
              </a:rPr>
              <a:t>During-CS</a:t>
            </a:r>
            <a:r>
              <a:rPr lang="en-US" sz="1400" b="1" dirty="0"/>
              <a:t> Stage</a:t>
            </a:r>
          </a:p>
        </p:txBody>
      </p:sp>
      <p:sp>
        <p:nvSpPr>
          <p:cNvPr id="3" name="Left Arrow 2"/>
          <p:cNvSpPr/>
          <p:nvPr/>
        </p:nvSpPr>
        <p:spPr>
          <a:xfrm>
            <a:off x="4756785" y="1255717"/>
            <a:ext cx="417195" cy="314003"/>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5" name="Rectangle 24"/>
          <p:cNvSpPr/>
          <p:nvPr/>
        </p:nvSpPr>
        <p:spPr>
          <a:xfrm>
            <a:off x="1582825" y="1207478"/>
            <a:ext cx="849555" cy="4079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37881" y="2567743"/>
            <a:ext cx="287842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600" b="1" dirty="0"/>
              <a:t>Info: </a:t>
            </a:r>
            <a:r>
              <a:rPr lang="en-US" sz="1600" b="1" u="sng" dirty="0"/>
              <a:t>Approval</a:t>
            </a:r>
            <a:r>
              <a:rPr lang="en-US" sz="1600" dirty="0"/>
              <a:t>: Your selected courses have been submitted for approval</a:t>
            </a:r>
          </a:p>
        </p:txBody>
      </p:sp>
      <p:sp>
        <p:nvSpPr>
          <p:cNvPr id="30" name="TextBox 29"/>
          <p:cNvSpPr txBox="1"/>
          <p:nvPr/>
        </p:nvSpPr>
        <p:spPr>
          <a:xfrm>
            <a:off x="5173980" y="2714390"/>
            <a:ext cx="3197818"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600" b="1" dirty="0"/>
              <a:t>Info: </a:t>
            </a:r>
            <a:r>
              <a:rPr lang="en-US" sz="1600" b="1" u="sng" dirty="0"/>
              <a:t>Queued</a:t>
            </a:r>
            <a:r>
              <a:rPr lang="en-US" sz="1600" dirty="0"/>
              <a:t>: Your course approval has been completed, please wait for system to process</a:t>
            </a:r>
          </a:p>
        </p:txBody>
      </p:sp>
      <p:sp>
        <p:nvSpPr>
          <p:cNvPr id="32" name="TextBox 31"/>
          <p:cNvSpPr txBox="1"/>
          <p:nvPr/>
        </p:nvSpPr>
        <p:spPr>
          <a:xfrm>
            <a:off x="2416666" y="4721179"/>
            <a:ext cx="3626814"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b="1" dirty="0"/>
              <a:t>Info: </a:t>
            </a:r>
            <a:r>
              <a:rPr lang="en-US" sz="1600" b="1" u="sng" dirty="0"/>
              <a:t>Closed</a:t>
            </a:r>
            <a:r>
              <a:rPr lang="en-US" sz="1600" dirty="0"/>
              <a:t>: Your course selection is closed and you may add/drop or select / edit lab &amp; tutorial</a:t>
            </a:r>
          </a:p>
        </p:txBody>
      </p:sp>
      <p:grpSp>
        <p:nvGrpSpPr>
          <p:cNvPr id="10" name="Group 9"/>
          <p:cNvGrpSpPr/>
          <p:nvPr/>
        </p:nvGrpSpPr>
        <p:grpSpPr>
          <a:xfrm>
            <a:off x="537880" y="1828800"/>
            <a:ext cx="3859256" cy="596431"/>
            <a:chOff x="289310" y="2543222"/>
            <a:chExt cx="3983320" cy="596431"/>
          </a:xfrm>
        </p:grpSpPr>
        <p:pic>
          <p:nvPicPr>
            <p:cNvPr id="7" name="Picture 6"/>
            <p:cNvPicPr>
              <a:picLocks noChangeAspect="1"/>
            </p:cNvPicPr>
            <p:nvPr/>
          </p:nvPicPr>
          <p:blipFill rotWithShape="1">
            <a:blip r:embed="rId7"/>
            <a:srcRect l="54961" t="25563" r="1" b="-17647"/>
            <a:stretch/>
          </p:blipFill>
          <p:spPr>
            <a:xfrm>
              <a:off x="338805" y="2543222"/>
              <a:ext cx="3933825" cy="596431"/>
            </a:xfrm>
            <a:prstGeom prst="rect">
              <a:avLst/>
            </a:prstGeom>
          </p:spPr>
        </p:pic>
        <p:sp>
          <p:nvSpPr>
            <p:cNvPr id="33" name="Rectangle 32"/>
            <p:cNvSpPr/>
            <p:nvPr/>
          </p:nvSpPr>
          <p:spPr>
            <a:xfrm>
              <a:off x="289310" y="2743972"/>
              <a:ext cx="745790" cy="2968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p:cNvGrpSpPr/>
          <p:nvPr/>
        </p:nvGrpSpPr>
        <p:grpSpPr>
          <a:xfrm>
            <a:off x="5175568" y="1731751"/>
            <a:ext cx="3196230" cy="695325"/>
            <a:chOff x="5135880" y="2388378"/>
            <a:chExt cx="3196230" cy="695325"/>
          </a:xfrm>
        </p:grpSpPr>
        <p:pic>
          <p:nvPicPr>
            <p:cNvPr id="4" name="Picture 3"/>
            <p:cNvPicPr>
              <a:picLocks noChangeAspect="1"/>
            </p:cNvPicPr>
            <p:nvPr/>
          </p:nvPicPr>
          <p:blipFill rotWithShape="1">
            <a:blip r:embed="rId8"/>
            <a:srcRect l="58107"/>
            <a:stretch/>
          </p:blipFill>
          <p:spPr>
            <a:xfrm>
              <a:off x="5135880" y="2388378"/>
              <a:ext cx="3196230" cy="695325"/>
            </a:xfrm>
            <a:prstGeom prst="rect">
              <a:avLst/>
            </a:prstGeom>
          </p:spPr>
        </p:pic>
        <p:sp>
          <p:nvSpPr>
            <p:cNvPr id="34" name="Rectangle 33"/>
            <p:cNvSpPr/>
            <p:nvPr/>
          </p:nvSpPr>
          <p:spPr>
            <a:xfrm>
              <a:off x="5147477" y="2736794"/>
              <a:ext cx="683595" cy="327636"/>
            </a:xfrm>
            <a:prstGeom prst="rect">
              <a:avLst/>
            </a:prstGeom>
            <a:noFill/>
            <a:ln w="38100">
              <a:solidFill>
                <a:srgbClr val="F0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2521753" y="3657600"/>
            <a:ext cx="2997896" cy="1030167"/>
            <a:chOff x="300029" y="3702610"/>
            <a:chExt cx="2997896" cy="1030167"/>
          </a:xfrm>
        </p:grpSpPr>
        <p:pic>
          <p:nvPicPr>
            <p:cNvPr id="31" name="Picture 30"/>
            <p:cNvPicPr>
              <a:picLocks noChangeAspect="1"/>
            </p:cNvPicPr>
            <p:nvPr/>
          </p:nvPicPr>
          <p:blipFill rotWithShape="1">
            <a:blip r:embed="rId9"/>
            <a:srcRect l="60260" t="40900"/>
            <a:stretch/>
          </p:blipFill>
          <p:spPr>
            <a:xfrm>
              <a:off x="300029" y="3702610"/>
              <a:ext cx="2997896" cy="1030167"/>
            </a:xfrm>
            <a:prstGeom prst="rect">
              <a:avLst/>
            </a:prstGeom>
          </p:spPr>
        </p:pic>
        <p:sp>
          <p:nvSpPr>
            <p:cNvPr id="35" name="Rectangle 34"/>
            <p:cNvSpPr/>
            <p:nvPr/>
          </p:nvSpPr>
          <p:spPr>
            <a:xfrm>
              <a:off x="328700" y="3956448"/>
              <a:ext cx="575595" cy="3158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2484" y="1952242"/>
            <a:ext cx="441146" cy="461665"/>
          </a:xfrm>
          <a:prstGeom prst="rect">
            <a:avLst/>
          </a:prstGeom>
          <a:solidFill>
            <a:schemeClr val="bg1"/>
          </a:solidFill>
        </p:spPr>
        <p:txBody>
          <a:bodyPr wrap="none" rtlCol="0">
            <a:spAutoFit/>
          </a:bodyPr>
          <a:lstStyle/>
          <a:p>
            <a:pPr>
              <a:buNone/>
            </a:pPr>
            <a:r>
              <a:rPr lang="en-US" sz="2400" dirty="0">
                <a:latin typeface="Arial" pitchFamily="34" charset="0"/>
                <a:cs typeface="Arial" pitchFamily="34" charset="0"/>
              </a:rPr>
              <a:t>1.</a:t>
            </a:r>
          </a:p>
        </p:txBody>
      </p:sp>
      <p:sp>
        <p:nvSpPr>
          <p:cNvPr id="36" name="TextBox 35"/>
          <p:cNvSpPr txBox="1"/>
          <p:nvPr/>
        </p:nvSpPr>
        <p:spPr>
          <a:xfrm>
            <a:off x="4635204" y="1977768"/>
            <a:ext cx="441146" cy="461665"/>
          </a:xfrm>
          <a:prstGeom prst="rect">
            <a:avLst/>
          </a:prstGeom>
          <a:solidFill>
            <a:schemeClr val="bg1"/>
          </a:solidFill>
        </p:spPr>
        <p:txBody>
          <a:bodyPr wrap="none" rtlCol="0">
            <a:spAutoFit/>
          </a:bodyPr>
          <a:lstStyle/>
          <a:p>
            <a:pPr>
              <a:buNone/>
            </a:pPr>
            <a:r>
              <a:rPr lang="en-US" sz="2400" dirty="0">
                <a:latin typeface="Arial" pitchFamily="34" charset="0"/>
                <a:cs typeface="Arial" pitchFamily="34" charset="0"/>
              </a:rPr>
              <a:t>2.</a:t>
            </a:r>
          </a:p>
        </p:txBody>
      </p:sp>
      <p:sp>
        <p:nvSpPr>
          <p:cNvPr id="37" name="TextBox 36"/>
          <p:cNvSpPr txBox="1"/>
          <p:nvPr/>
        </p:nvSpPr>
        <p:spPr>
          <a:xfrm>
            <a:off x="1975520" y="3793449"/>
            <a:ext cx="441146" cy="461665"/>
          </a:xfrm>
          <a:prstGeom prst="rect">
            <a:avLst/>
          </a:prstGeom>
          <a:solidFill>
            <a:schemeClr val="bg1"/>
          </a:solidFill>
        </p:spPr>
        <p:txBody>
          <a:bodyPr wrap="none" rtlCol="0">
            <a:spAutoFit/>
          </a:bodyPr>
          <a:lstStyle/>
          <a:p>
            <a:pPr>
              <a:buNone/>
            </a:pPr>
            <a:r>
              <a:rPr lang="en-US" sz="2400" dirty="0">
                <a:latin typeface="Arial" pitchFamily="34" charset="0"/>
                <a:cs typeface="Arial" pitchFamily="34" charset="0"/>
              </a:rPr>
              <a:t>3.</a:t>
            </a:r>
          </a:p>
        </p:txBody>
      </p:sp>
      <p:sp>
        <p:nvSpPr>
          <p:cNvPr id="41" name="Left Arrow 40">
            <a:extLst>
              <a:ext uri="{FF2B5EF4-FFF2-40B4-BE49-F238E27FC236}">
                <a16:creationId xmlns:a16="http://schemas.microsoft.com/office/drawing/2014/main" id="{54E41CD3-1F97-5C47-9D36-6BA6DAC4CBDD}"/>
              </a:ext>
            </a:extLst>
          </p:cNvPr>
          <p:cNvSpPr/>
          <p:nvPr/>
        </p:nvSpPr>
        <p:spPr>
          <a:xfrm rot="10800000">
            <a:off x="4116705" y="2895268"/>
            <a:ext cx="417195" cy="314003"/>
          </a:xfrm>
          <a:prstGeom prst="leftArrow">
            <a:avLst/>
          </a:prstGeom>
          <a:noFill/>
          <a:ln w="25400">
            <a:solidFill>
              <a:schemeClr val="accent6">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2" name="Left Arrow 41">
            <a:extLst>
              <a:ext uri="{FF2B5EF4-FFF2-40B4-BE49-F238E27FC236}">
                <a16:creationId xmlns:a16="http://schemas.microsoft.com/office/drawing/2014/main" id="{77E09734-CD8A-D243-BB7A-E5D781CE0E79}"/>
              </a:ext>
            </a:extLst>
          </p:cNvPr>
          <p:cNvSpPr/>
          <p:nvPr/>
        </p:nvSpPr>
        <p:spPr>
          <a:xfrm rot="18122154">
            <a:off x="5311052" y="3734084"/>
            <a:ext cx="417195" cy="314003"/>
          </a:xfrm>
          <a:prstGeom prst="leftArrow">
            <a:avLst/>
          </a:prstGeom>
          <a:noFill/>
          <a:ln w="25400">
            <a:solidFill>
              <a:schemeClr val="accent6">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3" name="TextBox 42">
            <a:extLst>
              <a:ext uri="{FF2B5EF4-FFF2-40B4-BE49-F238E27FC236}">
                <a16:creationId xmlns:a16="http://schemas.microsoft.com/office/drawing/2014/main" id="{97830D98-C188-E84E-A57F-09425F2887C5}"/>
              </a:ext>
            </a:extLst>
          </p:cNvPr>
          <p:cNvSpPr txBox="1"/>
          <p:nvPr/>
        </p:nvSpPr>
        <p:spPr>
          <a:xfrm>
            <a:off x="228600" y="5897426"/>
            <a:ext cx="86868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buNone/>
            </a:pPr>
            <a:r>
              <a:rPr lang="en-US" dirty="0">
                <a:solidFill>
                  <a:srgbClr val="C00000"/>
                </a:solidFill>
                <a:latin typeface="Arial" pitchFamily="34" charset="0"/>
                <a:cs typeface="Arial" pitchFamily="34" charset="0"/>
              </a:rPr>
              <a:t>P/S: Your Course Selection (CS) cycle is completed in </a:t>
            </a:r>
            <a:r>
              <a:rPr lang="en-US" u="sng" dirty="0">
                <a:solidFill>
                  <a:srgbClr val="C00000"/>
                </a:solidFill>
                <a:latin typeface="Arial" pitchFamily="34" charset="0"/>
                <a:cs typeface="Arial" pitchFamily="34" charset="0"/>
              </a:rPr>
              <a:t>Closed</a:t>
            </a:r>
            <a:r>
              <a:rPr lang="en-US" dirty="0">
                <a:solidFill>
                  <a:srgbClr val="C00000"/>
                </a:solidFill>
                <a:latin typeface="Arial" pitchFamily="34" charset="0"/>
                <a:cs typeface="Arial" pitchFamily="34" charset="0"/>
              </a:rPr>
              <a:t> status. Your fees and timetable will be updated. LMS CN course(s) will be updated in the following day. </a:t>
            </a:r>
          </a:p>
        </p:txBody>
      </p:sp>
    </p:spTree>
    <p:extLst>
      <p:ext uri="{BB962C8B-B14F-4D97-AF65-F5344CB8AC3E}">
        <p14:creationId xmlns:p14="http://schemas.microsoft.com/office/powerpoint/2010/main" val="23419642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7D0642-C3EC-4F2C-9963-6C73FE3BC392}"/>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52388" y="1332791"/>
            <a:ext cx="8458200" cy="1049235"/>
          </a:xfrm>
        </p:spPr>
        <p:txBody>
          <a:bodyPr/>
          <a:lstStyle/>
          <a:p>
            <a:r>
              <a:rPr lang="en-US" dirty="0">
                <a:solidFill>
                  <a:schemeClr val="bg1"/>
                </a:solidFill>
              </a:rPr>
              <a:t>New Student – 3 Processing Stages</a:t>
            </a:r>
          </a:p>
        </p:txBody>
      </p:sp>
      <p:pic>
        <p:nvPicPr>
          <p:cNvPr id="7" name="Picture 6"/>
          <p:cNvPicPr>
            <a:picLocks noChangeAspect="1"/>
          </p:cNvPicPr>
          <p:nvPr/>
        </p:nvPicPr>
        <p:blipFill>
          <a:blip r:embed="rId4"/>
          <a:stretch>
            <a:fillRect/>
          </a:stretch>
        </p:blipFill>
        <p:spPr>
          <a:xfrm>
            <a:off x="7575884" y="24064"/>
            <a:ext cx="1524000" cy="447420"/>
          </a:xfrm>
          <a:prstGeom prst="rect">
            <a:avLst/>
          </a:prstGeom>
        </p:spPr>
      </p:pic>
      <p:sp>
        <p:nvSpPr>
          <p:cNvPr id="4" name="TextBox 3"/>
          <p:cNvSpPr txBox="1"/>
          <p:nvPr/>
        </p:nvSpPr>
        <p:spPr>
          <a:xfrm>
            <a:off x="838200" y="2238237"/>
            <a:ext cx="3733800" cy="1015663"/>
          </a:xfrm>
          <a:prstGeom prst="rect">
            <a:avLst/>
          </a:prstGeom>
          <a:noFill/>
          <a:ln>
            <a:solidFill>
              <a:schemeClr val="tx1"/>
            </a:solidFill>
          </a:ln>
        </p:spPr>
        <p:txBody>
          <a:bodyPr wrap="square" rtlCol="0">
            <a:spAutoFit/>
          </a:bodyPr>
          <a:lstStyle/>
          <a:p>
            <a:r>
              <a:rPr lang="en-US" sz="2000" b="1" u="sng" dirty="0">
                <a:solidFill>
                  <a:schemeClr val="bg1"/>
                </a:solidFill>
              </a:rPr>
              <a:t>Pre-</a:t>
            </a:r>
            <a:r>
              <a:rPr lang="en-US" sz="2000" u="sng" dirty="0">
                <a:solidFill>
                  <a:schemeClr val="bg1"/>
                </a:solidFill>
              </a:rPr>
              <a:t>Course Selection (CS) Stage:-</a:t>
            </a:r>
          </a:p>
          <a:p>
            <a:pPr marL="342900" indent="-342900">
              <a:buAutoNum type="arabicPeriod"/>
            </a:pPr>
            <a:r>
              <a:rPr lang="en-US" sz="2000" dirty="0">
                <a:solidFill>
                  <a:schemeClr val="bg1"/>
                </a:solidFill>
              </a:rPr>
              <a:t>Student declaration</a:t>
            </a:r>
          </a:p>
          <a:p>
            <a:pPr marL="342900" indent="-342900">
              <a:buAutoNum type="arabicPeriod"/>
            </a:pPr>
            <a:r>
              <a:rPr lang="en-US" sz="2000" dirty="0">
                <a:solidFill>
                  <a:schemeClr val="bg1"/>
                </a:solidFill>
              </a:rPr>
              <a:t>Pay Fees </a:t>
            </a:r>
            <a:r>
              <a:rPr lang="en-US" sz="1200" dirty="0">
                <a:solidFill>
                  <a:schemeClr val="bg1"/>
                </a:solidFill>
              </a:rPr>
              <a:t>(Fees information page)</a:t>
            </a:r>
          </a:p>
        </p:txBody>
      </p:sp>
      <p:sp>
        <p:nvSpPr>
          <p:cNvPr id="5" name="TextBox 4"/>
          <p:cNvSpPr txBox="1"/>
          <p:nvPr/>
        </p:nvSpPr>
        <p:spPr>
          <a:xfrm>
            <a:off x="4800600" y="3352800"/>
            <a:ext cx="3962400" cy="1015663"/>
          </a:xfrm>
          <a:prstGeom prst="rect">
            <a:avLst/>
          </a:prstGeom>
          <a:noFill/>
          <a:ln>
            <a:solidFill>
              <a:schemeClr val="tx1"/>
            </a:solidFill>
          </a:ln>
        </p:spPr>
        <p:txBody>
          <a:bodyPr wrap="square" rtlCol="0">
            <a:spAutoFit/>
          </a:bodyPr>
          <a:lstStyle/>
          <a:p>
            <a:r>
              <a:rPr lang="en-US" sz="2000" b="1" u="sng" dirty="0">
                <a:solidFill>
                  <a:schemeClr val="bg1"/>
                </a:solidFill>
              </a:rPr>
              <a:t>During-</a:t>
            </a:r>
            <a:r>
              <a:rPr lang="en-US" sz="2000" u="sng" dirty="0">
                <a:solidFill>
                  <a:schemeClr val="bg1"/>
                </a:solidFill>
              </a:rPr>
              <a:t>Course Selection (CS) Stage:-</a:t>
            </a:r>
          </a:p>
          <a:p>
            <a:pPr marL="342900" indent="-342900">
              <a:buFont typeface="+mj-lt"/>
              <a:buAutoNum type="arabicPeriod"/>
            </a:pPr>
            <a:r>
              <a:rPr lang="en-US" sz="2000" dirty="0">
                <a:solidFill>
                  <a:schemeClr val="bg1"/>
                </a:solidFill>
              </a:rPr>
              <a:t>Select courses</a:t>
            </a:r>
          </a:p>
        </p:txBody>
      </p:sp>
      <p:cxnSp>
        <p:nvCxnSpPr>
          <p:cNvPr id="11" name="Curved Connector 10"/>
          <p:cNvCxnSpPr>
            <a:stCxn id="4" idx="3"/>
            <a:endCxn id="5" idx="0"/>
          </p:cNvCxnSpPr>
          <p:nvPr/>
        </p:nvCxnSpPr>
        <p:spPr>
          <a:xfrm>
            <a:off x="4572000" y="2746069"/>
            <a:ext cx="2209800" cy="606731"/>
          </a:xfrm>
          <a:prstGeom prst="curvedConnector2">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35640" y="4953000"/>
            <a:ext cx="3765030" cy="1323439"/>
          </a:xfrm>
          <a:prstGeom prst="rect">
            <a:avLst/>
          </a:prstGeom>
          <a:noFill/>
          <a:ln>
            <a:solidFill>
              <a:schemeClr val="tx1"/>
            </a:solidFill>
          </a:ln>
        </p:spPr>
        <p:txBody>
          <a:bodyPr wrap="square" rtlCol="0">
            <a:spAutoFit/>
          </a:bodyPr>
          <a:lstStyle/>
          <a:p>
            <a:r>
              <a:rPr lang="en-US" sz="2000" b="1" u="sng" dirty="0">
                <a:solidFill>
                  <a:schemeClr val="bg1"/>
                </a:solidFill>
              </a:rPr>
              <a:t>Post-</a:t>
            </a:r>
            <a:r>
              <a:rPr lang="en-US" sz="2000" u="sng" dirty="0">
                <a:solidFill>
                  <a:schemeClr val="bg1"/>
                </a:solidFill>
              </a:rPr>
              <a:t>Course Selection (CS) Stage:-</a:t>
            </a:r>
          </a:p>
          <a:p>
            <a:pPr marL="342900" indent="-342900">
              <a:buFont typeface="+mj-lt"/>
              <a:buAutoNum type="arabicPeriod"/>
            </a:pPr>
            <a:r>
              <a:rPr lang="en-US" sz="2000" dirty="0">
                <a:solidFill>
                  <a:schemeClr val="bg1"/>
                </a:solidFill>
              </a:rPr>
              <a:t>Login to LMS</a:t>
            </a:r>
          </a:p>
          <a:p>
            <a:pPr marL="342900" indent="-342900">
              <a:buFont typeface="+mj-lt"/>
              <a:buAutoNum type="arabicPeriod"/>
            </a:pPr>
            <a:r>
              <a:rPr lang="en-US" sz="2000" dirty="0">
                <a:solidFill>
                  <a:schemeClr val="bg1"/>
                </a:solidFill>
              </a:rPr>
              <a:t>Enroll classes in LMS </a:t>
            </a:r>
          </a:p>
        </p:txBody>
      </p:sp>
      <p:cxnSp>
        <p:nvCxnSpPr>
          <p:cNvPr id="13" name="Curved Connector 12"/>
          <p:cNvCxnSpPr>
            <a:cxnSpLocks/>
          </p:cNvCxnSpPr>
          <p:nvPr/>
        </p:nvCxnSpPr>
        <p:spPr>
          <a:xfrm rot="10800000" flipV="1">
            <a:off x="4700670" y="4417913"/>
            <a:ext cx="2081130" cy="1554034"/>
          </a:xfrm>
          <a:prstGeom prst="curvedConnector3">
            <a:avLst>
              <a:gd name="adj1" fmla="val 50000"/>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ight Arrow 7"/>
          <p:cNvSpPr/>
          <p:nvPr/>
        </p:nvSpPr>
        <p:spPr>
          <a:xfrm>
            <a:off x="457200" y="4953000"/>
            <a:ext cx="478440" cy="30505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15" name="TextBox 14"/>
          <p:cNvSpPr txBox="1"/>
          <p:nvPr/>
        </p:nvSpPr>
        <p:spPr>
          <a:xfrm>
            <a:off x="3619500" y="2934018"/>
            <a:ext cx="1371600" cy="369332"/>
          </a:xfrm>
          <a:prstGeom prst="rect">
            <a:avLst/>
          </a:prstGeom>
          <a:noFill/>
        </p:spPr>
        <p:txBody>
          <a:bodyPr wrap="square" rtlCol="0">
            <a:spAutoFit/>
          </a:bodyPr>
          <a:lstStyle/>
          <a:p>
            <a:r>
              <a:rPr lang="en-US" b="1" dirty="0">
                <a:solidFill>
                  <a:schemeClr val="bg1"/>
                </a:solidFill>
              </a:rPr>
              <a:t>√</a:t>
            </a:r>
            <a:r>
              <a:rPr lang="en-US" dirty="0">
                <a:solidFill>
                  <a:schemeClr val="bg1"/>
                </a:solidFill>
              </a:rPr>
              <a:t> </a:t>
            </a:r>
            <a:r>
              <a:rPr lang="en-US" sz="1400" b="1" dirty="0">
                <a:solidFill>
                  <a:schemeClr val="bg1"/>
                </a:solidFill>
              </a:rPr>
              <a:t>Completed</a:t>
            </a:r>
          </a:p>
        </p:txBody>
      </p:sp>
      <p:sp>
        <p:nvSpPr>
          <p:cNvPr id="16" name="TextBox 15"/>
          <p:cNvSpPr txBox="1"/>
          <p:nvPr/>
        </p:nvSpPr>
        <p:spPr>
          <a:xfrm>
            <a:off x="3200400" y="2557111"/>
            <a:ext cx="1371600" cy="369332"/>
          </a:xfrm>
          <a:prstGeom prst="rect">
            <a:avLst/>
          </a:prstGeom>
          <a:noFill/>
        </p:spPr>
        <p:txBody>
          <a:bodyPr wrap="square" rtlCol="0">
            <a:spAutoFit/>
          </a:bodyPr>
          <a:lstStyle/>
          <a:p>
            <a:r>
              <a:rPr lang="en-US" b="1" dirty="0">
                <a:solidFill>
                  <a:schemeClr val="bg1"/>
                </a:solidFill>
              </a:rPr>
              <a:t>√</a:t>
            </a:r>
            <a:r>
              <a:rPr lang="en-US" dirty="0">
                <a:solidFill>
                  <a:schemeClr val="bg1"/>
                </a:solidFill>
              </a:rPr>
              <a:t> </a:t>
            </a:r>
            <a:r>
              <a:rPr lang="en-US" sz="1400" b="1" dirty="0">
                <a:solidFill>
                  <a:schemeClr val="bg1"/>
                </a:solidFill>
              </a:rPr>
              <a:t>Completed</a:t>
            </a:r>
          </a:p>
        </p:txBody>
      </p:sp>
      <p:sp>
        <p:nvSpPr>
          <p:cNvPr id="17" name="TextBox 16"/>
          <p:cNvSpPr txBox="1"/>
          <p:nvPr/>
        </p:nvSpPr>
        <p:spPr>
          <a:xfrm>
            <a:off x="6885580" y="3691354"/>
            <a:ext cx="1371600" cy="369332"/>
          </a:xfrm>
          <a:prstGeom prst="rect">
            <a:avLst/>
          </a:prstGeom>
          <a:noFill/>
        </p:spPr>
        <p:txBody>
          <a:bodyPr wrap="square" rtlCol="0">
            <a:spAutoFit/>
          </a:bodyPr>
          <a:lstStyle/>
          <a:p>
            <a:r>
              <a:rPr lang="en-US" b="1" dirty="0">
                <a:solidFill>
                  <a:schemeClr val="bg1"/>
                </a:solidFill>
              </a:rPr>
              <a:t>√</a:t>
            </a:r>
            <a:r>
              <a:rPr lang="en-US" dirty="0">
                <a:solidFill>
                  <a:schemeClr val="bg1"/>
                </a:solidFill>
              </a:rPr>
              <a:t> </a:t>
            </a:r>
            <a:r>
              <a:rPr lang="en-US" sz="1400" b="1" dirty="0">
                <a:solidFill>
                  <a:schemeClr val="bg1"/>
                </a:solidFill>
              </a:rPr>
              <a:t>Completed</a:t>
            </a:r>
          </a:p>
        </p:txBody>
      </p:sp>
    </p:spTree>
    <p:extLst>
      <p:ext uri="{BB962C8B-B14F-4D97-AF65-F5344CB8AC3E}">
        <p14:creationId xmlns:p14="http://schemas.microsoft.com/office/powerpoint/2010/main" val="41453129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A2F4C5-A95D-4119-B95F-A3A92C2FEBA6}"/>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0" y="1049959"/>
            <a:ext cx="6571343" cy="1049235"/>
          </a:xfrm>
        </p:spPr>
        <p:txBody>
          <a:bodyPr/>
          <a:lstStyle/>
          <a:p>
            <a:r>
              <a:rPr lang="en-US" dirty="0">
                <a:solidFill>
                  <a:schemeClr val="bg1"/>
                </a:solidFill>
              </a:rPr>
              <a:t>UCSI LMS CN Status &amp; Access</a:t>
            </a:r>
          </a:p>
        </p:txBody>
      </p:sp>
      <p:sp>
        <p:nvSpPr>
          <p:cNvPr id="3" name="Content Placeholder 2"/>
          <p:cNvSpPr>
            <a:spLocks noGrp="1"/>
          </p:cNvSpPr>
          <p:nvPr>
            <p:ph idx="1"/>
          </p:nvPr>
        </p:nvSpPr>
        <p:spPr>
          <a:xfrm>
            <a:off x="0" y="1591814"/>
            <a:ext cx="8763000" cy="5562600"/>
          </a:xfrm>
        </p:spPr>
        <p:txBody>
          <a:bodyPr>
            <a:normAutofit fontScale="77500" lnSpcReduction="20000"/>
          </a:bodyPr>
          <a:lstStyle/>
          <a:p>
            <a:pPr algn="just"/>
            <a:r>
              <a:rPr lang="en-US" sz="2000" dirty="0">
                <a:solidFill>
                  <a:schemeClr val="bg1"/>
                </a:solidFill>
              </a:rPr>
              <a:t>Please refer to the info below regarding CN account: -</a:t>
            </a:r>
          </a:p>
          <a:p>
            <a:pPr algn="just"/>
            <a:endParaRPr lang="en-US" sz="2000" dirty="0">
              <a:solidFill>
                <a:schemeClr val="bg1"/>
              </a:solidFill>
            </a:endParaRPr>
          </a:p>
          <a:p>
            <a:pPr marL="514350" indent="-514350" algn="just">
              <a:buFont typeface="+mj-lt"/>
              <a:buAutoNum type="arabicPeriod"/>
            </a:pPr>
            <a:r>
              <a:rPr lang="en-US" sz="2000" dirty="0">
                <a:solidFill>
                  <a:schemeClr val="bg1"/>
                </a:solidFill>
              </a:rPr>
              <a:t>The status of an </a:t>
            </a:r>
            <a:r>
              <a:rPr lang="en-US" sz="2000" u="sng" dirty="0">
                <a:solidFill>
                  <a:schemeClr val="bg1"/>
                </a:solidFill>
              </a:rPr>
              <a:t>active</a:t>
            </a:r>
            <a:r>
              <a:rPr lang="en-US" sz="2000" dirty="0">
                <a:solidFill>
                  <a:schemeClr val="bg1"/>
                </a:solidFill>
              </a:rPr>
              <a:t> student with </a:t>
            </a:r>
            <a:r>
              <a:rPr lang="en-US" sz="2000" u="sng" dirty="0">
                <a:solidFill>
                  <a:schemeClr val="bg1"/>
                </a:solidFill>
              </a:rPr>
              <a:t>completed</a:t>
            </a:r>
            <a:r>
              <a:rPr lang="en-US" sz="2000" dirty="0">
                <a:solidFill>
                  <a:schemeClr val="bg1"/>
                </a:solidFill>
              </a:rPr>
              <a:t> his/her first approved of course selection. (Note: For new student only)</a:t>
            </a:r>
          </a:p>
          <a:p>
            <a:pPr marL="514350" indent="-514350" algn="just">
              <a:buFont typeface="+mj-lt"/>
              <a:buAutoNum type="arabicPeriod"/>
            </a:pPr>
            <a:endParaRPr lang="en-US" sz="2000" dirty="0">
              <a:solidFill>
                <a:schemeClr val="bg1"/>
              </a:solidFill>
            </a:endParaRPr>
          </a:p>
          <a:p>
            <a:pPr marL="514350" indent="-514350" algn="just">
              <a:buFont typeface="+mj-lt"/>
              <a:buAutoNum type="arabicPeriod"/>
            </a:pPr>
            <a:r>
              <a:rPr lang="en-US" sz="2000" dirty="0">
                <a:solidFill>
                  <a:schemeClr val="bg1"/>
                </a:solidFill>
              </a:rPr>
              <a:t>The status of an </a:t>
            </a:r>
            <a:r>
              <a:rPr lang="en-US" sz="2000" u="sng" dirty="0">
                <a:solidFill>
                  <a:schemeClr val="bg1"/>
                </a:solidFill>
              </a:rPr>
              <a:t>active</a:t>
            </a:r>
            <a:r>
              <a:rPr lang="en-US" sz="2000" dirty="0">
                <a:solidFill>
                  <a:schemeClr val="bg1"/>
                </a:solidFill>
              </a:rPr>
              <a:t> student with </a:t>
            </a:r>
            <a:r>
              <a:rPr lang="en-US" sz="2000" u="sng" dirty="0">
                <a:solidFill>
                  <a:schemeClr val="bg1"/>
                </a:solidFill>
              </a:rPr>
              <a:t>no outstanding fees in IIS</a:t>
            </a:r>
            <a:r>
              <a:rPr lang="en-US" sz="2000" dirty="0">
                <a:solidFill>
                  <a:schemeClr val="bg1"/>
                </a:solidFill>
              </a:rPr>
              <a:t> will be set as </a:t>
            </a:r>
            <a:r>
              <a:rPr lang="en-US" sz="2000" b="1" dirty="0">
                <a:solidFill>
                  <a:schemeClr val="bg1"/>
                </a:solidFill>
              </a:rPr>
              <a:t>active</a:t>
            </a:r>
            <a:r>
              <a:rPr lang="en-US" sz="2000" dirty="0">
                <a:solidFill>
                  <a:schemeClr val="bg1"/>
                </a:solidFill>
              </a:rPr>
              <a:t> in UCSI LMS CN</a:t>
            </a:r>
          </a:p>
          <a:p>
            <a:pPr marL="514350" indent="-514350" algn="just">
              <a:buFont typeface="+mj-lt"/>
              <a:buAutoNum type="arabicPeriod"/>
            </a:pPr>
            <a:endParaRPr lang="en-US" sz="2000" dirty="0">
              <a:solidFill>
                <a:schemeClr val="bg1"/>
              </a:solidFill>
            </a:endParaRPr>
          </a:p>
          <a:p>
            <a:pPr marL="514350" indent="-514350" algn="just">
              <a:buFont typeface="+mj-lt"/>
              <a:buAutoNum type="arabicPeriod"/>
            </a:pPr>
            <a:r>
              <a:rPr lang="en-US" sz="2000" dirty="0">
                <a:solidFill>
                  <a:schemeClr val="bg1"/>
                </a:solidFill>
              </a:rPr>
              <a:t>The status of an </a:t>
            </a:r>
            <a:r>
              <a:rPr lang="en-US" sz="2000" u="sng" dirty="0">
                <a:solidFill>
                  <a:schemeClr val="bg1"/>
                </a:solidFill>
              </a:rPr>
              <a:t>active</a:t>
            </a:r>
            <a:r>
              <a:rPr lang="en-US" sz="2000" dirty="0">
                <a:solidFill>
                  <a:schemeClr val="bg1"/>
                </a:solidFill>
              </a:rPr>
              <a:t> student with </a:t>
            </a:r>
            <a:r>
              <a:rPr lang="en-US" sz="2000" u="sng" dirty="0">
                <a:solidFill>
                  <a:schemeClr val="bg1"/>
                </a:solidFill>
              </a:rPr>
              <a:t>outstanding fees</a:t>
            </a:r>
            <a:r>
              <a:rPr lang="en-US" sz="2000" dirty="0">
                <a:solidFill>
                  <a:schemeClr val="bg1"/>
                </a:solidFill>
              </a:rPr>
              <a:t> in IIS will be set as </a:t>
            </a:r>
            <a:r>
              <a:rPr lang="en-US" sz="2000" b="1" dirty="0">
                <a:solidFill>
                  <a:schemeClr val="bg1"/>
                </a:solidFill>
              </a:rPr>
              <a:t>inactive</a:t>
            </a:r>
            <a:r>
              <a:rPr lang="en-US" sz="2000" dirty="0">
                <a:solidFill>
                  <a:schemeClr val="bg1"/>
                </a:solidFill>
              </a:rPr>
              <a:t> in UCSI LMS CN if the payment is not completed before the due date. Thus, the student will not be able to access UCSI LMS CN.</a:t>
            </a:r>
          </a:p>
          <a:p>
            <a:pPr marL="514350" indent="-514350" algn="just">
              <a:buFont typeface="+mj-lt"/>
              <a:buAutoNum type="arabicPeriod"/>
            </a:pPr>
            <a:endParaRPr lang="en-US" sz="2000" dirty="0">
              <a:solidFill>
                <a:schemeClr val="bg1"/>
              </a:solidFill>
            </a:endParaRPr>
          </a:p>
          <a:p>
            <a:pPr marL="514350" indent="-514350" algn="just">
              <a:buFont typeface="+mj-lt"/>
              <a:buAutoNum type="arabicPeriod"/>
            </a:pPr>
            <a:r>
              <a:rPr lang="en-US" sz="2000" dirty="0">
                <a:solidFill>
                  <a:schemeClr val="bg1"/>
                </a:solidFill>
              </a:rPr>
              <a:t>After graduation the status of an active student will be changed to </a:t>
            </a:r>
            <a:r>
              <a:rPr lang="en-US" sz="2000" b="1" dirty="0">
                <a:solidFill>
                  <a:schemeClr val="bg1"/>
                </a:solidFill>
              </a:rPr>
              <a:t>Alumni</a:t>
            </a:r>
            <a:r>
              <a:rPr lang="en-US" sz="2000" dirty="0">
                <a:solidFill>
                  <a:schemeClr val="bg1"/>
                </a:solidFill>
              </a:rPr>
              <a:t> in UCSI LMS CN. </a:t>
            </a:r>
          </a:p>
          <a:p>
            <a:pPr marL="514350" indent="-514350" algn="just">
              <a:buFont typeface="+mj-lt"/>
              <a:buAutoNum type="arabicPeriod"/>
            </a:pPr>
            <a:endParaRPr lang="en-US" sz="2000" dirty="0">
              <a:solidFill>
                <a:schemeClr val="bg1"/>
              </a:solidFill>
            </a:endParaRPr>
          </a:p>
          <a:p>
            <a:pPr marL="514350" indent="-514350" algn="just">
              <a:buFont typeface="+mj-lt"/>
              <a:buAutoNum type="arabicPeriod"/>
            </a:pPr>
            <a:r>
              <a:rPr lang="en-US" sz="2000" dirty="0">
                <a:solidFill>
                  <a:schemeClr val="bg1"/>
                </a:solidFill>
              </a:rPr>
              <a:t>The account of a student with the “withdrawn” status in IIS will be deactivated in UCSI LMS CN. </a:t>
            </a:r>
          </a:p>
        </p:txBody>
      </p:sp>
    </p:spTree>
    <p:extLst>
      <p:ext uri="{BB962C8B-B14F-4D97-AF65-F5344CB8AC3E}">
        <p14:creationId xmlns:p14="http://schemas.microsoft.com/office/powerpoint/2010/main" val="20467563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C6B1A0-F7C0-42FA-B403-241D45F45500}"/>
              </a:ext>
            </a:extLst>
          </p:cNvPr>
          <p:cNvPicPr>
            <a:picLocks noChangeAspect="1"/>
          </p:cNvPicPr>
          <p:nvPr/>
        </p:nvPicPr>
        <p:blipFill>
          <a:blip r:embed="rId3"/>
          <a:stretch>
            <a:fillRect/>
          </a:stretch>
        </p:blipFill>
        <p:spPr>
          <a:xfrm>
            <a:off x="0" y="0"/>
            <a:ext cx="9144000" cy="6857999"/>
          </a:xfrm>
          <a:prstGeom prst="rect">
            <a:avLst/>
          </a:prstGeom>
        </p:spPr>
      </p:pic>
      <p:pic>
        <p:nvPicPr>
          <p:cNvPr id="4" name="Picture 3">
            <a:extLst>
              <a:ext uri="{FF2B5EF4-FFF2-40B4-BE49-F238E27FC236}">
                <a16:creationId xmlns:a16="http://schemas.microsoft.com/office/drawing/2014/main" id="{E9C88832-A9C6-46CA-8F98-29EE16D9F487}"/>
              </a:ext>
            </a:extLst>
          </p:cNvPr>
          <p:cNvPicPr>
            <a:picLocks noChangeAspect="1"/>
          </p:cNvPicPr>
          <p:nvPr/>
        </p:nvPicPr>
        <p:blipFill>
          <a:blip r:embed="rId4"/>
          <a:stretch>
            <a:fillRect/>
          </a:stretch>
        </p:blipFill>
        <p:spPr>
          <a:xfrm>
            <a:off x="2966011" y="2113626"/>
            <a:ext cx="6030581" cy="4419600"/>
          </a:xfrm>
          <a:prstGeom prst="rect">
            <a:avLst/>
          </a:prstGeom>
        </p:spPr>
      </p:pic>
      <p:pic>
        <p:nvPicPr>
          <p:cNvPr id="7" name="Picture 6"/>
          <p:cNvPicPr>
            <a:picLocks noChangeAspect="1"/>
          </p:cNvPicPr>
          <p:nvPr/>
        </p:nvPicPr>
        <p:blipFill>
          <a:blip r:embed="rId5"/>
          <a:stretch>
            <a:fillRect/>
          </a:stretch>
        </p:blipFill>
        <p:spPr>
          <a:xfrm>
            <a:off x="7575884" y="24064"/>
            <a:ext cx="1524000" cy="447420"/>
          </a:xfrm>
          <a:prstGeom prst="rect">
            <a:avLst/>
          </a:prstGeom>
        </p:spPr>
      </p:pic>
      <p:sp>
        <p:nvSpPr>
          <p:cNvPr id="2" name="Title 1"/>
          <p:cNvSpPr>
            <a:spLocks noGrp="1"/>
          </p:cNvSpPr>
          <p:nvPr>
            <p:ph type="title"/>
          </p:nvPr>
        </p:nvSpPr>
        <p:spPr>
          <a:xfrm>
            <a:off x="1138691" y="1064391"/>
            <a:ext cx="7471909" cy="1049235"/>
          </a:xfrm>
        </p:spPr>
        <p:txBody>
          <a:bodyPr/>
          <a:lstStyle/>
          <a:p>
            <a:r>
              <a:rPr lang="en-US" dirty="0">
                <a:solidFill>
                  <a:schemeClr val="bg1"/>
                </a:solidFill>
              </a:rPr>
              <a:t>To Access Current Students Page</a:t>
            </a:r>
          </a:p>
        </p:txBody>
      </p:sp>
      <p:sp>
        <p:nvSpPr>
          <p:cNvPr id="9" name="TextBox 8"/>
          <p:cNvSpPr txBox="1"/>
          <p:nvPr/>
        </p:nvSpPr>
        <p:spPr>
          <a:xfrm>
            <a:off x="269055" y="1629782"/>
            <a:ext cx="5663089" cy="369332"/>
          </a:xfrm>
          <a:prstGeom prst="rect">
            <a:avLst/>
          </a:prstGeom>
          <a:noFill/>
        </p:spPr>
        <p:txBody>
          <a:bodyPr wrap="none" rtlCol="0">
            <a:spAutoFit/>
          </a:bodyPr>
          <a:lstStyle/>
          <a:p>
            <a:r>
              <a:rPr lang="en-US" b="1" dirty="0">
                <a:solidFill>
                  <a:schemeClr val="bg1"/>
                </a:solidFill>
              </a:rPr>
              <a:t>https://</a:t>
            </a:r>
            <a:r>
              <a:rPr lang="en-US" b="1" dirty="0" err="1">
                <a:solidFill>
                  <a:schemeClr val="bg1"/>
                </a:solidFill>
              </a:rPr>
              <a:t>www.ucsiuniversity.edu.my</a:t>
            </a:r>
            <a:r>
              <a:rPr lang="en-US" b="1" dirty="0">
                <a:solidFill>
                  <a:schemeClr val="bg1"/>
                </a:solidFill>
              </a:rPr>
              <a:t>/current-students</a:t>
            </a:r>
          </a:p>
        </p:txBody>
      </p:sp>
      <p:sp>
        <p:nvSpPr>
          <p:cNvPr id="13" name="Rounded Rectangle 12"/>
          <p:cNvSpPr/>
          <p:nvPr/>
        </p:nvSpPr>
        <p:spPr>
          <a:xfrm>
            <a:off x="297630" y="4515802"/>
            <a:ext cx="2520974" cy="219243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342900" indent="-342900">
              <a:buFont typeface="+mj-lt"/>
              <a:buAutoNum type="arabicPeriod"/>
            </a:pPr>
            <a:r>
              <a:rPr lang="en-US" dirty="0"/>
              <a:t>Check LMS account activation in UCSI University Student Email System</a:t>
            </a:r>
          </a:p>
          <a:p>
            <a:pPr marL="342900" indent="-342900">
              <a:buFont typeface="+mj-lt"/>
              <a:buAutoNum type="arabicPeriod"/>
            </a:pPr>
            <a:r>
              <a:rPr lang="en-US" dirty="0"/>
              <a:t>Login to LMS from here</a:t>
            </a:r>
          </a:p>
        </p:txBody>
      </p:sp>
      <p:sp>
        <p:nvSpPr>
          <p:cNvPr id="14" name="Oval 13"/>
          <p:cNvSpPr/>
          <p:nvPr/>
        </p:nvSpPr>
        <p:spPr>
          <a:xfrm>
            <a:off x="8305800" y="4241538"/>
            <a:ext cx="609600" cy="594705"/>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1</a:t>
            </a:r>
          </a:p>
        </p:txBody>
      </p:sp>
      <p:sp>
        <p:nvSpPr>
          <p:cNvPr id="15" name="Oval 14"/>
          <p:cNvSpPr/>
          <p:nvPr/>
        </p:nvSpPr>
        <p:spPr>
          <a:xfrm>
            <a:off x="8260179" y="5384538"/>
            <a:ext cx="609600" cy="594705"/>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2</a:t>
            </a:r>
          </a:p>
        </p:txBody>
      </p:sp>
      <p:sp>
        <p:nvSpPr>
          <p:cNvPr id="3" name="TextBox 2"/>
          <p:cNvSpPr txBox="1"/>
          <p:nvPr/>
        </p:nvSpPr>
        <p:spPr>
          <a:xfrm>
            <a:off x="9633857" y="5731329"/>
            <a:ext cx="184731" cy="369332"/>
          </a:xfrm>
          <a:prstGeom prst="rect">
            <a:avLst/>
          </a:prstGeom>
          <a:noFill/>
        </p:spPr>
        <p:txBody>
          <a:bodyPr wrap="none" rtlCol="0">
            <a:spAutoFit/>
          </a:bodyPr>
          <a:lstStyle/>
          <a:p>
            <a:endParaRPr lang="en-US" dirty="0"/>
          </a:p>
        </p:txBody>
      </p:sp>
      <p:pic>
        <p:nvPicPr>
          <p:cNvPr id="17" name="Picture 16">
            <a:extLst>
              <a:ext uri="{FF2B5EF4-FFF2-40B4-BE49-F238E27FC236}">
                <a16:creationId xmlns:a16="http://schemas.microsoft.com/office/drawing/2014/main" id="{E2E8E831-44B1-4D9E-A03F-3DC235F0896C}"/>
              </a:ext>
            </a:extLst>
          </p:cNvPr>
          <p:cNvPicPr>
            <a:picLocks noChangeAspect="1"/>
          </p:cNvPicPr>
          <p:nvPr/>
        </p:nvPicPr>
        <p:blipFill>
          <a:blip r:embed="rId6"/>
          <a:stretch>
            <a:fillRect/>
          </a:stretch>
        </p:blipFill>
        <p:spPr>
          <a:xfrm>
            <a:off x="441285" y="2215180"/>
            <a:ext cx="2233663" cy="2066925"/>
          </a:xfrm>
          <a:prstGeom prst="rect">
            <a:avLst/>
          </a:prstGeom>
        </p:spPr>
      </p:pic>
    </p:spTree>
    <p:extLst>
      <p:ext uri="{BB962C8B-B14F-4D97-AF65-F5344CB8AC3E}">
        <p14:creationId xmlns:p14="http://schemas.microsoft.com/office/powerpoint/2010/main" val="9787007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50DF95-44A4-4FB8-9DC3-951AF96E00D4}"/>
              </a:ext>
            </a:extLst>
          </p:cNvPr>
          <p:cNvPicPr>
            <a:picLocks noChangeAspect="1"/>
          </p:cNvPicPr>
          <p:nvPr/>
        </p:nvPicPr>
        <p:blipFill>
          <a:blip r:embed="rId3"/>
          <a:stretch>
            <a:fillRect/>
          </a:stretch>
        </p:blipFill>
        <p:spPr>
          <a:xfrm>
            <a:off x="0" y="0"/>
            <a:ext cx="9144000" cy="6857999"/>
          </a:xfrm>
          <a:prstGeom prst="rect">
            <a:avLst/>
          </a:prstGeom>
        </p:spPr>
      </p:pic>
      <p:pic>
        <p:nvPicPr>
          <p:cNvPr id="1026" name="Picture 3">
            <a:extLst>
              <a:ext uri="{FF2B5EF4-FFF2-40B4-BE49-F238E27FC236}">
                <a16:creationId xmlns:a16="http://schemas.microsoft.com/office/drawing/2014/main" id="{3DD4FC5C-B8E5-4DC5-B0BA-5827863A64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263" t="37249" r="22051" b="9418"/>
          <a:stretch/>
        </p:blipFill>
        <p:spPr bwMode="auto">
          <a:xfrm>
            <a:off x="912742" y="1754517"/>
            <a:ext cx="7469257" cy="411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36120" y="1170404"/>
            <a:ext cx="6571343" cy="1049235"/>
          </a:xfrm>
        </p:spPr>
        <p:txBody>
          <a:bodyPr>
            <a:normAutofit/>
          </a:bodyPr>
          <a:lstStyle/>
          <a:p>
            <a:r>
              <a:rPr lang="en-US" sz="2000" dirty="0">
                <a:solidFill>
                  <a:schemeClr val="bg1"/>
                </a:solidFill>
              </a:rPr>
              <a:t>To Access UCSI University Student Email System</a:t>
            </a:r>
          </a:p>
        </p:txBody>
      </p:sp>
      <p:sp>
        <p:nvSpPr>
          <p:cNvPr id="10" name="TextBox 9"/>
          <p:cNvSpPr txBox="1"/>
          <p:nvPr/>
        </p:nvSpPr>
        <p:spPr>
          <a:xfrm>
            <a:off x="296680" y="6149467"/>
            <a:ext cx="8474440" cy="338554"/>
          </a:xfrm>
          <a:prstGeom prst="rect">
            <a:avLst/>
          </a:prstGeom>
          <a:solidFill>
            <a:schemeClr val="bg1"/>
          </a:solidFill>
        </p:spPr>
        <p:txBody>
          <a:bodyPr wrap="square" rtlCol="0">
            <a:spAutoFit/>
          </a:bodyPr>
          <a:lstStyle/>
          <a:p>
            <a:r>
              <a:rPr lang="en-US" sz="1600" dirty="0">
                <a:latin typeface="Arial" pitchFamily="34" charset="0"/>
                <a:cs typeface="Arial" pitchFamily="34" charset="0"/>
              </a:rPr>
              <a:t>For any email inquiries, please do not hesitate to contact </a:t>
            </a:r>
            <a:r>
              <a:rPr lang="en-US" sz="1600" dirty="0">
                <a:latin typeface="Arial" pitchFamily="34" charset="0"/>
                <a:cs typeface="Arial" pitchFamily="34" charset="0"/>
                <a:hlinkClick r:id="rId5"/>
              </a:rPr>
              <a:t>Helpdesk@ucsiuniversity.edu.my</a:t>
            </a:r>
            <a:endParaRPr lang="en-US" dirty="0">
              <a:latin typeface="Arial" pitchFamily="34" charset="0"/>
              <a:cs typeface="Arial" pitchFamily="34" charset="0"/>
            </a:endParaRPr>
          </a:p>
        </p:txBody>
      </p:sp>
      <p:pic>
        <p:nvPicPr>
          <p:cNvPr id="7" name="Picture 6"/>
          <p:cNvPicPr>
            <a:picLocks noChangeAspect="1"/>
          </p:cNvPicPr>
          <p:nvPr/>
        </p:nvPicPr>
        <p:blipFill>
          <a:blip r:embed="rId6"/>
          <a:stretch>
            <a:fillRect/>
          </a:stretch>
        </p:blipFill>
        <p:spPr>
          <a:xfrm>
            <a:off x="7575884" y="24064"/>
            <a:ext cx="1524000" cy="447420"/>
          </a:xfrm>
          <a:prstGeom prst="rect">
            <a:avLst/>
          </a:prstGeom>
        </p:spPr>
      </p:pic>
      <p:sp>
        <p:nvSpPr>
          <p:cNvPr id="4" name="Rectangle 3"/>
          <p:cNvSpPr/>
          <p:nvPr/>
        </p:nvSpPr>
        <p:spPr>
          <a:xfrm>
            <a:off x="2691714" y="2807974"/>
            <a:ext cx="5016166" cy="369332"/>
          </a:xfrm>
          <a:prstGeom prst="rect">
            <a:avLst/>
          </a:prstGeom>
          <a:solidFill>
            <a:schemeClr val="bg1"/>
          </a:solidFill>
        </p:spPr>
        <p:txBody>
          <a:bodyPr wrap="square">
            <a:spAutoFit/>
          </a:bodyPr>
          <a:lstStyle/>
          <a:p>
            <a:r>
              <a:rPr lang="en-US" b="1" i="1" dirty="0">
                <a:latin typeface="Arial" pitchFamily="34" charset="0"/>
                <a:cs typeface="Arial" pitchFamily="34" charset="0"/>
              </a:rPr>
              <a:t>ID: 1002xxxxxx</a:t>
            </a:r>
            <a:r>
              <a:rPr lang="en-US" b="1" u="sng" dirty="0">
                <a:latin typeface="Arial" pitchFamily="34" charset="0"/>
                <a:cs typeface="Arial" pitchFamily="34" charset="0"/>
              </a:rPr>
              <a:t>@ucsiuniversity.edu.my</a:t>
            </a:r>
            <a:endParaRPr lang="en-US" b="1" dirty="0"/>
          </a:p>
        </p:txBody>
      </p:sp>
      <p:sp>
        <p:nvSpPr>
          <p:cNvPr id="12" name="Rectangle 11"/>
          <p:cNvSpPr/>
          <p:nvPr/>
        </p:nvSpPr>
        <p:spPr>
          <a:xfrm>
            <a:off x="2691715" y="3341374"/>
            <a:ext cx="5016166" cy="369332"/>
          </a:xfrm>
          <a:prstGeom prst="rect">
            <a:avLst/>
          </a:prstGeom>
          <a:solidFill>
            <a:schemeClr val="bg1"/>
          </a:solidFill>
        </p:spPr>
        <p:txBody>
          <a:bodyPr wrap="square">
            <a:spAutoFit/>
          </a:bodyPr>
          <a:lstStyle/>
          <a:p>
            <a:r>
              <a:rPr lang="en-US" b="1" dirty="0">
                <a:latin typeface="Arial" pitchFamily="34" charset="0"/>
                <a:cs typeface="Arial" pitchFamily="34" charset="0"/>
              </a:rPr>
              <a:t>Same as IIS student portal password</a:t>
            </a:r>
          </a:p>
        </p:txBody>
      </p:sp>
      <p:sp>
        <p:nvSpPr>
          <p:cNvPr id="13" name="TextBox 12"/>
          <p:cNvSpPr txBox="1"/>
          <p:nvPr/>
        </p:nvSpPr>
        <p:spPr>
          <a:xfrm>
            <a:off x="3581400" y="425481"/>
            <a:ext cx="1905000" cy="307777"/>
          </a:xfrm>
          <a:prstGeom prst="rect">
            <a:avLst/>
          </a:prstGeom>
          <a:noFill/>
        </p:spPr>
        <p:txBody>
          <a:bodyPr wrap="square" rtlCol="0">
            <a:spAutoFit/>
          </a:bodyPr>
          <a:lstStyle/>
          <a:p>
            <a:r>
              <a:rPr lang="en-US" sz="1400" b="1" dirty="0"/>
              <a:t>Post-CS Stage</a:t>
            </a:r>
          </a:p>
        </p:txBody>
      </p:sp>
    </p:spTree>
    <p:extLst>
      <p:ext uri="{BB962C8B-B14F-4D97-AF65-F5344CB8AC3E}">
        <p14:creationId xmlns:p14="http://schemas.microsoft.com/office/powerpoint/2010/main" val="12836440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B76F71-2BD8-41C7-A6B0-BEE70D9853E9}"/>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p:txBody>
          <a:bodyPr>
            <a:normAutofit/>
          </a:bodyPr>
          <a:lstStyle/>
          <a:p>
            <a:r>
              <a:rPr lang="en-US" sz="2000" dirty="0"/>
              <a:t>To Access UCSI University Student Email System</a:t>
            </a:r>
          </a:p>
        </p:txBody>
      </p:sp>
      <p:pic>
        <p:nvPicPr>
          <p:cNvPr id="7" name="Picture 6"/>
          <p:cNvPicPr>
            <a:picLocks noChangeAspect="1"/>
          </p:cNvPicPr>
          <p:nvPr/>
        </p:nvPicPr>
        <p:blipFill>
          <a:blip r:embed="rId4"/>
          <a:stretch>
            <a:fillRect/>
          </a:stretch>
        </p:blipFill>
        <p:spPr>
          <a:xfrm>
            <a:off x="7575884" y="24064"/>
            <a:ext cx="1524000" cy="447420"/>
          </a:xfrm>
          <a:prstGeom prst="rect">
            <a:avLst/>
          </a:prstGeom>
        </p:spPr>
      </p:pic>
      <p:pic>
        <p:nvPicPr>
          <p:cNvPr id="8" name="Picture 7"/>
          <p:cNvPicPr>
            <a:picLocks noChangeAspect="1"/>
          </p:cNvPicPr>
          <p:nvPr/>
        </p:nvPicPr>
        <p:blipFill>
          <a:blip r:embed="rId5"/>
          <a:stretch>
            <a:fillRect/>
          </a:stretch>
        </p:blipFill>
        <p:spPr>
          <a:xfrm>
            <a:off x="55487" y="1384839"/>
            <a:ext cx="8978975" cy="4764628"/>
          </a:xfrm>
          <a:prstGeom prst="rect">
            <a:avLst/>
          </a:prstGeom>
        </p:spPr>
      </p:pic>
      <p:sp>
        <p:nvSpPr>
          <p:cNvPr id="24" name="TextBox 23"/>
          <p:cNvSpPr txBox="1"/>
          <p:nvPr/>
        </p:nvSpPr>
        <p:spPr>
          <a:xfrm>
            <a:off x="4160520" y="708533"/>
            <a:ext cx="1905000" cy="307777"/>
          </a:xfrm>
          <a:prstGeom prst="rect">
            <a:avLst/>
          </a:prstGeom>
          <a:noFill/>
        </p:spPr>
        <p:txBody>
          <a:bodyPr wrap="square" rtlCol="0">
            <a:spAutoFit/>
          </a:bodyPr>
          <a:lstStyle/>
          <a:p>
            <a:r>
              <a:rPr lang="en-US" sz="1400" b="1" dirty="0"/>
              <a:t>Post-CS Stage</a:t>
            </a:r>
          </a:p>
        </p:txBody>
      </p:sp>
      <p:pic>
        <p:nvPicPr>
          <p:cNvPr id="3" name="Picture 2"/>
          <p:cNvPicPr>
            <a:picLocks noChangeAspect="1"/>
          </p:cNvPicPr>
          <p:nvPr/>
        </p:nvPicPr>
        <p:blipFill>
          <a:blip r:embed="rId6"/>
          <a:stretch>
            <a:fillRect/>
          </a:stretch>
        </p:blipFill>
        <p:spPr>
          <a:xfrm>
            <a:off x="1447800" y="2489200"/>
            <a:ext cx="7620000" cy="254000"/>
          </a:xfrm>
          <a:prstGeom prst="rect">
            <a:avLst/>
          </a:prstGeom>
        </p:spPr>
      </p:pic>
      <p:sp>
        <p:nvSpPr>
          <p:cNvPr id="4" name="Rectangle 3"/>
          <p:cNvSpPr/>
          <p:nvPr/>
        </p:nvSpPr>
        <p:spPr>
          <a:xfrm>
            <a:off x="1645920" y="2425700"/>
            <a:ext cx="4419600" cy="381000"/>
          </a:xfrm>
          <a:prstGeom prst="rect">
            <a:avLst/>
          </a:prstGeom>
          <a:noFill/>
          <a:ln w="38100">
            <a:solidFill>
              <a:srgbClr val="F01E2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76141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04BC5D-EE26-4BB2-80A3-09B14D83119A}"/>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p:txBody>
          <a:bodyPr/>
          <a:lstStyle/>
          <a:p>
            <a:r>
              <a:rPr lang="en-US" dirty="0">
                <a:solidFill>
                  <a:schemeClr val="bg1"/>
                </a:solidFill>
              </a:rPr>
              <a:t>UCSI LMS CN Email</a:t>
            </a:r>
          </a:p>
        </p:txBody>
      </p:sp>
      <p:sp>
        <p:nvSpPr>
          <p:cNvPr id="3" name="Content Placeholder 2"/>
          <p:cNvSpPr>
            <a:spLocks noGrp="1"/>
          </p:cNvSpPr>
          <p:nvPr>
            <p:ph idx="1"/>
          </p:nvPr>
        </p:nvSpPr>
        <p:spPr>
          <a:xfrm>
            <a:off x="152400" y="914400"/>
            <a:ext cx="8763000" cy="5791200"/>
          </a:xfrm>
        </p:spPr>
        <p:txBody>
          <a:bodyPr/>
          <a:lstStyle/>
          <a:p>
            <a:pPr marL="0" indent="0">
              <a:buNone/>
            </a:pPr>
            <a:endParaRPr lang="en-US" dirty="0">
              <a:solidFill>
                <a:schemeClr val="bg1"/>
              </a:solidFill>
            </a:endParaRPr>
          </a:p>
          <a:p>
            <a:pPr marL="0" indent="0">
              <a:buNone/>
            </a:pPr>
            <a:endParaRPr lang="en-US" dirty="0">
              <a:solidFill>
                <a:schemeClr val="bg1"/>
              </a:solidFill>
            </a:endParaRPr>
          </a:p>
          <a:p>
            <a:r>
              <a:rPr lang="en-US" dirty="0">
                <a:solidFill>
                  <a:schemeClr val="bg1"/>
                </a:solidFill>
              </a:rPr>
              <a:t>Expand the email and follow the instruction</a:t>
            </a:r>
          </a:p>
        </p:txBody>
      </p:sp>
      <p:pic>
        <p:nvPicPr>
          <p:cNvPr id="6" name="Picture 5"/>
          <p:cNvPicPr>
            <a:picLocks noChangeAspect="1"/>
          </p:cNvPicPr>
          <p:nvPr/>
        </p:nvPicPr>
        <p:blipFill>
          <a:blip r:embed="rId4"/>
          <a:stretch>
            <a:fillRect/>
          </a:stretch>
        </p:blipFill>
        <p:spPr>
          <a:xfrm>
            <a:off x="0" y="1361094"/>
            <a:ext cx="9144000" cy="304800"/>
          </a:xfrm>
          <a:prstGeom prst="rect">
            <a:avLst/>
          </a:prstGeom>
        </p:spPr>
      </p:pic>
      <p:pic>
        <p:nvPicPr>
          <p:cNvPr id="8" name="Picture 7"/>
          <p:cNvPicPr>
            <a:picLocks noChangeAspect="1"/>
          </p:cNvPicPr>
          <p:nvPr/>
        </p:nvPicPr>
        <p:blipFill>
          <a:blip r:embed="rId5"/>
          <a:stretch>
            <a:fillRect/>
          </a:stretch>
        </p:blipFill>
        <p:spPr>
          <a:xfrm>
            <a:off x="1695450" y="2639463"/>
            <a:ext cx="3714750" cy="1112059"/>
          </a:xfrm>
          <a:prstGeom prst="rect">
            <a:avLst/>
          </a:prstGeom>
        </p:spPr>
      </p:pic>
      <p:pic>
        <p:nvPicPr>
          <p:cNvPr id="9" name="Picture 8"/>
          <p:cNvPicPr>
            <a:picLocks noChangeAspect="1"/>
          </p:cNvPicPr>
          <p:nvPr/>
        </p:nvPicPr>
        <p:blipFill rotWithShape="1">
          <a:blip r:embed="rId6"/>
          <a:srcRect b="20649"/>
          <a:stretch/>
        </p:blipFill>
        <p:spPr>
          <a:xfrm>
            <a:off x="1295400" y="4039558"/>
            <a:ext cx="5374661" cy="1397969"/>
          </a:xfrm>
          <a:prstGeom prst="rect">
            <a:avLst/>
          </a:prstGeom>
        </p:spPr>
      </p:pic>
      <p:sp>
        <p:nvSpPr>
          <p:cNvPr id="4" name="Rectangle 3">
            <a:extLst>
              <a:ext uri="{FF2B5EF4-FFF2-40B4-BE49-F238E27FC236}">
                <a16:creationId xmlns:a16="http://schemas.microsoft.com/office/drawing/2014/main" id="{39EF099B-25A6-E140-8481-4852016D7E17}"/>
              </a:ext>
            </a:extLst>
          </p:cNvPr>
          <p:cNvSpPr/>
          <p:nvPr/>
        </p:nvSpPr>
        <p:spPr>
          <a:xfrm>
            <a:off x="1295400" y="4495800"/>
            <a:ext cx="3505200" cy="685800"/>
          </a:xfrm>
          <a:prstGeom prst="rect">
            <a:avLst/>
          </a:prstGeom>
          <a:solidFill>
            <a:schemeClr val="bg1"/>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dirty="0">
                <a:solidFill>
                  <a:schemeClr val="tx1"/>
                </a:solidFill>
              </a:rPr>
              <a:t>User ID: UCSI IIS Staff/Student ID</a:t>
            </a:r>
            <a:br>
              <a:rPr lang="en-US" dirty="0">
                <a:solidFill>
                  <a:schemeClr val="tx1"/>
                </a:solidFill>
              </a:rPr>
            </a:br>
            <a:r>
              <a:rPr lang="en-US" dirty="0">
                <a:solidFill>
                  <a:schemeClr val="tx1"/>
                </a:solidFill>
              </a:rPr>
              <a:t>Password: IIS Password</a:t>
            </a:r>
          </a:p>
        </p:txBody>
      </p:sp>
      <p:sp>
        <p:nvSpPr>
          <p:cNvPr id="11" name="Rectangle 10">
            <a:extLst>
              <a:ext uri="{FF2B5EF4-FFF2-40B4-BE49-F238E27FC236}">
                <a16:creationId xmlns:a16="http://schemas.microsoft.com/office/drawing/2014/main" id="{880761D5-EA0C-9845-BB86-AABEF096FB9B}"/>
              </a:ext>
            </a:extLst>
          </p:cNvPr>
          <p:cNvSpPr/>
          <p:nvPr/>
        </p:nvSpPr>
        <p:spPr>
          <a:xfrm>
            <a:off x="1295400" y="5257800"/>
            <a:ext cx="3505200" cy="46776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200" dirty="0">
                <a:solidFill>
                  <a:schemeClr val="tx1"/>
                </a:solidFill>
              </a:rPr>
              <a:t>Please click here to UCSI LMS CN</a:t>
            </a:r>
          </a:p>
        </p:txBody>
      </p:sp>
    </p:spTree>
    <p:extLst>
      <p:ext uri="{BB962C8B-B14F-4D97-AF65-F5344CB8AC3E}">
        <p14:creationId xmlns:p14="http://schemas.microsoft.com/office/powerpoint/2010/main" val="14085133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57F9ACA-A206-4942-A3CB-A2F4E9E8557B}"/>
              </a:ext>
            </a:extLst>
          </p:cNvPr>
          <p:cNvPicPr>
            <a:picLocks noChangeAspect="1"/>
          </p:cNvPicPr>
          <p:nvPr/>
        </p:nvPicPr>
        <p:blipFill>
          <a:blip r:embed="rId3"/>
          <a:stretch>
            <a:fillRect/>
          </a:stretch>
        </p:blipFill>
        <p:spPr>
          <a:xfrm>
            <a:off x="0" y="0"/>
            <a:ext cx="9144000" cy="6857999"/>
          </a:xfrm>
          <a:prstGeom prst="rect">
            <a:avLst/>
          </a:prstGeom>
        </p:spPr>
      </p:pic>
      <p:pic>
        <p:nvPicPr>
          <p:cNvPr id="11" name="Picture 10">
            <a:extLst>
              <a:ext uri="{FF2B5EF4-FFF2-40B4-BE49-F238E27FC236}">
                <a16:creationId xmlns:a16="http://schemas.microsoft.com/office/drawing/2014/main" id="{FF860552-6AB7-4576-8B25-A9DA8B4D2DE7}"/>
              </a:ext>
            </a:extLst>
          </p:cNvPr>
          <p:cNvPicPr>
            <a:picLocks noChangeAspect="1"/>
          </p:cNvPicPr>
          <p:nvPr/>
        </p:nvPicPr>
        <p:blipFill>
          <a:blip r:embed="rId4"/>
          <a:stretch>
            <a:fillRect/>
          </a:stretch>
        </p:blipFill>
        <p:spPr>
          <a:xfrm>
            <a:off x="5519596" y="2325914"/>
            <a:ext cx="3027503" cy="2924175"/>
          </a:xfrm>
          <a:prstGeom prst="rect">
            <a:avLst/>
          </a:prstGeom>
        </p:spPr>
      </p:pic>
      <p:sp>
        <p:nvSpPr>
          <p:cNvPr id="2" name="Title 1"/>
          <p:cNvSpPr>
            <a:spLocks noGrp="1"/>
          </p:cNvSpPr>
          <p:nvPr>
            <p:ph type="title"/>
          </p:nvPr>
        </p:nvSpPr>
        <p:spPr/>
        <p:txBody>
          <a:bodyPr/>
          <a:lstStyle/>
          <a:p>
            <a:r>
              <a:rPr lang="en-US" dirty="0">
                <a:solidFill>
                  <a:schemeClr val="bg1"/>
                </a:solidFill>
              </a:rPr>
              <a:t>To Access UCSI LMS CN</a:t>
            </a:r>
          </a:p>
        </p:txBody>
      </p:sp>
      <p:grpSp>
        <p:nvGrpSpPr>
          <p:cNvPr id="7" name="Group 6"/>
          <p:cNvGrpSpPr/>
          <p:nvPr/>
        </p:nvGrpSpPr>
        <p:grpSpPr>
          <a:xfrm>
            <a:off x="381000" y="2380935"/>
            <a:ext cx="4483100" cy="4019865"/>
            <a:chOff x="1676400" y="2090601"/>
            <a:chExt cx="5270500" cy="4691199"/>
          </a:xfrm>
        </p:grpSpPr>
        <p:pic>
          <p:nvPicPr>
            <p:cNvPr id="4" name="Picture 3"/>
            <p:cNvPicPr>
              <a:picLocks noChangeAspect="1"/>
            </p:cNvPicPr>
            <p:nvPr/>
          </p:nvPicPr>
          <p:blipFill>
            <a:blip r:embed="rId5"/>
            <a:stretch>
              <a:fillRect/>
            </a:stretch>
          </p:blipFill>
          <p:spPr>
            <a:xfrm>
              <a:off x="1676400" y="2090601"/>
              <a:ext cx="5270500" cy="4691199"/>
            </a:xfrm>
            <a:prstGeom prst="rect">
              <a:avLst/>
            </a:prstGeom>
          </p:spPr>
        </p:pic>
        <p:sp>
          <p:nvSpPr>
            <p:cNvPr id="5" name="Rectangle 4"/>
            <p:cNvSpPr/>
            <p:nvPr/>
          </p:nvSpPr>
          <p:spPr>
            <a:xfrm>
              <a:off x="3288904" y="4306353"/>
              <a:ext cx="3095223" cy="423176"/>
            </a:xfrm>
            <a:prstGeom prst="rect">
              <a:avLst/>
            </a:prstGeom>
            <a:solidFill>
              <a:schemeClr val="bg1"/>
            </a:solidFill>
          </p:spPr>
          <p:txBody>
            <a:bodyPr wrap="square">
              <a:spAutoFit/>
            </a:bodyPr>
            <a:lstStyle/>
            <a:p>
              <a:r>
                <a:rPr lang="en-US" b="1" i="1" dirty="0">
                  <a:latin typeface="Arial" pitchFamily="34" charset="0"/>
                  <a:cs typeface="Arial" pitchFamily="34" charset="0"/>
                </a:rPr>
                <a:t>For e.g.: 1002xxxxxx</a:t>
              </a:r>
              <a:endParaRPr lang="en-US" b="1" dirty="0"/>
            </a:p>
          </p:txBody>
        </p:sp>
        <p:sp>
          <p:nvSpPr>
            <p:cNvPr id="6" name="Rectangle 5"/>
            <p:cNvSpPr/>
            <p:nvPr/>
          </p:nvSpPr>
          <p:spPr>
            <a:xfrm>
              <a:off x="3288904" y="5029200"/>
              <a:ext cx="3095223" cy="423176"/>
            </a:xfrm>
            <a:prstGeom prst="rect">
              <a:avLst/>
            </a:prstGeom>
            <a:solidFill>
              <a:schemeClr val="bg1"/>
            </a:solidFill>
          </p:spPr>
          <p:txBody>
            <a:bodyPr wrap="square">
              <a:spAutoFit/>
            </a:bodyPr>
            <a:lstStyle/>
            <a:p>
              <a:r>
                <a:rPr lang="en-US" b="1" i="1" dirty="0">
                  <a:latin typeface="Arial" pitchFamily="34" charset="0"/>
                  <a:cs typeface="Arial" pitchFamily="34" charset="0"/>
                </a:rPr>
                <a:t>For e.g.: IIS password</a:t>
              </a:r>
            </a:p>
          </p:txBody>
        </p:sp>
      </p:grpSp>
      <p:sp>
        <p:nvSpPr>
          <p:cNvPr id="9" name="Rectangle 8"/>
          <p:cNvSpPr/>
          <p:nvPr/>
        </p:nvSpPr>
        <p:spPr>
          <a:xfrm>
            <a:off x="5156201" y="1981200"/>
            <a:ext cx="3759199" cy="369332"/>
          </a:xfrm>
          <a:prstGeom prst="rect">
            <a:avLst/>
          </a:prstGeom>
          <a:solidFill>
            <a:schemeClr val="bg1"/>
          </a:solidFill>
        </p:spPr>
        <p:txBody>
          <a:bodyPr wrap="square">
            <a:spAutoFit/>
          </a:bodyPr>
          <a:lstStyle/>
          <a:p>
            <a:r>
              <a:rPr lang="en-US" dirty="0">
                <a:latin typeface="Arial" pitchFamily="34" charset="0"/>
                <a:cs typeface="Arial" pitchFamily="34" charset="0"/>
              </a:rPr>
              <a:t>B. Institution Login via thecn.com</a:t>
            </a:r>
            <a:endParaRPr lang="en-US" dirty="0"/>
          </a:p>
        </p:txBody>
      </p:sp>
      <p:sp>
        <p:nvSpPr>
          <p:cNvPr id="10" name="Rectangle 9"/>
          <p:cNvSpPr/>
          <p:nvPr/>
        </p:nvSpPr>
        <p:spPr>
          <a:xfrm>
            <a:off x="406400" y="1988883"/>
            <a:ext cx="4483100" cy="369332"/>
          </a:xfrm>
          <a:prstGeom prst="rect">
            <a:avLst/>
          </a:prstGeom>
          <a:solidFill>
            <a:schemeClr val="bg1"/>
          </a:solidFill>
        </p:spPr>
        <p:txBody>
          <a:bodyPr wrap="square">
            <a:spAutoFit/>
          </a:bodyPr>
          <a:lstStyle/>
          <a:p>
            <a:r>
              <a:rPr lang="en-US" dirty="0">
                <a:latin typeface="Arial" pitchFamily="34" charset="0"/>
                <a:cs typeface="Arial" pitchFamily="34" charset="0"/>
              </a:rPr>
              <a:t>A. Login via </a:t>
            </a:r>
            <a:r>
              <a:rPr lang="en-US" dirty="0">
                <a:latin typeface="Arial" pitchFamily="34" charset="0"/>
                <a:cs typeface="Arial" pitchFamily="34" charset="0"/>
                <a:hlinkClick r:id="rId6"/>
              </a:rPr>
              <a:t>https://ucsi.thecn.com/</a:t>
            </a:r>
            <a:r>
              <a:rPr lang="en-US" dirty="0">
                <a:latin typeface="Arial" pitchFamily="34" charset="0"/>
                <a:cs typeface="Arial" pitchFamily="34" charset="0"/>
              </a:rPr>
              <a:t> </a:t>
            </a:r>
            <a:endParaRPr lang="en-US" dirty="0"/>
          </a:p>
        </p:txBody>
      </p:sp>
      <p:pic>
        <p:nvPicPr>
          <p:cNvPr id="15" name="Picture 14"/>
          <p:cNvPicPr>
            <a:picLocks noChangeAspect="1"/>
          </p:cNvPicPr>
          <p:nvPr/>
        </p:nvPicPr>
        <p:blipFill>
          <a:blip r:embed="rId7"/>
          <a:stretch>
            <a:fillRect/>
          </a:stretch>
        </p:blipFill>
        <p:spPr>
          <a:xfrm>
            <a:off x="5734088" y="5039762"/>
            <a:ext cx="2620034" cy="1613825"/>
          </a:xfrm>
          <a:prstGeom prst="rect">
            <a:avLst/>
          </a:prstGeom>
        </p:spPr>
      </p:pic>
      <p:sp>
        <p:nvSpPr>
          <p:cNvPr id="8" name="Rectangle 7">
            <a:extLst>
              <a:ext uri="{FF2B5EF4-FFF2-40B4-BE49-F238E27FC236}">
                <a16:creationId xmlns:a16="http://schemas.microsoft.com/office/drawing/2014/main" id="{1F69B0F5-AA26-428D-8CE4-EA3439A6B04B}"/>
              </a:ext>
            </a:extLst>
          </p:cNvPr>
          <p:cNvSpPr/>
          <p:nvPr/>
        </p:nvSpPr>
        <p:spPr>
          <a:xfrm>
            <a:off x="7044105" y="4651590"/>
            <a:ext cx="1310017" cy="304800"/>
          </a:xfrm>
          <a:prstGeom prst="rect">
            <a:avLst/>
          </a:prstGeom>
          <a:noFill/>
          <a:ln w="38100">
            <a:solidFill>
              <a:srgbClr val="F0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7DC780-556C-4B4F-A358-D5C302F01D6F}"/>
              </a:ext>
            </a:extLst>
          </p:cNvPr>
          <p:cNvSpPr/>
          <p:nvPr/>
        </p:nvSpPr>
        <p:spPr>
          <a:xfrm>
            <a:off x="5787878" y="6477000"/>
            <a:ext cx="1310017" cy="152400"/>
          </a:xfrm>
          <a:prstGeom prst="rect">
            <a:avLst/>
          </a:prstGeom>
          <a:noFill/>
          <a:ln w="38100">
            <a:solidFill>
              <a:srgbClr val="F0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9">
            <a:extLst>
              <a:ext uri="{FF2B5EF4-FFF2-40B4-BE49-F238E27FC236}">
                <a16:creationId xmlns:a16="http://schemas.microsoft.com/office/drawing/2014/main" id="{BBCE3109-CE9A-46FC-8562-37F3CB0FFBB0}"/>
              </a:ext>
            </a:extLst>
          </p:cNvPr>
          <p:cNvSpPr/>
          <p:nvPr/>
        </p:nvSpPr>
        <p:spPr>
          <a:xfrm>
            <a:off x="6306309" y="4614801"/>
            <a:ext cx="673351" cy="36218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088663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48A04D-0D53-4899-806A-DEC432DB8E5E}"/>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95094" y="1084365"/>
            <a:ext cx="6571343" cy="1049235"/>
          </a:xfrm>
        </p:spPr>
        <p:txBody>
          <a:bodyPr/>
          <a:lstStyle/>
          <a:p>
            <a:r>
              <a:rPr lang="en-US" dirty="0">
                <a:solidFill>
                  <a:schemeClr val="bg1"/>
                </a:solidFill>
              </a:rPr>
              <a:t>Exploring UCSI LMS CN</a:t>
            </a:r>
          </a:p>
        </p:txBody>
      </p:sp>
      <p:sp>
        <p:nvSpPr>
          <p:cNvPr id="3" name="Content Placeholder 2"/>
          <p:cNvSpPr>
            <a:spLocks noGrp="1"/>
          </p:cNvSpPr>
          <p:nvPr>
            <p:ph idx="1"/>
          </p:nvPr>
        </p:nvSpPr>
        <p:spPr>
          <a:xfrm>
            <a:off x="19050" y="2292350"/>
            <a:ext cx="6019800" cy="5791200"/>
          </a:xfrm>
        </p:spPr>
        <p:txBody>
          <a:bodyPr/>
          <a:lstStyle/>
          <a:p>
            <a:r>
              <a:rPr lang="en-US" dirty="0">
                <a:solidFill>
                  <a:schemeClr val="bg1"/>
                </a:solidFill>
              </a:rPr>
              <a:t>Upon login, you will be prompted to take a page tour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You can find more guidance and features on “Help”</a:t>
            </a:r>
          </a:p>
          <a:p>
            <a:endParaRPr lang="en-US" dirty="0">
              <a:solidFill>
                <a:schemeClr val="bg1"/>
              </a:solidFill>
            </a:endParaRPr>
          </a:p>
          <a:p>
            <a:endParaRPr lang="en-US" dirty="0">
              <a:solidFill>
                <a:schemeClr val="bg1"/>
              </a:solidFill>
            </a:endParaRPr>
          </a:p>
        </p:txBody>
      </p:sp>
      <p:pic>
        <p:nvPicPr>
          <p:cNvPr id="4" name="Picture 3"/>
          <p:cNvPicPr>
            <a:picLocks noChangeAspect="1"/>
          </p:cNvPicPr>
          <p:nvPr/>
        </p:nvPicPr>
        <p:blipFill>
          <a:blip r:embed="rId4"/>
          <a:stretch>
            <a:fillRect/>
          </a:stretch>
        </p:blipFill>
        <p:spPr>
          <a:xfrm>
            <a:off x="837109" y="2748304"/>
            <a:ext cx="2819400" cy="2029968"/>
          </a:xfrm>
          <a:prstGeom prst="rect">
            <a:avLst/>
          </a:prstGeom>
        </p:spPr>
      </p:pic>
      <p:grpSp>
        <p:nvGrpSpPr>
          <p:cNvPr id="9" name="Group 8">
            <a:extLst>
              <a:ext uri="{FF2B5EF4-FFF2-40B4-BE49-F238E27FC236}">
                <a16:creationId xmlns:a16="http://schemas.microsoft.com/office/drawing/2014/main" id="{18658281-A892-3347-B001-65C969E31319}"/>
              </a:ext>
            </a:extLst>
          </p:cNvPr>
          <p:cNvGrpSpPr/>
          <p:nvPr/>
        </p:nvGrpSpPr>
        <p:grpSpPr>
          <a:xfrm>
            <a:off x="5867400" y="2133600"/>
            <a:ext cx="2967548" cy="3587750"/>
            <a:chOff x="5869526" y="1600200"/>
            <a:chExt cx="2967548" cy="3587750"/>
          </a:xfrm>
        </p:grpSpPr>
        <p:pic>
          <p:nvPicPr>
            <p:cNvPr id="7" name="Picture 6">
              <a:extLst>
                <a:ext uri="{FF2B5EF4-FFF2-40B4-BE49-F238E27FC236}">
                  <a16:creationId xmlns:a16="http://schemas.microsoft.com/office/drawing/2014/main" id="{0F913A3B-1B11-9D4C-98A5-9C1AECE85B7A}"/>
                </a:ext>
              </a:extLst>
            </p:cNvPr>
            <p:cNvPicPr>
              <a:picLocks noChangeAspect="1"/>
            </p:cNvPicPr>
            <p:nvPr/>
          </p:nvPicPr>
          <p:blipFill>
            <a:blip r:embed="rId5"/>
            <a:stretch>
              <a:fillRect/>
            </a:stretch>
          </p:blipFill>
          <p:spPr>
            <a:xfrm>
              <a:off x="5869526" y="1600200"/>
              <a:ext cx="2967548" cy="3587750"/>
            </a:xfrm>
            <a:prstGeom prst="rect">
              <a:avLst/>
            </a:prstGeom>
          </p:spPr>
        </p:pic>
        <p:sp>
          <p:nvSpPr>
            <p:cNvPr id="8" name="Rectangle 7">
              <a:extLst>
                <a:ext uri="{FF2B5EF4-FFF2-40B4-BE49-F238E27FC236}">
                  <a16:creationId xmlns:a16="http://schemas.microsoft.com/office/drawing/2014/main" id="{ADEF6A58-2D97-DA40-81F7-9B4C863F3892}"/>
                </a:ext>
              </a:extLst>
            </p:cNvPr>
            <p:cNvSpPr/>
            <p:nvPr/>
          </p:nvSpPr>
          <p:spPr>
            <a:xfrm>
              <a:off x="5869526" y="1600200"/>
              <a:ext cx="1598074" cy="304800"/>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9293146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BC06D-515D-4E61-A950-7591DEF0F6AC}"/>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205573" y="1120024"/>
            <a:ext cx="7786234" cy="1049235"/>
          </a:xfrm>
        </p:spPr>
        <p:txBody>
          <a:bodyPr/>
          <a:lstStyle/>
          <a:p>
            <a:r>
              <a:rPr lang="en-US" dirty="0">
                <a:solidFill>
                  <a:schemeClr val="bg1"/>
                </a:solidFill>
              </a:rPr>
              <a:t>New Student – 3 Processing Stages</a:t>
            </a:r>
          </a:p>
        </p:txBody>
      </p:sp>
      <p:pic>
        <p:nvPicPr>
          <p:cNvPr id="7" name="Picture 6"/>
          <p:cNvPicPr>
            <a:picLocks noChangeAspect="1"/>
          </p:cNvPicPr>
          <p:nvPr/>
        </p:nvPicPr>
        <p:blipFill>
          <a:blip r:embed="rId4"/>
          <a:stretch>
            <a:fillRect/>
          </a:stretch>
        </p:blipFill>
        <p:spPr>
          <a:xfrm>
            <a:off x="7575884" y="24064"/>
            <a:ext cx="1524000" cy="447420"/>
          </a:xfrm>
          <a:prstGeom prst="rect">
            <a:avLst/>
          </a:prstGeom>
        </p:spPr>
      </p:pic>
      <p:sp>
        <p:nvSpPr>
          <p:cNvPr id="4" name="TextBox 3"/>
          <p:cNvSpPr txBox="1"/>
          <p:nvPr/>
        </p:nvSpPr>
        <p:spPr>
          <a:xfrm>
            <a:off x="860190" y="2209059"/>
            <a:ext cx="3733800" cy="1015663"/>
          </a:xfrm>
          <a:prstGeom prst="rect">
            <a:avLst/>
          </a:prstGeom>
          <a:noFill/>
          <a:ln>
            <a:solidFill>
              <a:schemeClr val="tx1"/>
            </a:solidFill>
          </a:ln>
        </p:spPr>
        <p:txBody>
          <a:bodyPr wrap="square" rtlCol="0">
            <a:spAutoFit/>
          </a:bodyPr>
          <a:lstStyle/>
          <a:p>
            <a:r>
              <a:rPr lang="en-US" sz="2000" b="1" u="sng" dirty="0">
                <a:solidFill>
                  <a:schemeClr val="bg1"/>
                </a:solidFill>
              </a:rPr>
              <a:t>Pre-</a:t>
            </a:r>
            <a:r>
              <a:rPr lang="en-US" sz="2000" u="sng" dirty="0">
                <a:solidFill>
                  <a:schemeClr val="bg1"/>
                </a:solidFill>
              </a:rPr>
              <a:t>Course Selection (CS) Stage:-</a:t>
            </a:r>
          </a:p>
          <a:p>
            <a:pPr marL="342900" indent="-342900">
              <a:buAutoNum type="arabicPeriod"/>
            </a:pPr>
            <a:r>
              <a:rPr lang="en-US" sz="2000" dirty="0">
                <a:solidFill>
                  <a:schemeClr val="bg1"/>
                </a:solidFill>
              </a:rPr>
              <a:t>Student declaration</a:t>
            </a:r>
          </a:p>
          <a:p>
            <a:pPr marL="342900" indent="-342900">
              <a:buAutoNum type="arabicPeriod"/>
            </a:pPr>
            <a:r>
              <a:rPr lang="en-US" sz="2000" dirty="0">
                <a:solidFill>
                  <a:schemeClr val="bg1"/>
                </a:solidFill>
              </a:rPr>
              <a:t>Pay Fees </a:t>
            </a:r>
            <a:r>
              <a:rPr lang="en-US" sz="1200" dirty="0">
                <a:solidFill>
                  <a:schemeClr val="bg1"/>
                </a:solidFill>
              </a:rPr>
              <a:t>(Fees information page)</a:t>
            </a:r>
          </a:p>
        </p:txBody>
      </p:sp>
      <p:sp>
        <p:nvSpPr>
          <p:cNvPr id="5" name="TextBox 4"/>
          <p:cNvSpPr txBox="1"/>
          <p:nvPr/>
        </p:nvSpPr>
        <p:spPr>
          <a:xfrm>
            <a:off x="5181601" y="3855055"/>
            <a:ext cx="3962400" cy="1015663"/>
          </a:xfrm>
          <a:prstGeom prst="rect">
            <a:avLst/>
          </a:prstGeom>
          <a:noFill/>
          <a:ln>
            <a:solidFill>
              <a:schemeClr val="tx1"/>
            </a:solidFill>
          </a:ln>
        </p:spPr>
        <p:txBody>
          <a:bodyPr wrap="square" rtlCol="0">
            <a:spAutoFit/>
          </a:bodyPr>
          <a:lstStyle/>
          <a:p>
            <a:r>
              <a:rPr lang="en-US" sz="2000" b="1" u="sng" dirty="0">
                <a:solidFill>
                  <a:schemeClr val="bg1"/>
                </a:solidFill>
              </a:rPr>
              <a:t>During-</a:t>
            </a:r>
            <a:r>
              <a:rPr lang="en-US" sz="2000" u="sng" dirty="0">
                <a:solidFill>
                  <a:schemeClr val="bg1"/>
                </a:solidFill>
              </a:rPr>
              <a:t>Course Selection (CS) Stage:-</a:t>
            </a:r>
          </a:p>
          <a:p>
            <a:pPr marL="342900" indent="-342900">
              <a:buFont typeface="+mj-lt"/>
              <a:buAutoNum type="arabicPeriod"/>
            </a:pPr>
            <a:r>
              <a:rPr lang="en-US" sz="2000" dirty="0">
                <a:solidFill>
                  <a:schemeClr val="bg1"/>
                </a:solidFill>
              </a:rPr>
              <a:t>Select courses</a:t>
            </a:r>
          </a:p>
        </p:txBody>
      </p:sp>
      <p:cxnSp>
        <p:nvCxnSpPr>
          <p:cNvPr id="11" name="Curved Connector 10"/>
          <p:cNvCxnSpPr>
            <a:stCxn id="4" idx="3"/>
            <a:endCxn id="5" idx="0"/>
          </p:cNvCxnSpPr>
          <p:nvPr/>
        </p:nvCxnSpPr>
        <p:spPr>
          <a:xfrm>
            <a:off x="4593990" y="2716891"/>
            <a:ext cx="2568811" cy="1138164"/>
          </a:xfrm>
          <a:prstGeom prst="curvedConnector2">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35640" y="4953000"/>
            <a:ext cx="3765030" cy="1323439"/>
          </a:xfrm>
          <a:prstGeom prst="rect">
            <a:avLst/>
          </a:prstGeom>
          <a:noFill/>
          <a:ln>
            <a:solidFill>
              <a:schemeClr val="tx1"/>
            </a:solidFill>
          </a:ln>
        </p:spPr>
        <p:txBody>
          <a:bodyPr wrap="square" rtlCol="0">
            <a:spAutoFit/>
          </a:bodyPr>
          <a:lstStyle/>
          <a:p>
            <a:r>
              <a:rPr lang="en-US" sz="2000" b="1" u="sng" dirty="0">
                <a:solidFill>
                  <a:schemeClr val="bg1"/>
                </a:solidFill>
              </a:rPr>
              <a:t>Post-</a:t>
            </a:r>
            <a:r>
              <a:rPr lang="en-US" sz="2000" u="sng" dirty="0">
                <a:solidFill>
                  <a:schemeClr val="bg1"/>
                </a:solidFill>
              </a:rPr>
              <a:t>Course Selection (CS) Stage:-</a:t>
            </a:r>
          </a:p>
          <a:p>
            <a:pPr marL="342900" indent="-342900">
              <a:buFont typeface="+mj-lt"/>
              <a:buAutoNum type="arabicPeriod"/>
            </a:pPr>
            <a:r>
              <a:rPr lang="en-US" sz="2000" dirty="0">
                <a:solidFill>
                  <a:schemeClr val="bg1"/>
                </a:solidFill>
              </a:rPr>
              <a:t>Login to LMS</a:t>
            </a:r>
          </a:p>
          <a:p>
            <a:pPr marL="342900" indent="-342900">
              <a:buFont typeface="+mj-lt"/>
              <a:buAutoNum type="arabicPeriod"/>
            </a:pPr>
            <a:r>
              <a:rPr lang="en-US" sz="2000" dirty="0">
                <a:solidFill>
                  <a:schemeClr val="bg1"/>
                </a:solidFill>
              </a:rPr>
              <a:t>Enroll classes in LMS </a:t>
            </a:r>
          </a:p>
        </p:txBody>
      </p:sp>
      <p:cxnSp>
        <p:nvCxnSpPr>
          <p:cNvPr id="13" name="Curved Connector 12"/>
          <p:cNvCxnSpPr>
            <a:endCxn id="12" idx="3"/>
          </p:cNvCxnSpPr>
          <p:nvPr/>
        </p:nvCxnSpPr>
        <p:spPr>
          <a:xfrm rot="10800000" flipV="1">
            <a:off x="4700670" y="4060686"/>
            <a:ext cx="2081130" cy="1554034"/>
          </a:xfrm>
          <a:prstGeom prst="curvedConnector3">
            <a:avLst>
              <a:gd name="adj1" fmla="val 50000"/>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ight Arrow 7"/>
          <p:cNvSpPr/>
          <p:nvPr/>
        </p:nvSpPr>
        <p:spPr>
          <a:xfrm>
            <a:off x="483870" y="5308304"/>
            <a:ext cx="478440" cy="30505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16" name="TextBox 15"/>
          <p:cNvSpPr txBox="1"/>
          <p:nvPr/>
        </p:nvSpPr>
        <p:spPr>
          <a:xfrm>
            <a:off x="3412890" y="2582787"/>
            <a:ext cx="1371600" cy="369332"/>
          </a:xfrm>
          <a:prstGeom prst="rect">
            <a:avLst/>
          </a:prstGeom>
          <a:noFill/>
        </p:spPr>
        <p:txBody>
          <a:bodyPr wrap="square" rtlCol="0">
            <a:spAutoFit/>
          </a:bodyPr>
          <a:lstStyle/>
          <a:p>
            <a:r>
              <a:rPr lang="en-US" b="1" dirty="0">
                <a:solidFill>
                  <a:schemeClr val="bg1"/>
                </a:solidFill>
              </a:rPr>
              <a:t>√</a:t>
            </a:r>
            <a:r>
              <a:rPr lang="en-US" dirty="0">
                <a:solidFill>
                  <a:schemeClr val="bg1"/>
                </a:solidFill>
              </a:rPr>
              <a:t> </a:t>
            </a:r>
            <a:r>
              <a:rPr lang="en-US" sz="1400" b="1" dirty="0">
                <a:solidFill>
                  <a:schemeClr val="bg1"/>
                </a:solidFill>
              </a:rPr>
              <a:t>Completed</a:t>
            </a:r>
          </a:p>
        </p:txBody>
      </p:sp>
      <p:sp>
        <p:nvSpPr>
          <p:cNvPr id="17" name="TextBox 16"/>
          <p:cNvSpPr txBox="1"/>
          <p:nvPr/>
        </p:nvSpPr>
        <p:spPr>
          <a:xfrm>
            <a:off x="3717690" y="2938091"/>
            <a:ext cx="1371600" cy="369332"/>
          </a:xfrm>
          <a:prstGeom prst="rect">
            <a:avLst/>
          </a:prstGeom>
          <a:noFill/>
        </p:spPr>
        <p:txBody>
          <a:bodyPr wrap="square" rtlCol="0">
            <a:spAutoFit/>
          </a:bodyPr>
          <a:lstStyle/>
          <a:p>
            <a:r>
              <a:rPr lang="en-US" b="1" dirty="0">
                <a:solidFill>
                  <a:schemeClr val="bg1"/>
                </a:solidFill>
              </a:rPr>
              <a:t>√</a:t>
            </a:r>
            <a:r>
              <a:rPr lang="en-US" dirty="0">
                <a:solidFill>
                  <a:schemeClr val="bg1"/>
                </a:solidFill>
              </a:rPr>
              <a:t> </a:t>
            </a:r>
            <a:r>
              <a:rPr lang="en-US" sz="1400" b="1" dirty="0">
                <a:solidFill>
                  <a:schemeClr val="bg1"/>
                </a:solidFill>
              </a:rPr>
              <a:t>Completed</a:t>
            </a:r>
          </a:p>
        </p:txBody>
      </p:sp>
      <p:sp>
        <p:nvSpPr>
          <p:cNvPr id="18" name="TextBox 17"/>
          <p:cNvSpPr txBox="1"/>
          <p:nvPr/>
        </p:nvSpPr>
        <p:spPr>
          <a:xfrm>
            <a:off x="7124701" y="4468371"/>
            <a:ext cx="1371600" cy="369332"/>
          </a:xfrm>
          <a:prstGeom prst="rect">
            <a:avLst/>
          </a:prstGeom>
          <a:noFill/>
        </p:spPr>
        <p:txBody>
          <a:bodyPr wrap="square" rtlCol="0">
            <a:spAutoFit/>
          </a:bodyPr>
          <a:lstStyle/>
          <a:p>
            <a:r>
              <a:rPr lang="en-US" b="1" dirty="0">
                <a:solidFill>
                  <a:schemeClr val="bg1"/>
                </a:solidFill>
              </a:rPr>
              <a:t>√</a:t>
            </a:r>
            <a:r>
              <a:rPr lang="en-US" dirty="0">
                <a:solidFill>
                  <a:schemeClr val="bg1"/>
                </a:solidFill>
              </a:rPr>
              <a:t> </a:t>
            </a:r>
            <a:r>
              <a:rPr lang="en-US" sz="1400" b="1" dirty="0">
                <a:solidFill>
                  <a:schemeClr val="bg1"/>
                </a:solidFill>
              </a:rPr>
              <a:t>Completed</a:t>
            </a:r>
          </a:p>
        </p:txBody>
      </p:sp>
      <p:sp>
        <p:nvSpPr>
          <p:cNvPr id="19" name="TextBox 18"/>
          <p:cNvSpPr txBox="1"/>
          <p:nvPr/>
        </p:nvSpPr>
        <p:spPr>
          <a:xfrm>
            <a:off x="2727090" y="5268709"/>
            <a:ext cx="1371600" cy="369332"/>
          </a:xfrm>
          <a:prstGeom prst="rect">
            <a:avLst/>
          </a:prstGeom>
          <a:noFill/>
        </p:spPr>
        <p:txBody>
          <a:bodyPr wrap="square" rtlCol="0">
            <a:spAutoFit/>
          </a:bodyPr>
          <a:lstStyle/>
          <a:p>
            <a:r>
              <a:rPr lang="en-US" b="1" dirty="0">
                <a:solidFill>
                  <a:schemeClr val="bg1"/>
                </a:solidFill>
              </a:rPr>
              <a:t>√</a:t>
            </a:r>
            <a:r>
              <a:rPr lang="en-US" dirty="0">
                <a:solidFill>
                  <a:schemeClr val="bg1"/>
                </a:solidFill>
              </a:rPr>
              <a:t> </a:t>
            </a:r>
            <a:r>
              <a:rPr lang="en-US" sz="1400" b="1" dirty="0">
                <a:solidFill>
                  <a:schemeClr val="bg1"/>
                </a:solidFill>
              </a:rPr>
              <a:t>Completed</a:t>
            </a:r>
          </a:p>
        </p:txBody>
      </p:sp>
    </p:spTree>
    <p:extLst>
      <p:ext uri="{BB962C8B-B14F-4D97-AF65-F5344CB8AC3E}">
        <p14:creationId xmlns:p14="http://schemas.microsoft.com/office/powerpoint/2010/main" val="2472462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01661E-06E1-45F0-9D32-FC10D8F6FD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315" name="Rectangle 1026"/>
          <p:cNvSpPr>
            <a:spLocks noChangeArrowheads="1"/>
          </p:cNvSpPr>
          <p:nvPr/>
        </p:nvSpPr>
        <p:spPr bwMode="auto">
          <a:xfrm>
            <a:off x="152400" y="1597025"/>
            <a:ext cx="9144000" cy="4832350"/>
          </a:xfrm>
          <a:prstGeom prst="rect">
            <a:avLst/>
          </a:prstGeom>
          <a:noFill/>
          <a:ln w="9525">
            <a:noFill/>
            <a:miter lim="800000"/>
            <a:headEnd/>
            <a:tailEnd/>
          </a:ln>
        </p:spPr>
        <p:txBody>
          <a:bodyPr>
            <a:spAutoFit/>
          </a:bodyPr>
          <a:lstStyle/>
          <a:p>
            <a:pPr marL="228600" marR="0" lvl="0" indent="-22860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Payment Mode</a:t>
            </a: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11726891"/>
              </p:ext>
            </p:extLst>
          </p:nvPr>
        </p:nvGraphicFramePr>
        <p:xfrm>
          <a:off x="457199" y="2798907"/>
          <a:ext cx="8229601" cy="2680662"/>
        </p:xfrm>
        <a:graphic>
          <a:graphicData uri="http://schemas.openxmlformats.org/drawingml/2006/table">
            <a:tbl>
              <a:tblPr>
                <a:tableStyleId>{08FB837D-C827-4EFA-A057-4D05807E0F7C}</a:tableStyleId>
              </a:tblPr>
              <a:tblGrid>
                <a:gridCol w="1488463">
                  <a:extLst>
                    <a:ext uri="{9D8B030D-6E8A-4147-A177-3AD203B41FA5}">
                      <a16:colId xmlns:a16="http://schemas.microsoft.com/office/drawing/2014/main" val="20000"/>
                    </a:ext>
                  </a:extLst>
                </a:gridCol>
                <a:gridCol w="2702538">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178943">
                <a:tc gridSpan="2">
                  <a:txBody>
                    <a:bodyPr/>
                    <a:lstStyle/>
                    <a:p>
                      <a:pPr algn="ctr">
                        <a:lnSpc>
                          <a:spcPct val="115000"/>
                        </a:lnSpc>
                        <a:spcAft>
                          <a:spcPts val="0"/>
                        </a:spcAft>
                      </a:pPr>
                      <a:r>
                        <a:rPr lang="en-US" sz="1800" b="1" dirty="0">
                          <a:ln>
                            <a:noFill/>
                          </a:ln>
                          <a:solidFill>
                            <a:schemeClr val="tx1"/>
                          </a:solidFill>
                          <a:effectLst/>
                        </a:rPr>
                        <a:t>Payment Options</a:t>
                      </a:r>
                      <a:endParaRPr lang="en-US" sz="1800" b="1" dirty="0">
                        <a:ln>
                          <a:noFill/>
                        </a:ln>
                        <a:solidFill>
                          <a:schemeClr val="tx1"/>
                        </a:solidFill>
                        <a:effectLst/>
                        <a:latin typeface="Calibri"/>
                        <a:ea typeface="Calibri"/>
                        <a:cs typeface="Times New Roman"/>
                      </a:endParaRPr>
                    </a:p>
                  </a:txBody>
                  <a:tcPr marL="66772" marR="66772" marT="0" marB="0">
                    <a:solidFill>
                      <a:schemeClr val="accent2">
                        <a:lumMod val="40000"/>
                        <a:lumOff val="60000"/>
                      </a:schemeClr>
                    </a:solidFill>
                  </a:tcPr>
                </a:tc>
                <a:tc hMerge="1">
                  <a:txBody>
                    <a:bodyPr/>
                    <a:lstStyle/>
                    <a:p>
                      <a:endParaRPr lang="en-US"/>
                    </a:p>
                  </a:txBody>
                  <a:tcPr/>
                </a:tc>
                <a:tc>
                  <a:txBody>
                    <a:bodyPr/>
                    <a:lstStyle/>
                    <a:p>
                      <a:pPr>
                        <a:lnSpc>
                          <a:spcPct val="115000"/>
                        </a:lnSpc>
                        <a:spcAft>
                          <a:spcPts val="0"/>
                        </a:spcAft>
                      </a:pPr>
                      <a:r>
                        <a:rPr lang="en-US" sz="1800" b="1" dirty="0">
                          <a:ln>
                            <a:noFill/>
                          </a:ln>
                          <a:solidFill>
                            <a:schemeClr val="tx1"/>
                          </a:solidFill>
                          <a:effectLst/>
                        </a:rPr>
                        <a:t>Details</a:t>
                      </a:r>
                      <a:endParaRPr lang="en-US" sz="1800" b="1" dirty="0">
                        <a:ln>
                          <a:noFill/>
                        </a:ln>
                        <a:solidFill>
                          <a:schemeClr val="tx1"/>
                        </a:solidFill>
                        <a:effectLst/>
                        <a:latin typeface="Calibri"/>
                        <a:ea typeface="Calibri"/>
                        <a:cs typeface="Times New Roman"/>
                      </a:endParaRPr>
                    </a:p>
                  </a:txBody>
                  <a:tcPr marL="66772" marR="66772" marT="0" marB="0">
                    <a:solidFill>
                      <a:schemeClr val="accent2">
                        <a:lumMod val="40000"/>
                        <a:lumOff val="60000"/>
                      </a:schemeClr>
                    </a:solidFill>
                  </a:tcPr>
                </a:tc>
                <a:extLst>
                  <a:ext uri="{0D108BD9-81ED-4DB2-BD59-A6C34878D82A}">
                    <a16:rowId xmlns:a16="http://schemas.microsoft.com/office/drawing/2014/main" val="10000"/>
                  </a:ext>
                </a:extLst>
              </a:tr>
              <a:tr h="858212">
                <a:tc rowSpan="3">
                  <a:txBody>
                    <a:bodyPr/>
                    <a:lstStyle/>
                    <a:p>
                      <a:pPr>
                        <a:lnSpc>
                          <a:spcPct val="115000"/>
                        </a:lnSpc>
                        <a:spcAft>
                          <a:spcPts val="0"/>
                        </a:spcAft>
                      </a:pPr>
                      <a:r>
                        <a:rPr lang="en-US" sz="1800" kern="1200" dirty="0">
                          <a:solidFill>
                            <a:schemeClr val="dk1"/>
                          </a:solidFill>
                          <a:latin typeface="+mn-lt"/>
                          <a:ea typeface="+mn-ea"/>
                          <a:cs typeface="+mn-cs"/>
                        </a:rPr>
                        <a:t>Payment Counter at Finance Office</a:t>
                      </a:r>
                      <a:endParaRPr lang="en-US" sz="1800" b="0" dirty="0">
                        <a:ln>
                          <a:noFill/>
                        </a:ln>
                        <a:solidFill>
                          <a:schemeClr val="tx1"/>
                        </a:solidFill>
                        <a:effectLst/>
                        <a:latin typeface="Calibri"/>
                        <a:ea typeface="Calibri"/>
                        <a:cs typeface="Times New Roman"/>
                      </a:endParaRPr>
                    </a:p>
                  </a:txBody>
                  <a:tcPr marL="66772" marR="66772" marT="0" marB="0">
                    <a:solidFill>
                      <a:schemeClr val="accent2">
                        <a:lumMod val="20000"/>
                        <a:lumOff val="80000"/>
                      </a:schemeClr>
                    </a:solidFill>
                  </a:tcPr>
                </a:tc>
                <a:tc>
                  <a:txBody>
                    <a:bodyPr/>
                    <a:lstStyle/>
                    <a:p>
                      <a:pPr>
                        <a:lnSpc>
                          <a:spcPct val="115000"/>
                        </a:lnSpc>
                        <a:spcAft>
                          <a:spcPts val="0"/>
                        </a:spcAft>
                      </a:pPr>
                      <a:r>
                        <a:rPr lang="en-US" sz="1800" b="0" dirty="0">
                          <a:ln>
                            <a:noFill/>
                          </a:ln>
                          <a:solidFill>
                            <a:schemeClr val="tx1"/>
                          </a:solidFill>
                          <a:effectLst/>
                        </a:rPr>
                        <a:t>Cash – Limited to RM 600</a:t>
                      </a:r>
                      <a:endParaRPr lang="en-US" sz="1800" b="0" dirty="0">
                        <a:ln>
                          <a:noFill/>
                        </a:ln>
                        <a:solidFill>
                          <a:schemeClr val="tx1"/>
                        </a:solidFill>
                        <a:effectLst/>
                        <a:latin typeface="Calibri"/>
                        <a:ea typeface="Calibri"/>
                        <a:cs typeface="Times New Roman"/>
                      </a:endParaRPr>
                    </a:p>
                  </a:txBody>
                  <a:tcPr marL="66772" marR="66772" marT="0" marB="0">
                    <a:solidFill>
                      <a:schemeClr val="accent2">
                        <a:lumMod val="20000"/>
                        <a:lumOff val="80000"/>
                      </a:schemeClr>
                    </a:solidFill>
                  </a:tcPr>
                </a:tc>
                <a:tc>
                  <a:txBody>
                    <a:bodyPr/>
                    <a:lstStyle/>
                    <a:p>
                      <a:pPr>
                        <a:lnSpc>
                          <a:spcPct val="115000"/>
                        </a:lnSpc>
                        <a:spcAft>
                          <a:spcPts val="0"/>
                        </a:spcAft>
                      </a:pPr>
                      <a:r>
                        <a:rPr lang="en-US" sz="1800" kern="1200" dirty="0">
                          <a:solidFill>
                            <a:schemeClr val="dk1"/>
                          </a:solidFill>
                          <a:latin typeface="+mn-lt"/>
                          <a:ea typeface="+mn-ea"/>
                          <a:cs typeface="+mn-cs"/>
                        </a:rPr>
                        <a:t>Cash payments above RM600 will not be accepted for safety purposes.</a:t>
                      </a:r>
                      <a:endParaRPr lang="en-US" sz="1800" b="0" dirty="0">
                        <a:ln>
                          <a:noFill/>
                        </a:ln>
                        <a:solidFill>
                          <a:schemeClr val="tx1"/>
                        </a:solidFill>
                        <a:effectLst/>
                        <a:latin typeface="Calibri"/>
                        <a:ea typeface="Calibri"/>
                        <a:cs typeface="Times New Roman"/>
                      </a:endParaRPr>
                    </a:p>
                  </a:txBody>
                  <a:tcPr marL="66772" marR="66772" marT="0" marB="0">
                    <a:solidFill>
                      <a:schemeClr val="accent2">
                        <a:lumMod val="20000"/>
                        <a:lumOff val="80000"/>
                      </a:schemeClr>
                    </a:solidFill>
                  </a:tcPr>
                </a:tc>
                <a:extLst>
                  <a:ext uri="{0D108BD9-81ED-4DB2-BD59-A6C34878D82A}">
                    <a16:rowId xmlns:a16="http://schemas.microsoft.com/office/drawing/2014/main" val="10001"/>
                  </a:ext>
                </a:extLst>
              </a:tr>
              <a:tr h="914400">
                <a:tc vMerge="1">
                  <a:txBody>
                    <a:bodyPr/>
                    <a:lstStyle/>
                    <a:p>
                      <a:endParaRPr lang="en-US"/>
                    </a:p>
                  </a:txBody>
                  <a:tcPr/>
                </a:tc>
                <a:tc>
                  <a:txBody>
                    <a:bodyPr/>
                    <a:lstStyle/>
                    <a:p>
                      <a:pPr>
                        <a:lnSpc>
                          <a:spcPct val="115000"/>
                        </a:lnSpc>
                        <a:spcAft>
                          <a:spcPts val="0"/>
                        </a:spcAft>
                      </a:pPr>
                      <a:r>
                        <a:rPr lang="en-GB" sz="1800" b="0" noProof="0" dirty="0">
                          <a:ln>
                            <a:noFill/>
                          </a:ln>
                          <a:solidFill>
                            <a:schemeClr val="tx1"/>
                          </a:solidFill>
                          <a:effectLst/>
                        </a:rPr>
                        <a:t>Cheque/Banker's Cheque</a:t>
                      </a:r>
                      <a:endParaRPr lang="en-GB" sz="1800" b="0" noProof="0" dirty="0">
                        <a:ln>
                          <a:noFill/>
                        </a:ln>
                        <a:solidFill>
                          <a:schemeClr val="tx1"/>
                        </a:solidFill>
                        <a:effectLst/>
                        <a:latin typeface="Calibri"/>
                        <a:ea typeface="Calibri"/>
                        <a:cs typeface="Times New Roman"/>
                      </a:endParaRPr>
                    </a:p>
                  </a:txBody>
                  <a:tcPr marL="66772" marR="66772" marT="0" marB="0">
                    <a:solidFill>
                      <a:schemeClr val="accent2">
                        <a:lumMod val="20000"/>
                        <a:lumOff val="80000"/>
                      </a:schemeClr>
                    </a:solidFill>
                  </a:tcPr>
                </a:tc>
                <a:tc>
                  <a:txBody>
                    <a:bodyPr/>
                    <a:lstStyle/>
                    <a:p>
                      <a:pPr algn="l">
                        <a:lnSpc>
                          <a:spcPct val="115000"/>
                        </a:lnSpc>
                        <a:spcAft>
                          <a:spcPts val="0"/>
                        </a:spcAft>
                      </a:pPr>
                      <a:r>
                        <a:rPr lang="en-GB" sz="1800" b="0" noProof="0" dirty="0">
                          <a:ln>
                            <a:noFill/>
                          </a:ln>
                          <a:solidFill>
                            <a:schemeClr val="tx1"/>
                          </a:solidFill>
                          <a:effectLst/>
                        </a:rPr>
                        <a:t>Payable to: UCSI Education </a:t>
                      </a:r>
                      <a:r>
                        <a:rPr lang="en-GB" sz="1800" b="0" noProof="0" dirty="0" err="1">
                          <a:ln>
                            <a:noFill/>
                          </a:ln>
                          <a:solidFill>
                            <a:schemeClr val="tx1"/>
                          </a:solidFill>
                          <a:effectLst/>
                        </a:rPr>
                        <a:t>Sdn</a:t>
                      </a:r>
                      <a:r>
                        <a:rPr lang="en-GB" sz="1800" b="0" noProof="0" dirty="0">
                          <a:ln>
                            <a:noFill/>
                          </a:ln>
                          <a:solidFill>
                            <a:schemeClr val="tx1"/>
                          </a:solidFill>
                          <a:effectLst/>
                        </a:rPr>
                        <a:t> </a:t>
                      </a:r>
                      <a:r>
                        <a:rPr lang="en-GB" sz="1800" b="0" noProof="0" dirty="0" err="1">
                          <a:ln>
                            <a:noFill/>
                          </a:ln>
                          <a:solidFill>
                            <a:schemeClr val="tx1"/>
                          </a:solidFill>
                          <a:effectLst/>
                        </a:rPr>
                        <a:t>Bhd</a:t>
                      </a:r>
                      <a:r>
                        <a:rPr lang="en-GB" sz="1800" b="0" noProof="0" dirty="0">
                          <a:ln>
                            <a:noFill/>
                          </a:ln>
                          <a:solidFill>
                            <a:schemeClr val="tx1"/>
                          </a:solidFill>
                          <a:effectLst/>
                        </a:rPr>
                        <a:t>  </a:t>
                      </a:r>
                    </a:p>
                    <a:p>
                      <a:pPr algn="l">
                        <a:lnSpc>
                          <a:spcPct val="115000"/>
                        </a:lnSpc>
                        <a:spcAft>
                          <a:spcPts val="0"/>
                        </a:spcAft>
                      </a:pPr>
                      <a:r>
                        <a:rPr lang="en-GB" sz="1800" b="0" noProof="0" dirty="0">
                          <a:ln>
                            <a:noFill/>
                          </a:ln>
                          <a:solidFill>
                            <a:schemeClr val="tx1"/>
                          </a:solidFill>
                          <a:effectLst/>
                        </a:rPr>
                        <a:t>Post-dated cheques will not be  accepted.</a:t>
                      </a:r>
                      <a:endParaRPr lang="en-GB" sz="1800" b="0" noProof="0" dirty="0">
                        <a:ln>
                          <a:noFill/>
                        </a:ln>
                        <a:solidFill>
                          <a:schemeClr val="tx1"/>
                        </a:solidFill>
                        <a:effectLst/>
                        <a:latin typeface="Calibri"/>
                        <a:ea typeface="Calibri"/>
                        <a:cs typeface="Times New Roman"/>
                      </a:endParaRPr>
                    </a:p>
                  </a:txBody>
                  <a:tcPr marL="66772" marR="66772" marT="0" marB="0">
                    <a:solidFill>
                      <a:schemeClr val="accent2">
                        <a:lumMod val="20000"/>
                        <a:lumOff val="80000"/>
                      </a:schemeClr>
                    </a:solidFill>
                  </a:tcPr>
                </a:tc>
                <a:extLst>
                  <a:ext uri="{0D108BD9-81ED-4DB2-BD59-A6C34878D82A}">
                    <a16:rowId xmlns:a16="http://schemas.microsoft.com/office/drawing/2014/main" val="10002"/>
                  </a:ext>
                </a:extLst>
              </a:tr>
              <a:tr h="505513">
                <a:tc vMerge="1">
                  <a:txBody>
                    <a:bodyPr/>
                    <a:lstStyle/>
                    <a:p>
                      <a:pPr>
                        <a:lnSpc>
                          <a:spcPct val="115000"/>
                        </a:lnSpc>
                        <a:spcAft>
                          <a:spcPts val="0"/>
                        </a:spcAft>
                      </a:pPr>
                      <a:endParaRPr lang="en-US" sz="1800" b="0" dirty="0">
                        <a:ln>
                          <a:noFill/>
                        </a:ln>
                        <a:solidFill>
                          <a:schemeClr val="tx1"/>
                        </a:solidFill>
                        <a:effectLst/>
                        <a:latin typeface="Calibri"/>
                        <a:ea typeface="Calibri"/>
                        <a:cs typeface="Times New Roman"/>
                      </a:endParaRPr>
                    </a:p>
                  </a:txBody>
                  <a:tcPr marL="66772" marR="66772" marT="0" marB="0">
                    <a:solidFill>
                      <a:schemeClr val="accent2">
                        <a:lumMod val="20000"/>
                        <a:lumOff val="8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0" i="0" u="none" strike="noStrike" dirty="0">
                          <a:solidFill>
                            <a:schemeClr val="tx1"/>
                          </a:solidFill>
                          <a:latin typeface="+mn-lt"/>
                        </a:rPr>
                        <a:t>Credit Card</a:t>
                      </a:r>
                    </a:p>
                    <a:p>
                      <a:pPr>
                        <a:lnSpc>
                          <a:spcPct val="115000"/>
                        </a:lnSpc>
                        <a:spcAft>
                          <a:spcPts val="0"/>
                        </a:spcAft>
                      </a:pPr>
                      <a:endParaRPr lang="en-GB" sz="1800" b="0" noProof="0" dirty="0">
                        <a:ln>
                          <a:noFill/>
                        </a:ln>
                        <a:solidFill>
                          <a:schemeClr val="tx1"/>
                        </a:solidFill>
                        <a:effectLst/>
                        <a:latin typeface="Calibri"/>
                        <a:ea typeface="Calibri"/>
                        <a:cs typeface="Times New Roman"/>
                      </a:endParaRPr>
                    </a:p>
                  </a:txBody>
                  <a:tcPr marL="66772" marR="66772" marT="0" marB="0">
                    <a:solidFill>
                      <a:schemeClr val="accent2">
                        <a:lumMod val="20000"/>
                        <a:lumOff val="8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0" i="0" u="none" strike="noStrike" dirty="0">
                          <a:ln>
                            <a:noFill/>
                          </a:ln>
                          <a:solidFill>
                            <a:schemeClr val="tx1"/>
                          </a:solidFill>
                          <a:latin typeface="+mn-lt"/>
                        </a:rPr>
                        <a:t>Only Visa, Master and American</a:t>
                      </a:r>
                      <a:r>
                        <a:rPr lang="en-US" sz="1800" b="0" i="0" u="none" strike="noStrike" baseline="0" dirty="0">
                          <a:ln>
                            <a:noFill/>
                          </a:ln>
                          <a:solidFill>
                            <a:schemeClr val="tx1"/>
                          </a:solidFill>
                          <a:latin typeface="+mn-lt"/>
                        </a:rPr>
                        <a:t> Express </a:t>
                      </a:r>
                      <a:r>
                        <a:rPr lang="en-US" sz="1800" b="0" i="0" u="none" strike="noStrike" dirty="0">
                          <a:ln>
                            <a:noFill/>
                          </a:ln>
                          <a:solidFill>
                            <a:schemeClr val="tx1"/>
                          </a:solidFill>
                          <a:latin typeface="+mn-lt"/>
                        </a:rPr>
                        <a:t>Cards are accepted.</a:t>
                      </a:r>
                    </a:p>
                  </a:txBody>
                  <a:tcPr marL="66772" marR="66772" marT="0" marB="0">
                    <a:solidFill>
                      <a:schemeClr val="accent2">
                        <a:lumMod val="20000"/>
                        <a:lumOff val="80000"/>
                      </a:schemeClr>
                    </a:solidFill>
                  </a:tcPr>
                </a:tc>
                <a:extLst>
                  <a:ext uri="{0D108BD9-81ED-4DB2-BD59-A6C34878D82A}">
                    <a16:rowId xmlns:a16="http://schemas.microsoft.com/office/drawing/2014/main" val="10003"/>
                  </a:ext>
                </a:extLst>
              </a:tr>
            </a:tbl>
          </a:graphicData>
        </a:graphic>
      </p:graphicFrame>
      <p:pic>
        <p:nvPicPr>
          <p:cNvPr id="8"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575278"/>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8ABDE4-064C-4904-9433-DDA1E35484C4}"/>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223837" y="300500"/>
            <a:ext cx="6571343" cy="1049235"/>
          </a:xfrm>
        </p:spPr>
        <p:txBody>
          <a:bodyPr/>
          <a:lstStyle/>
          <a:p>
            <a:r>
              <a:rPr lang="en-US" dirty="0">
                <a:solidFill>
                  <a:schemeClr val="bg1"/>
                </a:solidFill>
              </a:rPr>
              <a:t>Class Enrollment</a:t>
            </a:r>
          </a:p>
        </p:txBody>
      </p:sp>
      <p:sp>
        <p:nvSpPr>
          <p:cNvPr id="3" name="Content Placeholder 2"/>
          <p:cNvSpPr>
            <a:spLocks noGrp="1"/>
          </p:cNvSpPr>
          <p:nvPr>
            <p:ph idx="1"/>
          </p:nvPr>
        </p:nvSpPr>
        <p:spPr>
          <a:xfrm>
            <a:off x="98633" y="1182709"/>
            <a:ext cx="8763000" cy="5791200"/>
          </a:xfrm>
        </p:spPr>
        <p:txBody>
          <a:bodyPr/>
          <a:lstStyle/>
          <a:p>
            <a:r>
              <a:rPr lang="en-US" dirty="0">
                <a:solidFill>
                  <a:schemeClr val="bg1"/>
                </a:solidFill>
              </a:rPr>
              <a:t>You may find your course(s) on top or left navigation panel</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7" name="TextBox 6"/>
          <p:cNvSpPr txBox="1"/>
          <p:nvPr/>
        </p:nvSpPr>
        <p:spPr>
          <a:xfrm>
            <a:off x="152400" y="5489618"/>
            <a:ext cx="5515078" cy="1200329"/>
          </a:xfrm>
          <a:prstGeom prst="rect">
            <a:avLst/>
          </a:prstGeom>
          <a:noFill/>
          <a:ln w="15875">
            <a:solidFill>
              <a:schemeClr val="accent2"/>
            </a:solidFill>
          </a:ln>
        </p:spPr>
        <p:txBody>
          <a:bodyPr wrap="square" rtlCol="0">
            <a:spAutoFit/>
          </a:bodyPr>
          <a:lstStyle/>
          <a:p>
            <a:r>
              <a:rPr lang="en-US" sz="2400" b="1" dirty="0">
                <a:solidFill>
                  <a:schemeClr val="bg1"/>
                </a:solidFill>
              </a:rPr>
              <a:t>Note</a:t>
            </a:r>
            <a:r>
              <a:rPr lang="en-US" sz="2400" dirty="0">
                <a:solidFill>
                  <a:schemeClr val="bg1"/>
                </a:solidFill>
              </a:rPr>
              <a:t>: The course(s) will be added when your course selection is approved and updated in IIS</a:t>
            </a:r>
          </a:p>
        </p:txBody>
      </p:sp>
      <p:sp>
        <p:nvSpPr>
          <p:cNvPr id="9" name="TextBox 8"/>
          <p:cNvSpPr txBox="1"/>
          <p:nvPr/>
        </p:nvSpPr>
        <p:spPr>
          <a:xfrm>
            <a:off x="5975742" y="6488668"/>
            <a:ext cx="2514600" cy="369332"/>
          </a:xfrm>
          <a:prstGeom prst="rect">
            <a:avLst/>
          </a:prstGeom>
          <a:noFill/>
        </p:spPr>
        <p:txBody>
          <a:bodyPr wrap="square" rtlCol="0">
            <a:spAutoFit/>
          </a:bodyPr>
          <a:lstStyle/>
          <a:p>
            <a:r>
              <a:rPr lang="en-US" dirty="0">
                <a:solidFill>
                  <a:schemeClr val="bg1"/>
                </a:solidFill>
              </a:rPr>
              <a:t>Left Navigation Panel</a:t>
            </a:r>
          </a:p>
        </p:txBody>
      </p:sp>
      <p:pic>
        <p:nvPicPr>
          <p:cNvPr id="10" name="Picture 9">
            <a:extLst>
              <a:ext uri="{FF2B5EF4-FFF2-40B4-BE49-F238E27FC236}">
                <a16:creationId xmlns:a16="http://schemas.microsoft.com/office/drawing/2014/main" id="{EE490415-CAB4-424D-A406-4F84ACD33F76}"/>
              </a:ext>
            </a:extLst>
          </p:cNvPr>
          <p:cNvPicPr>
            <a:picLocks noChangeAspect="1"/>
          </p:cNvPicPr>
          <p:nvPr/>
        </p:nvPicPr>
        <p:blipFill>
          <a:blip r:embed="rId4"/>
          <a:stretch>
            <a:fillRect/>
          </a:stretch>
        </p:blipFill>
        <p:spPr>
          <a:xfrm>
            <a:off x="457200" y="2019300"/>
            <a:ext cx="6007100" cy="571500"/>
          </a:xfrm>
          <a:prstGeom prst="rect">
            <a:avLst/>
          </a:prstGeom>
          <a:ln>
            <a:solidFill>
              <a:schemeClr val="tx1"/>
            </a:solidFill>
          </a:ln>
        </p:spPr>
      </p:pic>
      <p:sp>
        <p:nvSpPr>
          <p:cNvPr id="11" name="Rectangle 10">
            <a:extLst>
              <a:ext uri="{FF2B5EF4-FFF2-40B4-BE49-F238E27FC236}">
                <a16:creationId xmlns:a16="http://schemas.microsoft.com/office/drawing/2014/main" id="{4A5BD854-0FF9-224A-8D2A-BE57944B8F56}"/>
              </a:ext>
            </a:extLst>
          </p:cNvPr>
          <p:cNvSpPr/>
          <p:nvPr/>
        </p:nvSpPr>
        <p:spPr>
          <a:xfrm>
            <a:off x="4343400" y="1948874"/>
            <a:ext cx="1143000" cy="718126"/>
          </a:xfrm>
          <a:prstGeom prst="rect">
            <a:avLst/>
          </a:prstGeom>
          <a:noFill/>
          <a:ln w="38100">
            <a:solidFill>
              <a:srgbClr val="F01E23"/>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dirty="0">
              <a:solidFill>
                <a:schemeClr val="bg1"/>
              </a:solidFill>
            </a:endParaRPr>
          </a:p>
        </p:txBody>
      </p:sp>
      <p:grpSp>
        <p:nvGrpSpPr>
          <p:cNvPr id="15" name="Group 14">
            <a:extLst>
              <a:ext uri="{FF2B5EF4-FFF2-40B4-BE49-F238E27FC236}">
                <a16:creationId xmlns:a16="http://schemas.microsoft.com/office/drawing/2014/main" id="{3EF3DE97-4334-9A4C-9A9A-CC5E427A0EA6}"/>
              </a:ext>
            </a:extLst>
          </p:cNvPr>
          <p:cNvGrpSpPr/>
          <p:nvPr/>
        </p:nvGrpSpPr>
        <p:grpSpPr>
          <a:xfrm>
            <a:off x="1246239" y="3271859"/>
            <a:ext cx="3327400" cy="1612900"/>
            <a:chOff x="863982" y="3103995"/>
            <a:chExt cx="3327400" cy="1612900"/>
          </a:xfrm>
        </p:grpSpPr>
        <p:pic>
          <p:nvPicPr>
            <p:cNvPr id="12" name="Picture 11">
              <a:extLst>
                <a:ext uri="{FF2B5EF4-FFF2-40B4-BE49-F238E27FC236}">
                  <a16:creationId xmlns:a16="http://schemas.microsoft.com/office/drawing/2014/main" id="{D0786B53-7ACA-5F4E-B66F-C92252C3DD0D}"/>
                </a:ext>
              </a:extLst>
            </p:cNvPr>
            <p:cNvPicPr>
              <a:picLocks noChangeAspect="1"/>
            </p:cNvPicPr>
            <p:nvPr/>
          </p:nvPicPr>
          <p:blipFill>
            <a:blip r:embed="rId5"/>
            <a:stretch>
              <a:fillRect/>
            </a:stretch>
          </p:blipFill>
          <p:spPr>
            <a:xfrm>
              <a:off x="863982" y="3103995"/>
              <a:ext cx="3327400" cy="1612900"/>
            </a:xfrm>
            <a:prstGeom prst="rect">
              <a:avLst/>
            </a:prstGeom>
          </p:spPr>
        </p:pic>
        <p:sp>
          <p:nvSpPr>
            <p:cNvPr id="13" name="Rectangle 12">
              <a:extLst>
                <a:ext uri="{FF2B5EF4-FFF2-40B4-BE49-F238E27FC236}">
                  <a16:creationId xmlns:a16="http://schemas.microsoft.com/office/drawing/2014/main" id="{5A6FC2F2-3B9F-7C48-92EC-4E128A424D20}"/>
                </a:ext>
              </a:extLst>
            </p:cNvPr>
            <p:cNvSpPr/>
            <p:nvPr/>
          </p:nvSpPr>
          <p:spPr>
            <a:xfrm>
              <a:off x="2973782" y="3142216"/>
              <a:ext cx="1217600" cy="362983"/>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solidFill>
              </a:endParaRPr>
            </a:p>
          </p:txBody>
        </p:sp>
      </p:grpSp>
      <p:pic>
        <p:nvPicPr>
          <p:cNvPr id="16" name="Picture 15">
            <a:extLst>
              <a:ext uri="{FF2B5EF4-FFF2-40B4-BE49-F238E27FC236}">
                <a16:creationId xmlns:a16="http://schemas.microsoft.com/office/drawing/2014/main" id="{AC66650D-DD6E-9543-BF9C-2E60FBB73741}"/>
              </a:ext>
            </a:extLst>
          </p:cNvPr>
          <p:cNvPicPr>
            <a:picLocks noChangeAspect="1"/>
          </p:cNvPicPr>
          <p:nvPr/>
        </p:nvPicPr>
        <p:blipFill>
          <a:blip r:embed="rId6"/>
          <a:stretch>
            <a:fillRect/>
          </a:stretch>
        </p:blipFill>
        <p:spPr>
          <a:xfrm>
            <a:off x="5667478" y="2694132"/>
            <a:ext cx="2857500" cy="3619500"/>
          </a:xfrm>
          <a:prstGeom prst="rect">
            <a:avLst/>
          </a:prstGeom>
        </p:spPr>
      </p:pic>
      <p:sp>
        <p:nvSpPr>
          <p:cNvPr id="18" name="TextBox 17">
            <a:extLst>
              <a:ext uri="{FF2B5EF4-FFF2-40B4-BE49-F238E27FC236}">
                <a16:creationId xmlns:a16="http://schemas.microsoft.com/office/drawing/2014/main" id="{4424A732-E978-C449-9D79-2412983CCF6B}"/>
              </a:ext>
            </a:extLst>
          </p:cNvPr>
          <p:cNvSpPr txBox="1"/>
          <p:nvPr/>
        </p:nvSpPr>
        <p:spPr>
          <a:xfrm>
            <a:off x="2013303" y="5155604"/>
            <a:ext cx="1342736" cy="369332"/>
          </a:xfrm>
          <a:prstGeom prst="rect">
            <a:avLst/>
          </a:prstGeom>
          <a:noFill/>
        </p:spPr>
        <p:txBody>
          <a:bodyPr wrap="square" rtlCol="0">
            <a:spAutoFit/>
          </a:bodyPr>
          <a:lstStyle/>
          <a:p>
            <a:r>
              <a:rPr lang="en-US" dirty="0">
                <a:solidFill>
                  <a:schemeClr val="bg1"/>
                </a:solidFill>
              </a:rPr>
              <a:t>Top Panel</a:t>
            </a:r>
          </a:p>
        </p:txBody>
      </p:sp>
    </p:spTree>
    <p:extLst>
      <p:ext uri="{BB962C8B-B14F-4D97-AF65-F5344CB8AC3E}">
        <p14:creationId xmlns:p14="http://schemas.microsoft.com/office/powerpoint/2010/main" val="14237961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9D6D8E-1ED7-40A2-8EDA-95E201EFCC77}"/>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479526" y="867036"/>
            <a:ext cx="6571343" cy="1049235"/>
          </a:xfrm>
        </p:spPr>
        <p:txBody>
          <a:bodyPr/>
          <a:lstStyle/>
          <a:p>
            <a:r>
              <a:rPr lang="en-US" dirty="0">
                <a:solidFill>
                  <a:schemeClr val="bg1"/>
                </a:solidFill>
              </a:rPr>
              <a:t>Tips</a:t>
            </a:r>
          </a:p>
        </p:txBody>
      </p:sp>
      <p:sp>
        <p:nvSpPr>
          <p:cNvPr id="3" name="Content Placeholder 2"/>
          <p:cNvSpPr>
            <a:spLocks noGrp="1"/>
          </p:cNvSpPr>
          <p:nvPr>
            <p:ph idx="1"/>
          </p:nvPr>
        </p:nvSpPr>
        <p:spPr>
          <a:xfrm>
            <a:off x="479526" y="1617333"/>
            <a:ext cx="6571343" cy="3450613"/>
          </a:xfrm>
        </p:spPr>
        <p:txBody>
          <a:bodyPr>
            <a:normAutofit fontScale="92500" lnSpcReduction="10000"/>
          </a:bodyPr>
          <a:lstStyle/>
          <a:p>
            <a:r>
              <a:rPr lang="en-US" sz="2600" dirty="0">
                <a:solidFill>
                  <a:schemeClr val="bg1"/>
                </a:solidFill>
              </a:rPr>
              <a:t>Update your information in your profile</a:t>
            </a:r>
          </a:p>
          <a:p>
            <a:r>
              <a:rPr lang="en-US" sz="2600" dirty="0">
                <a:solidFill>
                  <a:schemeClr val="bg1"/>
                </a:solidFill>
              </a:rPr>
              <a:t>Add your image</a:t>
            </a:r>
          </a:p>
          <a:p>
            <a:r>
              <a:rPr lang="en-US" sz="2600" dirty="0">
                <a:solidFill>
                  <a:schemeClr val="bg1"/>
                </a:solidFill>
              </a:rPr>
              <a:t>Start chatting with your online friends</a:t>
            </a:r>
          </a:p>
          <a:p>
            <a:r>
              <a:rPr lang="en-US" sz="2600" dirty="0">
                <a:solidFill>
                  <a:schemeClr val="bg1"/>
                </a:solidFill>
              </a:rPr>
              <a:t>Update the visibility to protect your </a:t>
            </a:r>
            <a:r>
              <a:rPr lang="en-US" sz="2600" dirty="0" err="1">
                <a:solidFill>
                  <a:schemeClr val="bg1"/>
                </a:solidFill>
              </a:rPr>
              <a:t>ePortfolio</a:t>
            </a:r>
            <a:r>
              <a:rPr lang="en-US" sz="2600" dirty="0">
                <a:solidFill>
                  <a:schemeClr val="bg1"/>
                </a:solidFill>
              </a:rPr>
              <a:t> privacy</a:t>
            </a:r>
          </a:p>
          <a:p>
            <a:r>
              <a:rPr lang="en-US" sz="2600" dirty="0">
                <a:solidFill>
                  <a:schemeClr val="bg1"/>
                </a:solidFill>
              </a:rPr>
              <a:t>Select relevant visibility setting when making a Post</a:t>
            </a:r>
          </a:p>
        </p:txBody>
      </p:sp>
      <p:pic>
        <p:nvPicPr>
          <p:cNvPr id="4" name="Picture 3"/>
          <p:cNvPicPr>
            <a:picLocks noChangeAspect="1"/>
          </p:cNvPicPr>
          <p:nvPr/>
        </p:nvPicPr>
        <p:blipFill rotWithShape="1">
          <a:blip r:embed="rId4"/>
          <a:srcRect b="9353"/>
          <a:stretch/>
        </p:blipFill>
        <p:spPr>
          <a:xfrm>
            <a:off x="6778458" y="1617333"/>
            <a:ext cx="2056660" cy="1371600"/>
          </a:xfrm>
          <a:prstGeom prst="rect">
            <a:avLst/>
          </a:prstGeom>
        </p:spPr>
      </p:pic>
      <p:pic>
        <p:nvPicPr>
          <p:cNvPr id="5" name="Picture 4"/>
          <p:cNvPicPr>
            <a:picLocks noChangeAspect="1"/>
          </p:cNvPicPr>
          <p:nvPr/>
        </p:nvPicPr>
        <p:blipFill>
          <a:blip r:embed="rId5"/>
          <a:stretch>
            <a:fillRect/>
          </a:stretch>
        </p:blipFill>
        <p:spPr>
          <a:xfrm>
            <a:off x="3630807" y="4903151"/>
            <a:ext cx="5175736" cy="1830183"/>
          </a:xfrm>
          <a:prstGeom prst="rect">
            <a:avLst/>
          </a:prstGeom>
        </p:spPr>
      </p:pic>
      <p:pic>
        <p:nvPicPr>
          <p:cNvPr id="6" name="Picture 5"/>
          <p:cNvPicPr>
            <a:picLocks noChangeAspect="1"/>
          </p:cNvPicPr>
          <p:nvPr/>
        </p:nvPicPr>
        <p:blipFill rotWithShape="1">
          <a:blip r:embed="rId6"/>
          <a:srcRect r="6404" b="18750"/>
          <a:stretch/>
        </p:blipFill>
        <p:spPr>
          <a:xfrm>
            <a:off x="7351570" y="4318001"/>
            <a:ext cx="1426398" cy="330200"/>
          </a:xfrm>
          <a:prstGeom prst="rect">
            <a:avLst/>
          </a:prstGeom>
        </p:spPr>
      </p:pic>
      <p:pic>
        <p:nvPicPr>
          <p:cNvPr id="8" name="Picture 7"/>
          <p:cNvPicPr>
            <a:picLocks noChangeAspect="1"/>
          </p:cNvPicPr>
          <p:nvPr/>
        </p:nvPicPr>
        <p:blipFill>
          <a:blip r:embed="rId7"/>
          <a:stretch>
            <a:fillRect/>
          </a:stretch>
        </p:blipFill>
        <p:spPr>
          <a:xfrm>
            <a:off x="435151" y="4991344"/>
            <a:ext cx="2859079" cy="1739900"/>
          </a:xfrm>
          <a:prstGeom prst="rect">
            <a:avLst/>
          </a:prstGeom>
        </p:spPr>
      </p:pic>
    </p:spTree>
    <p:extLst>
      <p:ext uri="{BB962C8B-B14F-4D97-AF65-F5344CB8AC3E}">
        <p14:creationId xmlns:p14="http://schemas.microsoft.com/office/powerpoint/2010/main" val="11360832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7625B1-A5E2-43CA-BE3C-7F724B63DBDC}"/>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ctrTitle"/>
          </p:nvPr>
        </p:nvSpPr>
        <p:spPr>
          <a:xfrm>
            <a:off x="304800" y="2514600"/>
            <a:ext cx="8458200" cy="1981201"/>
          </a:xfrm>
        </p:spPr>
        <p:txBody>
          <a:bodyPr/>
          <a:lstStyle/>
          <a:p>
            <a:r>
              <a:rPr lang="en-US" sz="3300" dirty="0">
                <a:solidFill>
                  <a:schemeClr val="bg1"/>
                </a:solidFill>
              </a:rPr>
              <a:t>Integrated Information System (IIS) and Learning Management System (LMS)</a:t>
            </a:r>
          </a:p>
        </p:txBody>
      </p:sp>
      <p:sp>
        <p:nvSpPr>
          <p:cNvPr id="3" name="Subtitle 2"/>
          <p:cNvSpPr>
            <a:spLocks noGrp="1"/>
          </p:cNvSpPr>
          <p:nvPr>
            <p:ph type="subTitle" idx="1"/>
          </p:nvPr>
        </p:nvSpPr>
        <p:spPr>
          <a:xfrm>
            <a:off x="381000" y="5609512"/>
            <a:ext cx="8382000" cy="943688"/>
          </a:xfrm>
        </p:spPr>
        <p:txBody>
          <a:bodyPr>
            <a:normAutofit/>
          </a:bodyPr>
          <a:lstStyle/>
          <a:p>
            <a:pPr algn="ctr"/>
            <a:r>
              <a:rPr lang="en-US" sz="3600" dirty="0">
                <a:solidFill>
                  <a:schemeClr val="bg1"/>
                </a:solidFill>
              </a:rPr>
              <a:t>How To Reach Us</a:t>
            </a:r>
            <a:endParaRPr lang="en-US" sz="3600" dirty="0">
              <a:solidFill>
                <a:schemeClr val="bg1"/>
              </a:solidFill>
              <a:latin typeface="Arial" pitchFamily="34" charset="0"/>
              <a:cs typeface="Arial"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F9E29C-6554-46DF-A8AA-F9B033FB445A}"/>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190501" y="1105540"/>
            <a:ext cx="8909383" cy="1049235"/>
          </a:xfrm>
        </p:spPr>
        <p:txBody>
          <a:bodyPr/>
          <a:lstStyle/>
          <a:p>
            <a:r>
              <a:rPr lang="en-US" dirty="0">
                <a:solidFill>
                  <a:schemeClr val="bg1"/>
                </a:solidFill>
              </a:rPr>
              <a:t>If you need support or more information</a:t>
            </a:r>
          </a:p>
        </p:txBody>
      </p:sp>
      <p:sp>
        <p:nvSpPr>
          <p:cNvPr id="3" name="Content Placeholder 2"/>
          <p:cNvSpPr>
            <a:spLocks noGrp="1"/>
          </p:cNvSpPr>
          <p:nvPr>
            <p:ph idx="1"/>
          </p:nvPr>
        </p:nvSpPr>
        <p:spPr>
          <a:xfrm>
            <a:off x="263691" y="2452517"/>
            <a:ext cx="8763000" cy="4572000"/>
          </a:xfrm>
        </p:spPr>
        <p:txBody>
          <a:bodyPr>
            <a:normAutofit/>
          </a:bodyPr>
          <a:lstStyle/>
          <a:p>
            <a:pPr marL="0" indent="0">
              <a:buNone/>
            </a:pPr>
            <a:r>
              <a:rPr lang="en-US" dirty="0">
                <a:solidFill>
                  <a:schemeClr val="bg1"/>
                </a:solidFill>
              </a:rPr>
              <a:t>1. Walk-in</a:t>
            </a: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r>
              <a:rPr lang="en-US" dirty="0">
                <a:solidFill>
                  <a:schemeClr val="bg1"/>
                </a:solidFill>
              </a:rPr>
              <a:t>2. Email to</a:t>
            </a:r>
          </a:p>
          <a:p>
            <a:pPr marL="800100" lvl="2" indent="0">
              <a:buNone/>
            </a:pPr>
            <a:r>
              <a:rPr lang="en-US" sz="2800" dirty="0">
                <a:solidFill>
                  <a:schemeClr val="bg1"/>
                </a:solidFill>
                <a:hlinkClick r:id="rId4">
                  <a:extLst>
                    <a:ext uri="{A12FA001-AC4F-418D-AE19-62706E023703}">
                      <ahyp:hlinkClr xmlns:ahyp="http://schemas.microsoft.com/office/drawing/2018/hyperlinkcolor" val="tx"/>
                    </a:ext>
                  </a:extLst>
                </a:hlinkClick>
              </a:rPr>
              <a:t>iis@ucsiuniversity.edu.my</a:t>
            </a:r>
            <a:r>
              <a:rPr lang="en-US" sz="2800" dirty="0">
                <a:solidFill>
                  <a:schemeClr val="bg1"/>
                </a:solidFill>
              </a:rPr>
              <a:t> (IIS)</a:t>
            </a:r>
          </a:p>
          <a:p>
            <a:pPr marL="800100" lvl="2" indent="0">
              <a:buNone/>
            </a:pPr>
            <a:r>
              <a:rPr lang="en-US" altLang="en-US" sz="2800" dirty="0">
                <a:solidFill>
                  <a:schemeClr val="bg1"/>
                </a:solidFill>
                <a:hlinkClick r:id="rId5">
                  <a:extLst>
                    <a:ext uri="{A12FA001-AC4F-418D-AE19-62706E023703}">
                      <ahyp:hlinkClr xmlns:ahyp="http://schemas.microsoft.com/office/drawing/2018/hyperlinkcolor" val="tx"/>
                    </a:ext>
                  </a:extLst>
                </a:hlinkClick>
              </a:rPr>
              <a:t>lmsmaster@ucsiuniversity.edu.my</a:t>
            </a:r>
            <a:r>
              <a:rPr lang="en-US" altLang="en-US" sz="2800" dirty="0">
                <a:solidFill>
                  <a:schemeClr val="bg1"/>
                </a:solidFill>
              </a:rPr>
              <a:t> (LMS)</a:t>
            </a:r>
          </a:p>
        </p:txBody>
      </p:sp>
      <p:sp>
        <p:nvSpPr>
          <p:cNvPr id="4" name="TextBox 31"/>
          <p:cNvSpPr txBox="1">
            <a:spLocks noChangeArrowheads="1"/>
          </p:cNvSpPr>
          <p:nvPr/>
        </p:nvSpPr>
        <p:spPr bwMode="auto">
          <a:xfrm>
            <a:off x="914400" y="3048000"/>
            <a:ext cx="701040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Computer Services Department </a:t>
            </a:r>
          </a:p>
          <a:p>
            <a:pPr eaLnBrk="1" hangingPunct="1">
              <a:spcBef>
                <a:spcPct val="0"/>
              </a:spcBef>
              <a:buFontTx/>
              <a:buNone/>
            </a:pPr>
            <a:r>
              <a:rPr lang="en-US" altLang="en-US" sz="2800" dirty="0">
                <a:solidFill>
                  <a:schemeClr val="bg1"/>
                </a:solidFill>
                <a:latin typeface="Arial" panose="020B0604020202020204" pitchFamily="34" charset="0"/>
                <a:cs typeface="Arial" panose="020B0604020202020204" pitchFamily="34" charset="0"/>
              </a:rPr>
              <a:t>UCSI University South Wing (SW) Campus</a:t>
            </a:r>
          </a:p>
          <a:p>
            <a:pPr eaLnBrk="1" hangingPunct="1">
              <a:spcBef>
                <a:spcPct val="0"/>
              </a:spcBef>
              <a:buFontTx/>
              <a:buNone/>
            </a:pPr>
            <a:r>
              <a:rPr lang="en-US" altLang="en-US" sz="2800" dirty="0">
                <a:solidFill>
                  <a:schemeClr val="bg1"/>
                </a:solidFill>
                <a:latin typeface="Arial" panose="020B0604020202020204" pitchFamily="34" charset="0"/>
                <a:cs typeface="Arial" panose="020B0604020202020204" pitchFamily="34" charset="0"/>
              </a:rPr>
              <a:t>Block E, Level 10.</a:t>
            </a:r>
          </a:p>
          <a:p>
            <a:pPr eaLnBrk="1" hangingPunct="1">
              <a:spcBef>
                <a:spcPct val="0"/>
              </a:spcBef>
              <a:buFontTx/>
              <a:buNone/>
            </a:pPr>
            <a:endParaRPr lang="en-US" altLang="en-US" sz="1000"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a:stretch>
            <a:fillRect/>
          </a:stretch>
        </p:blipFill>
        <p:spPr>
          <a:xfrm>
            <a:off x="7575884" y="24064"/>
            <a:ext cx="1524000" cy="447420"/>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53B24-B9EF-4B68-8062-647515EECD61}"/>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319097" y="260180"/>
            <a:ext cx="6571343" cy="1049235"/>
          </a:xfrm>
        </p:spPr>
        <p:txBody>
          <a:bodyPr>
            <a:normAutofit/>
          </a:bodyPr>
          <a:lstStyle/>
          <a:p>
            <a:r>
              <a:rPr lang="en-US" sz="2000" dirty="0">
                <a:solidFill>
                  <a:schemeClr val="bg1"/>
                </a:solidFill>
              </a:rPr>
              <a:t>Single Sign-On Feature on Multiple Systems</a:t>
            </a:r>
          </a:p>
        </p:txBody>
      </p:sp>
      <p:pic>
        <p:nvPicPr>
          <p:cNvPr id="11" name="Picture 10"/>
          <p:cNvPicPr>
            <a:picLocks noChangeAspect="1"/>
          </p:cNvPicPr>
          <p:nvPr/>
        </p:nvPicPr>
        <p:blipFill>
          <a:blip r:embed="rId4"/>
          <a:stretch>
            <a:fillRect/>
          </a:stretch>
        </p:blipFill>
        <p:spPr>
          <a:xfrm>
            <a:off x="7405716" y="1125996"/>
            <a:ext cx="1524000" cy="447420"/>
          </a:xfrm>
          <a:prstGeom prst="rect">
            <a:avLst/>
          </a:prstGeom>
        </p:spPr>
      </p:pic>
      <p:sp>
        <p:nvSpPr>
          <p:cNvPr id="13" name="Rectangle 12">
            <a:hlinkClick r:id="rId5" action="ppaction://hlinksldjump"/>
          </p:cNvPr>
          <p:cNvSpPr/>
          <p:nvPr/>
        </p:nvSpPr>
        <p:spPr>
          <a:xfrm>
            <a:off x="8181201" y="6582289"/>
            <a:ext cx="1019831" cy="276999"/>
          </a:xfrm>
          <a:prstGeom prst="rect">
            <a:avLst/>
          </a:prstGeom>
          <a:noFill/>
        </p:spPr>
        <p:txBody>
          <a:bodyPr wrap="none" lIns="91440" tIns="45720" rIns="91440" bIns="45720">
            <a:spAutoFit/>
          </a:bodyPr>
          <a:lstStyle/>
          <a:p>
            <a:pPr algn="ctr"/>
            <a:r>
              <a:rPr lang="en-US" sz="1200" b="1" dirty="0">
                <a:ln w="6600">
                  <a:solidFill>
                    <a:schemeClr val="accent6"/>
                  </a:solidFill>
                  <a:prstDash val="solid"/>
                </a:ln>
                <a:solidFill>
                  <a:schemeClr val="bg1"/>
                </a:solidFill>
                <a:effectLst>
                  <a:outerShdw dist="38100" dir="2700000" algn="tl" rotWithShape="0">
                    <a:schemeClr val="accent2"/>
                  </a:outerShdw>
                </a:effectLst>
              </a:rPr>
              <a:t>Back to top</a:t>
            </a:r>
          </a:p>
        </p:txBody>
      </p:sp>
      <p:pic>
        <p:nvPicPr>
          <p:cNvPr id="6" name="Content Placeholder 5"/>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750565" y="4736155"/>
            <a:ext cx="1314131" cy="1314131"/>
          </a:xfrm>
        </p:spPr>
      </p:pic>
      <p:cxnSp>
        <p:nvCxnSpPr>
          <p:cNvPr id="7" name="Elbow Connector 19"/>
          <p:cNvCxnSpPr>
            <a:cxnSpLocks/>
          </p:cNvCxnSpPr>
          <p:nvPr/>
        </p:nvCxnSpPr>
        <p:spPr>
          <a:xfrm rot="16200000" flipV="1">
            <a:off x="3177807" y="2223873"/>
            <a:ext cx="182303" cy="1645384"/>
          </a:xfrm>
          <a:prstGeom prst="curvedConnector2">
            <a:avLst/>
          </a:prstGeom>
          <a:ln w="38100">
            <a:solidFill>
              <a:schemeClr val="accent1">
                <a:lumMod val="60000"/>
                <a:lumOff val="40000"/>
              </a:schemeClr>
            </a:solidFill>
            <a:tailEnd type="triangle"/>
          </a:ln>
        </p:spPr>
        <p:style>
          <a:lnRef idx="3">
            <a:schemeClr val="dk1"/>
          </a:lnRef>
          <a:fillRef idx="0">
            <a:schemeClr val="dk1"/>
          </a:fillRef>
          <a:effectRef idx="2">
            <a:schemeClr val="dk1"/>
          </a:effectRef>
          <a:fontRef idx="minor">
            <a:schemeClr val="tx1"/>
          </a:fontRef>
        </p:style>
      </p:cxnSp>
      <p:cxnSp>
        <p:nvCxnSpPr>
          <p:cNvPr id="8" name="Elbow Connector 25"/>
          <p:cNvCxnSpPr>
            <a:cxnSpLocks/>
          </p:cNvCxnSpPr>
          <p:nvPr/>
        </p:nvCxnSpPr>
        <p:spPr>
          <a:xfrm>
            <a:off x="4524481" y="3565905"/>
            <a:ext cx="1931710" cy="1114685"/>
          </a:xfrm>
          <a:prstGeom prst="curvedConnector3">
            <a:avLst/>
          </a:prstGeom>
          <a:ln w="38100">
            <a:solidFill>
              <a:schemeClr val="accent1">
                <a:lumMod val="60000"/>
                <a:lumOff val="40000"/>
              </a:schemeClr>
            </a:solidFill>
            <a:tailEnd type="triangle"/>
          </a:ln>
        </p:spPr>
        <p:style>
          <a:lnRef idx="3">
            <a:schemeClr val="dk1"/>
          </a:lnRef>
          <a:fillRef idx="0">
            <a:schemeClr val="dk1"/>
          </a:fillRef>
          <a:effectRef idx="2">
            <a:schemeClr val="dk1"/>
          </a:effectRef>
          <a:fontRef idx="minor">
            <a:schemeClr val="tx1"/>
          </a:fontRef>
        </p:style>
      </p:cxnSp>
      <p:cxnSp>
        <p:nvCxnSpPr>
          <p:cNvPr id="9" name="Elbow Connector 32"/>
          <p:cNvCxnSpPr/>
          <p:nvPr/>
        </p:nvCxnSpPr>
        <p:spPr>
          <a:xfrm flipV="1">
            <a:off x="4502963" y="3071411"/>
            <a:ext cx="1897839" cy="66306"/>
          </a:xfrm>
          <a:prstGeom prst="curvedConnector3">
            <a:avLst>
              <a:gd name="adj1" fmla="val 50000"/>
            </a:avLst>
          </a:prstGeom>
          <a:ln w="38100">
            <a:solidFill>
              <a:schemeClr val="accent1">
                <a:lumMod val="60000"/>
                <a:lumOff val="40000"/>
              </a:schemeClr>
            </a:solidFill>
            <a:tailEnd type="triangle"/>
          </a:ln>
        </p:spPr>
        <p:style>
          <a:lnRef idx="3">
            <a:schemeClr val="dk1"/>
          </a:lnRef>
          <a:fillRef idx="0">
            <a:schemeClr val="dk1"/>
          </a:fillRef>
          <a:effectRef idx="2">
            <a:schemeClr val="dk1"/>
          </a:effectRef>
          <a:fontRef idx="minor">
            <a:schemeClr val="tx1"/>
          </a:fontRef>
        </p:style>
      </p:cxnSp>
      <p:cxnSp>
        <p:nvCxnSpPr>
          <p:cNvPr id="10" name="Elbow Connector 37"/>
          <p:cNvCxnSpPr>
            <a:cxnSpLocks/>
          </p:cNvCxnSpPr>
          <p:nvPr/>
        </p:nvCxnSpPr>
        <p:spPr>
          <a:xfrm rot="10800000" flipV="1">
            <a:off x="2226271" y="3519214"/>
            <a:ext cx="1802839" cy="1677071"/>
          </a:xfrm>
          <a:prstGeom prst="curvedConnector3">
            <a:avLst>
              <a:gd name="adj1" fmla="val 27325"/>
            </a:avLst>
          </a:prstGeom>
          <a:ln w="38100">
            <a:solidFill>
              <a:schemeClr val="accent1">
                <a:lumMod val="60000"/>
                <a:lumOff val="40000"/>
              </a:schemeClr>
            </a:solidFill>
            <a:tailEnd type="triangle"/>
          </a:ln>
        </p:spPr>
        <p:style>
          <a:lnRef idx="3">
            <a:schemeClr val="dk1"/>
          </a:lnRef>
          <a:fillRef idx="0">
            <a:schemeClr val="dk1"/>
          </a:fillRef>
          <a:effectRef idx="2">
            <a:schemeClr val="dk1"/>
          </a:effectRef>
          <a:fontRef idx="minor">
            <a:schemeClr val="tx1"/>
          </a:fontRef>
        </p:style>
      </p:cxnSp>
      <p:sp>
        <p:nvSpPr>
          <p:cNvPr id="12" name="Rectangle 11"/>
          <p:cNvSpPr/>
          <p:nvPr/>
        </p:nvSpPr>
        <p:spPr>
          <a:xfrm>
            <a:off x="17323" y="1038722"/>
            <a:ext cx="5351466"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chemeClr val="bg1"/>
                </a:solidFill>
                <a:effectLst>
                  <a:outerShdw dist="38100" dir="2700000" algn="bl" rotWithShape="0">
                    <a:schemeClr val="accent5"/>
                  </a:outerShdw>
                </a:effectLst>
              </a:rPr>
              <a:t>Single Sign-On (SSO)</a:t>
            </a:r>
          </a:p>
        </p:txBody>
      </p:sp>
      <p:sp>
        <p:nvSpPr>
          <p:cNvPr id="14" name="TextBox 13"/>
          <p:cNvSpPr txBox="1"/>
          <p:nvPr/>
        </p:nvSpPr>
        <p:spPr>
          <a:xfrm>
            <a:off x="112668" y="1759002"/>
            <a:ext cx="8817048" cy="507831"/>
          </a:xfrm>
          <a:prstGeom prst="rect">
            <a:avLst/>
          </a:prstGeom>
          <a:noFill/>
        </p:spPr>
        <p:txBody>
          <a:bodyPr wrap="square" rtlCol="0">
            <a:spAutoFit/>
          </a:bodyPr>
          <a:lstStyle/>
          <a:p>
            <a:r>
              <a:rPr lang="en-US" sz="1350" dirty="0">
                <a:solidFill>
                  <a:schemeClr val="bg1"/>
                </a:solidFill>
              </a:rPr>
              <a:t>Only one password to remember for multiple systems (IIS</a:t>
            </a:r>
            <a:r>
              <a:rPr lang="en-US" sz="1350">
                <a:solidFill>
                  <a:schemeClr val="bg1"/>
                </a:solidFill>
              </a:rPr>
              <a:t>, UCSI LMS CN, </a:t>
            </a:r>
            <a:r>
              <a:rPr lang="en-US" sz="1350" dirty="0">
                <a:solidFill>
                  <a:schemeClr val="bg1"/>
                </a:solidFill>
              </a:rPr>
              <a:t>Lab Computer, Wi-Fi, UCSI University Student Email)</a:t>
            </a:r>
          </a:p>
        </p:txBody>
      </p:sp>
      <p:pic>
        <p:nvPicPr>
          <p:cNvPr id="17" name="Picture 16"/>
          <p:cNvPicPr>
            <a:picLocks noChangeAspect="1"/>
          </p:cNvPicPr>
          <p:nvPr/>
        </p:nvPicPr>
        <p:blipFill>
          <a:blip r:embed="rId7"/>
          <a:stretch>
            <a:fillRect/>
          </a:stretch>
        </p:blipFill>
        <p:spPr>
          <a:xfrm>
            <a:off x="6554656" y="4427269"/>
            <a:ext cx="2112975" cy="1880729"/>
          </a:xfrm>
          <a:prstGeom prst="rect">
            <a:avLst/>
          </a:prstGeom>
        </p:spPr>
      </p:pic>
      <p:sp>
        <p:nvSpPr>
          <p:cNvPr id="18" name="Rectangle 17"/>
          <p:cNvSpPr/>
          <p:nvPr/>
        </p:nvSpPr>
        <p:spPr>
          <a:xfrm>
            <a:off x="6890440" y="3980073"/>
            <a:ext cx="2045753" cy="261610"/>
          </a:xfrm>
          <a:prstGeom prst="rect">
            <a:avLst/>
          </a:prstGeom>
        </p:spPr>
        <p:txBody>
          <a:bodyPr wrap="none">
            <a:spAutoFit/>
          </a:bodyPr>
          <a:lstStyle/>
          <a:p>
            <a:r>
              <a:rPr lang="en-US" sz="1100" b="1" dirty="0">
                <a:solidFill>
                  <a:schemeClr val="bg1"/>
                </a:solidFill>
              </a:rPr>
              <a:t>UCSI Student Email System</a:t>
            </a:r>
          </a:p>
        </p:txBody>
      </p:sp>
      <p:grpSp>
        <p:nvGrpSpPr>
          <p:cNvPr id="19" name="Group 18"/>
          <p:cNvGrpSpPr/>
          <p:nvPr/>
        </p:nvGrpSpPr>
        <p:grpSpPr>
          <a:xfrm>
            <a:off x="740213" y="5006852"/>
            <a:ext cx="1343456" cy="1214713"/>
            <a:chOff x="6929280" y="5364580"/>
            <a:chExt cx="1486474" cy="1314817"/>
          </a:xfrm>
        </p:grpSpPr>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29280" y="5364580"/>
              <a:ext cx="1486474" cy="1314817"/>
            </a:xfrm>
            <a:prstGeom prst="rect">
              <a:avLst/>
            </a:prstGeom>
          </p:spPr>
        </p:pic>
        <p:pic>
          <p:nvPicPr>
            <p:cNvPr id="21" name="Picture 20"/>
            <p:cNvPicPr>
              <a:picLocks noChangeAspect="1"/>
            </p:cNvPicPr>
            <p:nvPr/>
          </p:nvPicPr>
          <p:blipFill>
            <a:blip r:embed="rId9"/>
            <a:stretch>
              <a:fillRect/>
            </a:stretch>
          </p:blipFill>
          <p:spPr>
            <a:xfrm>
              <a:off x="7018469" y="6361896"/>
              <a:ext cx="1308099" cy="317500"/>
            </a:xfrm>
            <a:prstGeom prst="rect">
              <a:avLst/>
            </a:prstGeom>
          </p:spPr>
        </p:pic>
      </p:grpSp>
      <p:sp>
        <p:nvSpPr>
          <p:cNvPr id="22" name="Rectangle 21"/>
          <p:cNvSpPr/>
          <p:nvPr/>
        </p:nvSpPr>
        <p:spPr>
          <a:xfrm>
            <a:off x="7178433" y="6295551"/>
            <a:ext cx="1141659" cy="261610"/>
          </a:xfrm>
          <a:prstGeom prst="rect">
            <a:avLst/>
          </a:prstGeom>
        </p:spPr>
        <p:txBody>
          <a:bodyPr wrap="none">
            <a:spAutoFit/>
          </a:bodyPr>
          <a:lstStyle/>
          <a:p>
            <a:r>
              <a:rPr lang="en-US" sz="1100" b="1" dirty="0">
                <a:solidFill>
                  <a:schemeClr val="bg1"/>
                </a:solidFill>
              </a:rPr>
              <a:t>UCSI LMS CN</a:t>
            </a:r>
          </a:p>
        </p:txBody>
      </p:sp>
      <p:sp>
        <p:nvSpPr>
          <p:cNvPr id="23" name="Rectangle 22"/>
          <p:cNvSpPr/>
          <p:nvPr/>
        </p:nvSpPr>
        <p:spPr>
          <a:xfrm>
            <a:off x="838988" y="4386590"/>
            <a:ext cx="1452642" cy="261610"/>
          </a:xfrm>
          <a:prstGeom prst="rect">
            <a:avLst/>
          </a:prstGeom>
        </p:spPr>
        <p:txBody>
          <a:bodyPr wrap="none">
            <a:spAutoFit/>
          </a:bodyPr>
          <a:lstStyle/>
          <a:p>
            <a:r>
              <a:rPr lang="en-US" sz="1100" b="1" dirty="0">
                <a:solidFill>
                  <a:schemeClr val="bg1"/>
                </a:solidFill>
              </a:rPr>
              <a:t>IIS2 Student Portal</a:t>
            </a:r>
          </a:p>
        </p:txBody>
      </p:sp>
      <p:sp>
        <p:nvSpPr>
          <p:cNvPr id="24" name="Rectangle 23"/>
          <p:cNvSpPr/>
          <p:nvPr/>
        </p:nvSpPr>
        <p:spPr>
          <a:xfrm>
            <a:off x="3691961" y="6101170"/>
            <a:ext cx="1757212" cy="253916"/>
          </a:xfrm>
          <a:prstGeom prst="rect">
            <a:avLst/>
          </a:prstGeom>
        </p:spPr>
        <p:txBody>
          <a:bodyPr wrap="none">
            <a:spAutoFit/>
          </a:bodyPr>
          <a:lstStyle/>
          <a:p>
            <a:r>
              <a:rPr lang="en-US" sz="1050" b="1" dirty="0">
                <a:solidFill>
                  <a:schemeClr val="bg1"/>
                </a:solidFill>
              </a:rPr>
              <a:t>Domain Computer (Lab)</a:t>
            </a:r>
          </a:p>
        </p:txBody>
      </p:sp>
      <p:grpSp>
        <p:nvGrpSpPr>
          <p:cNvPr id="25" name="Group 24"/>
          <p:cNvGrpSpPr/>
          <p:nvPr/>
        </p:nvGrpSpPr>
        <p:grpSpPr>
          <a:xfrm>
            <a:off x="4006469" y="3062021"/>
            <a:ext cx="641445" cy="608994"/>
            <a:chOff x="4717776" y="2327146"/>
            <a:chExt cx="855259" cy="811993"/>
          </a:xfrm>
        </p:grpSpPr>
        <p:sp>
          <p:nvSpPr>
            <p:cNvPr id="26" name="Oval 25"/>
            <p:cNvSpPr/>
            <p:nvPr/>
          </p:nvSpPr>
          <p:spPr>
            <a:xfrm>
              <a:off x="4717776" y="2327146"/>
              <a:ext cx="775581" cy="787116"/>
            </a:xfrm>
            <a:prstGeom prst="ellipse">
              <a:avLst/>
            </a:prstGeom>
            <a:solidFill>
              <a:schemeClr val="accent2">
                <a:lumMod val="60000"/>
                <a:lumOff val="40000"/>
              </a:schemeClr>
            </a:solid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bg1"/>
                </a:solidFill>
              </a:endParaRPr>
            </a:p>
          </p:txBody>
        </p:sp>
        <p:pic>
          <p:nvPicPr>
            <p:cNvPr id="27" name="Picture 26"/>
            <p:cNvPicPr>
              <a:picLocks noChangeAspect="1"/>
            </p:cNvPicPr>
            <p:nvPr/>
          </p:nvPicPr>
          <p:blipFill>
            <a:blip r:embed="rId10"/>
            <a:stretch>
              <a:fillRect/>
            </a:stretch>
          </p:blipFill>
          <p:spPr>
            <a:xfrm>
              <a:off x="4995922" y="2428046"/>
              <a:ext cx="306412" cy="306413"/>
            </a:xfrm>
            <a:prstGeom prst="rect">
              <a:avLst/>
            </a:prstGeom>
          </p:spPr>
        </p:pic>
        <p:sp>
          <p:nvSpPr>
            <p:cNvPr id="28" name="TextBox 27"/>
            <p:cNvSpPr txBox="1"/>
            <p:nvPr/>
          </p:nvSpPr>
          <p:spPr>
            <a:xfrm>
              <a:off x="4845913" y="2739029"/>
              <a:ext cx="727122" cy="400110"/>
            </a:xfrm>
            <a:prstGeom prst="rect">
              <a:avLst/>
            </a:prstGeom>
            <a:noFill/>
          </p:spPr>
          <p:txBody>
            <a:bodyPr wrap="none" rtlCol="0">
              <a:spAutoFit/>
            </a:bodyPr>
            <a:lstStyle/>
            <a:p>
              <a:r>
                <a:rPr lang="en-US" sz="1350" b="1" dirty="0">
                  <a:solidFill>
                    <a:schemeClr val="bg1"/>
                  </a:solidFill>
                </a:rPr>
                <a:t>SSO</a:t>
              </a:r>
            </a:p>
          </p:txBody>
        </p:sp>
      </p:grpSp>
      <p:cxnSp>
        <p:nvCxnSpPr>
          <p:cNvPr id="29" name="Elbow Connector 44"/>
          <p:cNvCxnSpPr>
            <a:cxnSpLocks/>
          </p:cNvCxnSpPr>
          <p:nvPr/>
        </p:nvCxnSpPr>
        <p:spPr>
          <a:xfrm rot="16200000" flipH="1">
            <a:off x="3869082" y="4035742"/>
            <a:ext cx="1093083" cy="345057"/>
          </a:xfrm>
          <a:prstGeom prst="curvedConnector3">
            <a:avLst/>
          </a:prstGeom>
          <a:ln w="38100">
            <a:solidFill>
              <a:schemeClr val="accent1">
                <a:lumMod val="60000"/>
                <a:lumOff val="40000"/>
              </a:schemeClr>
            </a:solidFill>
            <a:tailEnd type="triangle"/>
          </a:ln>
        </p:spPr>
        <p:style>
          <a:lnRef idx="3">
            <a:schemeClr val="dk1"/>
          </a:lnRef>
          <a:fillRef idx="0">
            <a:schemeClr val="dk1"/>
          </a:fillRef>
          <a:effectRef idx="2">
            <a:schemeClr val="dk1"/>
          </a:effectRef>
          <a:fontRef idx="minor">
            <a:schemeClr val="tx1"/>
          </a:fontRef>
        </p:style>
      </p:cxnSp>
      <p:pic>
        <p:nvPicPr>
          <p:cNvPr id="30" name="Picture 3">
            <a:extLst>
              <a:ext uri="{FF2B5EF4-FFF2-40B4-BE49-F238E27FC236}">
                <a16:creationId xmlns:a16="http://schemas.microsoft.com/office/drawing/2014/main" id="{3DD4FC5C-B8E5-4DC5-B0BA-5827863A640B}"/>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6263" t="37249" r="22051" b="9418"/>
          <a:stretch/>
        </p:blipFill>
        <p:spPr bwMode="auto">
          <a:xfrm>
            <a:off x="6400803" y="2400203"/>
            <a:ext cx="2561966" cy="148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0AE30408-5CA2-47F5-80ED-4E71880D3CAD}"/>
              </a:ext>
            </a:extLst>
          </p:cNvPr>
          <p:cNvPicPr>
            <a:picLocks noChangeAspect="1"/>
          </p:cNvPicPr>
          <p:nvPr/>
        </p:nvPicPr>
        <p:blipFill>
          <a:blip r:embed="rId12"/>
          <a:stretch>
            <a:fillRect/>
          </a:stretch>
        </p:blipFill>
        <p:spPr>
          <a:xfrm>
            <a:off x="725281" y="2435265"/>
            <a:ext cx="1597560" cy="1838156"/>
          </a:xfrm>
          <a:prstGeom prst="rect">
            <a:avLst/>
          </a:prstGeom>
        </p:spPr>
      </p:pic>
      <p:sp>
        <p:nvSpPr>
          <p:cNvPr id="34" name="Rectangle 33">
            <a:extLst>
              <a:ext uri="{FF2B5EF4-FFF2-40B4-BE49-F238E27FC236}">
                <a16:creationId xmlns:a16="http://schemas.microsoft.com/office/drawing/2014/main" id="{56FB991E-B01D-4B1E-A438-23A982314A02}"/>
              </a:ext>
            </a:extLst>
          </p:cNvPr>
          <p:cNvSpPr/>
          <p:nvPr/>
        </p:nvSpPr>
        <p:spPr>
          <a:xfrm>
            <a:off x="1176941" y="6306858"/>
            <a:ext cx="558166" cy="261610"/>
          </a:xfrm>
          <a:prstGeom prst="rect">
            <a:avLst/>
          </a:prstGeom>
        </p:spPr>
        <p:txBody>
          <a:bodyPr wrap="none">
            <a:spAutoFit/>
          </a:bodyPr>
          <a:lstStyle/>
          <a:p>
            <a:r>
              <a:rPr lang="en-US" sz="1100" b="1" dirty="0">
                <a:solidFill>
                  <a:schemeClr val="bg1"/>
                </a:solidFill>
              </a:rPr>
              <a:t>Wi-Fi</a:t>
            </a:r>
          </a:p>
        </p:txBody>
      </p:sp>
    </p:spTree>
    <p:extLst>
      <p:ext uri="{BB962C8B-B14F-4D97-AF65-F5344CB8AC3E}">
        <p14:creationId xmlns:p14="http://schemas.microsoft.com/office/powerpoint/2010/main" val="8816714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5B91AA-7CF8-4086-AA1A-D6FEA09C69F0}"/>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ctrTitle"/>
          </p:nvPr>
        </p:nvSpPr>
        <p:spPr>
          <a:xfrm>
            <a:off x="304800" y="2514600"/>
            <a:ext cx="8458200" cy="1981201"/>
          </a:xfrm>
        </p:spPr>
        <p:txBody>
          <a:bodyPr/>
          <a:lstStyle/>
          <a:p>
            <a:r>
              <a:rPr lang="en-US" sz="3300" dirty="0">
                <a:solidFill>
                  <a:schemeClr val="bg1"/>
                </a:solidFill>
              </a:rPr>
              <a:t>Integrated Information System (IIS) and Learning Management System (LMS)</a:t>
            </a:r>
          </a:p>
        </p:txBody>
      </p:sp>
      <p:sp>
        <p:nvSpPr>
          <p:cNvPr id="3" name="Subtitle 2"/>
          <p:cNvSpPr>
            <a:spLocks noGrp="1"/>
          </p:cNvSpPr>
          <p:nvPr>
            <p:ph type="subTitle" idx="1"/>
          </p:nvPr>
        </p:nvSpPr>
        <p:spPr/>
        <p:txBody>
          <a:bodyPr>
            <a:normAutofit/>
          </a:bodyPr>
          <a:lstStyle/>
          <a:p>
            <a:r>
              <a:rPr lang="en-US" sz="3000" dirty="0">
                <a:solidFill>
                  <a:schemeClr val="bg1"/>
                </a:solidFill>
              </a:rPr>
              <a:t>Q &amp; A</a:t>
            </a:r>
            <a:endParaRPr lang="en-US" sz="30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949652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1C6176-31E5-4F96-ACB0-B451003BE810}"/>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28575" y="62164"/>
            <a:ext cx="6571343" cy="1049235"/>
          </a:xfrm>
        </p:spPr>
        <p:txBody>
          <a:bodyPr/>
          <a:lstStyle/>
          <a:p>
            <a:r>
              <a:rPr lang="en-US" dirty="0">
                <a:solidFill>
                  <a:schemeClr val="bg1"/>
                </a:solidFill>
              </a:rPr>
              <a:t>Frequently Asked Questions (FAQ)</a:t>
            </a:r>
          </a:p>
        </p:txBody>
      </p:sp>
      <p:sp>
        <p:nvSpPr>
          <p:cNvPr id="3" name="Content Placeholder 2"/>
          <p:cNvSpPr>
            <a:spLocks noGrp="1"/>
          </p:cNvSpPr>
          <p:nvPr>
            <p:ph idx="1"/>
          </p:nvPr>
        </p:nvSpPr>
        <p:spPr>
          <a:xfrm>
            <a:off x="17995" y="1219200"/>
            <a:ext cx="9144000" cy="5638800"/>
          </a:xfrm>
          <a:noFill/>
        </p:spPr>
        <p:txBody>
          <a:bodyPr>
            <a:noAutofit/>
          </a:bodyPr>
          <a:lstStyle/>
          <a:p>
            <a:pPr>
              <a:spcBef>
                <a:spcPct val="0"/>
              </a:spcBef>
              <a:buNone/>
            </a:pPr>
            <a:r>
              <a:rPr lang="en-US" altLang="en-US" sz="1600" b="1" dirty="0">
                <a:solidFill>
                  <a:schemeClr val="bg1"/>
                </a:solidFill>
              </a:rPr>
              <a:t>Q: What is Course Selection?</a:t>
            </a:r>
          </a:p>
          <a:p>
            <a:pPr marL="174625" indent="0">
              <a:buNone/>
            </a:pPr>
            <a:r>
              <a:rPr lang="en-US" sz="1600" i="1" dirty="0">
                <a:solidFill>
                  <a:schemeClr val="bg1"/>
                </a:solidFill>
              </a:rPr>
              <a:t>A: A process to select the course(s) you plan to study for the next semester. </a:t>
            </a:r>
          </a:p>
          <a:p>
            <a:pPr marL="0" indent="0">
              <a:buNone/>
            </a:pPr>
            <a:endParaRPr lang="en-US" sz="1600" dirty="0">
              <a:solidFill>
                <a:schemeClr val="bg1"/>
              </a:solidFill>
            </a:endParaRPr>
          </a:p>
          <a:p>
            <a:pPr marL="0" indent="0">
              <a:spcBef>
                <a:spcPct val="0"/>
              </a:spcBef>
              <a:buNone/>
            </a:pPr>
            <a:r>
              <a:rPr lang="en-US" altLang="en-US" sz="1600" b="1" dirty="0">
                <a:solidFill>
                  <a:schemeClr val="bg1"/>
                </a:solidFill>
              </a:rPr>
              <a:t>Q: Why do I need to click ‘pay fees’ even though payment has already been made?</a:t>
            </a:r>
          </a:p>
          <a:p>
            <a:pPr marL="457200" indent="-282575">
              <a:spcBef>
                <a:spcPct val="0"/>
              </a:spcBef>
              <a:buNone/>
            </a:pPr>
            <a:r>
              <a:rPr lang="en-US" altLang="en-US" sz="1600" i="1" dirty="0">
                <a:solidFill>
                  <a:schemeClr val="bg1"/>
                </a:solidFill>
              </a:rPr>
              <a:t>A: This section provides the information of your fees. The task is required to acknowledge and clear your payment status. </a:t>
            </a:r>
          </a:p>
          <a:p>
            <a:pPr>
              <a:spcBef>
                <a:spcPct val="0"/>
              </a:spcBef>
              <a:buNone/>
            </a:pPr>
            <a:endParaRPr lang="en-US" altLang="en-US" sz="1600" b="1" dirty="0">
              <a:solidFill>
                <a:schemeClr val="bg1"/>
              </a:solidFill>
            </a:endParaRPr>
          </a:p>
          <a:p>
            <a:pPr>
              <a:spcBef>
                <a:spcPct val="0"/>
              </a:spcBef>
              <a:buNone/>
            </a:pPr>
            <a:r>
              <a:rPr lang="en-US" altLang="en-US" sz="1600" b="1" dirty="0">
                <a:solidFill>
                  <a:schemeClr val="bg1"/>
                </a:solidFill>
              </a:rPr>
              <a:t>Q: How do I select my course(s)?</a:t>
            </a:r>
          </a:p>
          <a:p>
            <a:pPr marL="174625" indent="0">
              <a:spcBef>
                <a:spcPct val="0"/>
              </a:spcBef>
              <a:buNone/>
            </a:pPr>
            <a:r>
              <a:rPr lang="en-US" altLang="en-US" sz="1600" i="1" dirty="0">
                <a:solidFill>
                  <a:schemeClr val="bg1"/>
                </a:solidFill>
              </a:rPr>
              <a:t>A: Course(s) selection can be done through IIS Student Portal. </a:t>
            </a:r>
          </a:p>
          <a:p>
            <a:pPr>
              <a:spcBef>
                <a:spcPct val="0"/>
              </a:spcBef>
              <a:buNone/>
            </a:pPr>
            <a:endParaRPr lang="en-US" altLang="en-US" sz="1600" dirty="0">
              <a:solidFill>
                <a:schemeClr val="bg1"/>
              </a:solidFill>
            </a:endParaRPr>
          </a:p>
          <a:p>
            <a:pPr>
              <a:spcBef>
                <a:spcPct val="0"/>
              </a:spcBef>
              <a:buNone/>
            </a:pPr>
            <a:r>
              <a:rPr lang="en-US" altLang="en-US" sz="1600" b="1" dirty="0">
                <a:solidFill>
                  <a:schemeClr val="bg1"/>
                </a:solidFill>
              </a:rPr>
              <a:t>Q: How do I know what course(s) to select?</a:t>
            </a:r>
          </a:p>
          <a:p>
            <a:pPr marL="457200" indent="-282575">
              <a:buNone/>
            </a:pPr>
            <a:r>
              <a:rPr lang="en-US" sz="1600" i="1" dirty="0">
                <a:solidFill>
                  <a:schemeClr val="bg1"/>
                </a:solidFill>
              </a:rPr>
              <a:t>A: Refer to the Y-Table, which will assist you in selecting your courses. If you are unsure, please refer to your respective school or department for advice.</a:t>
            </a:r>
          </a:p>
          <a:p>
            <a:pPr marL="457200" indent="-282575">
              <a:buNone/>
            </a:pPr>
            <a:endParaRPr lang="en-US" sz="1600" i="1" dirty="0">
              <a:solidFill>
                <a:schemeClr val="bg1"/>
              </a:solidFill>
            </a:endParaRPr>
          </a:p>
          <a:p>
            <a:pPr>
              <a:spcBef>
                <a:spcPct val="0"/>
              </a:spcBef>
              <a:buNone/>
            </a:pPr>
            <a:r>
              <a:rPr lang="en-US" altLang="en-US" sz="1600" b="1" dirty="0">
                <a:solidFill>
                  <a:schemeClr val="bg1"/>
                </a:solidFill>
              </a:rPr>
              <a:t>Q: What do I do if my Course Selection isn’t successful to proceed?</a:t>
            </a:r>
          </a:p>
          <a:p>
            <a:pPr marL="457200" indent="-282575">
              <a:spcBef>
                <a:spcPct val="0"/>
              </a:spcBef>
              <a:buNone/>
            </a:pPr>
            <a:r>
              <a:rPr lang="en-US" altLang="en-US" sz="1600" i="1" dirty="0">
                <a:solidFill>
                  <a:schemeClr val="bg1"/>
                </a:solidFill>
              </a:rPr>
              <a:t>A: Refer to the message prompted on the screen. Read through and check on the incomplete tasks.</a:t>
            </a:r>
            <a:endParaRPr lang="en-US" altLang="en-US" sz="1600" i="1" strike="sngStrike" dirty="0">
              <a:solidFill>
                <a:schemeClr val="bg1"/>
              </a:solidFill>
            </a:endParaRPr>
          </a:p>
          <a:p>
            <a:pPr marL="457200" indent="-282575">
              <a:buNone/>
            </a:pPr>
            <a:endParaRPr lang="en-US" sz="1600" i="1" dirty="0">
              <a:solidFill>
                <a:schemeClr val="bg1"/>
              </a:solidFill>
            </a:endParaRPr>
          </a:p>
        </p:txBody>
      </p:sp>
      <p:pic>
        <p:nvPicPr>
          <p:cNvPr id="6" name="Picture 5"/>
          <p:cNvPicPr>
            <a:picLocks noChangeAspect="1"/>
          </p:cNvPicPr>
          <p:nvPr/>
        </p:nvPicPr>
        <p:blipFill>
          <a:blip r:embed="rId4"/>
          <a:stretch>
            <a:fillRect/>
          </a:stretch>
        </p:blipFill>
        <p:spPr>
          <a:xfrm>
            <a:off x="7391400" y="1111399"/>
            <a:ext cx="1524000" cy="447420"/>
          </a:xfrm>
          <a:prstGeom prst="rect">
            <a:avLst/>
          </a:prstGeom>
        </p:spPr>
      </p:pic>
    </p:spTree>
    <p:extLst>
      <p:ext uri="{BB962C8B-B14F-4D97-AF65-F5344CB8AC3E}">
        <p14:creationId xmlns:p14="http://schemas.microsoft.com/office/powerpoint/2010/main" val="34069735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9EC576-CA04-4431-8A25-CF50F78E7A3D}"/>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44116" y="62164"/>
            <a:ext cx="6571343" cy="1049235"/>
          </a:xfrm>
        </p:spPr>
        <p:txBody>
          <a:bodyPr/>
          <a:lstStyle/>
          <a:p>
            <a:r>
              <a:rPr lang="en-US" dirty="0">
                <a:solidFill>
                  <a:schemeClr val="bg1"/>
                </a:solidFill>
              </a:rPr>
              <a:t>Frequently Asked Questions (FAQ)</a:t>
            </a:r>
          </a:p>
        </p:txBody>
      </p:sp>
      <p:sp>
        <p:nvSpPr>
          <p:cNvPr id="3" name="Content Placeholder 2"/>
          <p:cNvSpPr>
            <a:spLocks noGrp="1"/>
          </p:cNvSpPr>
          <p:nvPr>
            <p:ph idx="1"/>
          </p:nvPr>
        </p:nvSpPr>
        <p:spPr>
          <a:xfrm>
            <a:off x="0" y="1205163"/>
            <a:ext cx="9143999" cy="5715000"/>
          </a:xfrm>
        </p:spPr>
        <p:txBody>
          <a:bodyPr>
            <a:noAutofit/>
          </a:bodyPr>
          <a:lstStyle/>
          <a:p>
            <a:pPr>
              <a:spcBef>
                <a:spcPct val="0"/>
              </a:spcBef>
              <a:buNone/>
            </a:pPr>
            <a:r>
              <a:rPr lang="en-US" altLang="en-US" sz="1600" b="1" dirty="0">
                <a:solidFill>
                  <a:schemeClr val="bg1"/>
                </a:solidFill>
              </a:rPr>
              <a:t>Q: What will happen after I’ve selected my courses?</a:t>
            </a:r>
          </a:p>
          <a:p>
            <a:pPr marL="400050" indent="-225425">
              <a:spcBef>
                <a:spcPct val="0"/>
              </a:spcBef>
              <a:buNone/>
            </a:pPr>
            <a:r>
              <a:rPr lang="en-US" altLang="en-US" sz="1600" i="1" dirty="0">
                <a:solidFill>
                  <a:schemeClr val="bg1"/>
                </a:solidFill>
              </a:rPr>
              <a:t>A: All selected courses will need to go through the approval process, carried out by the Head of </a:t>
            </a:r>
            <a:r>
              <a:rPr lang="en-US" altLang="en-US" sz="1600" i="1" dirty="0" err="1">
                <a:solidFill>
                  <a:schemeClr val="bg1"/>
                </a:solidFill>
              </a:rPr>
              <a:t>Programme</a:t>
            </a:r>
            <a:r>
              <a:rPr lang="en-US" altLang="en-US" sz="1600" i="1" dirty="0">
                <a:solidFill>
                  <a:schemeClr val="bg1"/>
                </a:solidFill>
              </a:rPr>
              <a:t> (HOP) or the assigned course approver. </a:t>
            </a:r>
          </a:p>
          <a:p>
            <a:pPr>
              <a:spcBef>
                <a:spcPct val="0"/>
              </a:spcBef>
              <a:buNone/>
            </a:pPr>
            <a:endParaRPr lang="en-US" altLang="en-US" sz="1600" b="1" dirty="0">
              <a:solidFill>
                <a:schemeClr val="bg1"/>
              </a:solidFill>
            </a:endParaRPr>
          </a:p>
          <a:p>
            <a:pPr>
              <a:spcBef>
                <a:spcPct val="0"/>
              </a:spcBef>
              <a:buNone/>
            </a:pPr>
            <a:r>
              <a:rPr lang="en-US" altLang="en-US" sz="1600" b="1" dirty="0">
                <a:solidFill>
                  <a:schemeClr val="bg1"/>
                </a:solidFill>
              </a:rPr>
              <a:t>Q: When can I perform add/drop task or select tutorial(s)?</a:t>
            </a:r>
          </a:p>
          <a:p>
            <a:pPr marL="400050" indent="-225425">
              <a:spcBef>
                <a:spcPct val="0"/>
              </a:spcBef>
              <a:buNone/>
            </a:pPr>
            <a:r>
              <a:rPr lang="en-US" altLang="en-US" sz="1600" i="1" dirty="0">
                <a:solidFill>
                  <a:schemeClr val="bg1"/>
                </a:solidFill>
              </a:rPr>
              <a:t>A: You can add or drop course(s) or select tutorial(s) in stipulated period for Add/Drop stated in the academic calendar and after your course selection status is indicated “Closed”.</a:t>
            </a:r>
          </a:p>
          <a:p>
            <a:pPr>
              <a:spcBef>
                <a:spcPct val="0"/>
              </a:spcBef>
              <a:buNone/>
            </a:pPr>
            <a:endParaRPr lang="en-US" altLang="en-US" sz="1600" b="1" dirty="0">
              <a:solidFill>
                <a:schemeClr val="bg1"/>
              </a:solidFill>
            </a:endParaRPr>
          </a:p>
          <a:p>
            <a:pPr marL="285750" indent="-285750">
              <a:spcBef>
                <a:spcPct val="0"/>
              </a:spcBef>
              <a:buNone/>
            </a:pPr>
            <a:r>
              <a:rPr lang="en-US" altLang="en-US" sz="1600" b="1" dirty="0">
                <a:solidFill>
                  <a:schemeClr val="bg1"/>
                </a:solidFill>
              </a:rPr>
              <a:t>Q: What should I do if the Head of </a:t>
            </a:r>
            <a:r>
              <a:rPr lang="en-US" altLang="en-US" sz="1600" b="1" dirty="0" err="1">
                <a:solidFill>
                  <a:schemeClr val="bg1"/>
                </a:solidFill>
              </a:rPr>
              <a:t>Programme</a:t>
            </a:r>
            <a:r>
              <a:rPr lang="en-US" altLang="en-US" sz="1600" b="1" dirty="0">
                <a:solidFill>
                  <a:schemeClr val="bg1"/>
                </a:solidFill>
              </a:rPr>
              <a:t> (HOP) advices me to add or drop the course(s) after approval?</a:t>
            </a:r>
          </a:p>
          <a:p>
            <a:pPr marL="400050" indent="-225425">
              <a:spcBef>
                <a:spcPct val="0"/>
              </a:spcBef>
              <a:buNone/>
            </a:pPr>
            <a:r>
              <a:rPr lang="en-US" altLang="en-US" sz="1600" i="1" dirty="0">
                <a:solidFill>
                  <a:schemeClr val="bg1"/>
                </a:solidFill>
              </a:rPr>
              <a:t>A: There is a stipulated period for Add/Drop stated in the academic calendar. You can add or drop course(s) during the Add/Drop period. </a:t>
            </a:r>
          </a:p>
          <a:p>
            <a:pPr>
              <a:spcBef>
                <a:spcPct val="0"/>
              </a:spcBef>
              <a:buNone/>
            </a:pPr>
            <a:endParaRPr lang="en-US" altLang="en-US" sz="1600" dirty="0">
              <a:solidFill>
                <a:schemeClr val="bg1"/>
              </a:solidFill>
            </a:endParaRPr>
          </a:p>
          <a:p>
            <a:pPr>
              <a:spcBef>
                <a:spcPct val="0"/>
              </a:spcBef>
              <a:buNone/>
            </a:pPr>
            <a:r>
              <a:rPr lang="en-US" altLang="en-US" sz="1600" b="1" dirty="0">
                <a:solidFill>
                  <a:schemeClr val="bg1"/>
                </a:solidFill>
              </a:rPr>
              <a:t>Q: Who do I refer to in advance if the timetable is yet to be announced (TBA)?</a:t>
            </a:r>
          </a:p>
          <a:p>
            <a:pPr marL="401638" indent="-176213">
              <a:spcBef>
                <a:spcPct val="0"/>
              </a:spcBef>
              <a:buNone/>
            </a:pPr>
            <a:r>
              <a:rPr lang="en-US" altLang="en-US" sz="1600" i="1" dirty="0">
                <a:solidFill>
                  <a:schemeClr val="bg1"/>
                </a:solidFill>
              </a:rPr>
              <a:t>A: Click on your course link to see more information. If the timetable status remains as TBA, kindly refer to the respective faculty.</a:t>
            </a:r>
          </a:p>
          <a:p>
            <a:pPr marL="401638" indent="-176213">
              <a:spcBef>
                <a:spcPct val="0"/>
              </a:spcBef>
              <a:buNone/>
            </a:pPr>
            <a:endParaRPr lang="en-US" altLang="en-US" sz="1600" i="1" dirty="0">
              <a:solidFill>
                <a:schemeClr val="bg1"/>
              </a:solidFill>
            </a:endParaRPr>
          </a:p>
          <a:p>
            <a:pPr>
              <a:spcBef>
                <a:spcPct val="0"/>
              </a:spcBef>
              <a:buNone/>
            </a:pPr>
            <a:r>
              <a:rPr lang="en-US" altLang="en-US" sz="1600" b="1" dirty="0">
                <a:solidFill>
                  <a:schemeClr val="bg1"/>
                </a:solidFill>
              </a:rPr>
              <a:t>Q: What should I do if the course(s) still pending approval?</a:t>
            </a:r>
          </a:p>
          <a:p>
            <a:pPr marL="401638" indent="-176213">
              <a:spcBef>
                <a:spcPct val="0"/>
              </a:spcBef>
              <a:buNone/>
            </a:pPr>
            <a:r>
              <a:rPr lang="en-US" altLang="en-US" sz="1600" i="1" dirty="0">
                <a:solidFill>
                  <a:schemeClr val="bg1"/>
                </a:solidFill>
              </a:rPr>
              <a:t>A: Refer to the respective faculty.</a:t>
            </a:r>
          </a:p>
          <a:p>
            <a:pPr marL="401638" indent="-176213">
              <a:spcBef>
                <a:spcPct val="0"/>
              </a:spcBef>
              <a:buNone/>
            </a:pPr>
            <a:endParaRPr lang="en-US" altLang="en-US" sz="1600" i="1" dirty="0">
              <a:solidFill>
                <a:schemeClr val="bg1"/>
              </a:solidFill>
            </a:endParaRPr>
          </a:p>
        </p:txBody>
      </p:sp>
      <p:pic>
        <p:nvPicPr>
          <p:cNvPr id="6" name="Picture 5"/>
          <p:cNvPicPr>
            <a:picLocks noChangeAspect="1"/>
          </p:cNvPicPr>
          <p:nvPr/>
        </p:nvPicPr>
        <p:blipFill>
          <a:blip r:embed="rId4"/>
          <a:stretch>
            <a:fillRect/>
          </a:stretch>
        </p:blipFill>
        <p:spPr>
          <a:xfrm>
            <a:off x="7391400" y="1059135"/>
            <a:ext cx="1524000" cy="447420"/>
          </a:xfrm>
          <a:prstGeom prst="rect">
            <a:avLst/>
          </a:prstGeom>
        </p:spPr>
      </p:pic>
    </p:spTree>
    <p:extLst>
      <p:ext uri="{BB962C8B-B14F-4D97-AF65-F5344CB8AC3E}">
        <p14:creationId xmlns:p14="http://schemas.microsoft.com/office/powerpoint/2010/main" val="33996993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49575D-4058-470B-83BA-0D1E99A2A8D0}"/>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48878" y="62807"/>
            <a:ext cx="6571343" cy="1049235"/>
          </a:xfrm>
        </p:spPr>
        <p:txBody>
          <a:bodyPr/>
          <a:lstStyle/>
          <a:p>
            <a:r>
              <a:rPr lang="en-US" dirty="0">
                <a:solidFill>
                  <a:schemeClr val="bg1"/>
                </a:solidFill>
              </a:rPr>
              <a:t>Frequently Asked Questions (FAQ)</a:t>
            </a:r>
          </a:p>
        </p:txBody>
      </p:sp>
      <p:sp>
        <p:nvSpPr>
          <p:cNvPr id="3" name="Content Placeholder 2"/>
          <p:cNvSpPr>
            <a:spLocks noGrp="1"/>
          </p:cNvSpPr>
          <p:nvPr>
            <p:ph idx="1"/>
          </p:nvPr>
        </p:nvSpPr>
        <p:spPr>
          <a:xfrm>
            <a:off x="82216" y="1752600"/>
            <a:ext cx="9143999" cy="5715000"/>
          </a:xfrm>
        </p:spPr>
        <p:txBody>
          <a:bodyPr>
            <a:noAutofit/>
          </a:bodyPr>
          <a:lstStyle/>
          <a:p>
            <a:pPr>
              <a:spcBef>
                <a:spcPct val="0"/>
              </a:spcBef>
              <a:buNone/>
            </a:pPr>
            <a:r>
              <a:rPr lang="en-US" altLang="en-US" sz="1600" b="1" dirty="0">
                <a:solidFill>
                  <a:schemeClr val="bg1"/>
                </a:solidFill>
              </a:rPr>
              <a:t>Q: What is UCSI LMS CN?</a:t>
            </a:r>
          </a:p>
          <a:p>
            <a:pPr marL="400050" indent="-225425">
              <a:spcBef>
                <a:spcPct val="0"/>
              </a:spcBef>
              <a:buNone/>
            </a:pPr>
            <a:r>
              <a:rPr lang="en-US" altLang="en-US" sz="1600" i="1" dirty="0">
                <a:solidFill>
                  <a:schemeClr val="bg1"/>
                </a:solidFill>
              </a:rPr>
              <a:t>A:</a:t>
            </a:r>
            <a:r>
              <a:rPr lang="en-US" sz="1600" i="1" dirty="0">
                <a:solidFill>
                  <a:schemeClr val="bg1"/>
                </a:solidFill>
              </a:rPr>
              <a:t> A social learning platform that allows students to access academic-related information in an engaging environment</a:t>
            </a:r>
            <a:r>
              <a:rPr lang="en-US" altLang="en-US" sz="1600" i="1" dirty="0">
                <a:solidFill>
                  <a:schemeClr val="bg1"/>
                </a:solidFill>
              </a:rPr>
              <a:t>. </a:t>
            </a:r>
          </a:p>
          <a:p>
            <a:pPr>
              <a:spcBef>
                <a:spcPct val="0"/>
              </a:spcBef>
              <a:buNone/>
            </a:pPr>
            <a:endParaRPr lang="en-US" altLang="en-US" sz="1600" b="1" dirty="0">
              <a:solidFill>
                <a:schemeClr val="bg1"/>
              </a:solidFill>
            </a:endParaRPr>
          </a:p>
          <a:p>
            <a:pPr marL="285750" indent="-285750">
              <a:spcBef>
                <a:spcPct val="0"/>
              </a:spcBef>
              <a:buNone/>
            </a:pPr>
            <a:r>
              <a:rPr lang="en-US" altLang="en-US" sz="1600" b="1" dirty="0">
                <a:solidFill>
                  <a:schemeClr val="bg1"/>
                </a:solidFill>
              </a:rPr>
              <a:t>Q: What should I do to activate UCSI LMS CN?</a:t>
            </a:r>
          </a:p>
          <a:p>
            <a:pPr marL="400050" indent="-225425">
              <a:spcBef>
                <a:spcPct val="0"/>
              </a:spcBef>
              <a:buNone/>
            </a:pPr>
            <a:r>
              <a:rPr lang="en-US" altLang="en-US" sz="1600" i="1" dirty="0">
                <a:solidFill>
                  <a:schemeClr val="bg1"/>
                </a:solidFill>
              </a:rPr>
              <a:t>A: Complete all assigned tasks (Student Declarations, Pay Fees, Report Arrivals, and Course Selection) in IIS student portal. </a:t>
            </a:r>
          </a:p>
          <a:p>
            <a:pPr>
              <a:spcBef>
                <a:spcPct val="0"/>
              </a:spcBef>
              <a:buNone/>
            </a:pPr>
            <a:endParaRPr lang="en-US" altLang="en-US" sz="1600" dirty="0">
              <a:solidFill>
                <a:schemeClr val="bg1"/>
              </a:solidFill>
            </a:endParaRPr>
          </a:p>
          <a:p>
            <a:pPr>
              <a:spcBef>
                <a:spcPct val="0"/>
              </a:spcBef>
              <a:buNone/>
            </a:pPr>
            <a:r>
              <a:rPr lang="en-US" altLang="en-US" sz="1600" b="1" dirty="0">
                <a:solidFill>
                  <a:schemeClr val="bg1"/>
                </a:solidFill>
              </a:rPr>
              <a:t>Q: Why I cannot see the course(s) in UCSI LMS CN?</a:t>
            </a:r>
          </a:p>
          <a:p>
            <a:pPr marL="401638" indent="-176213">
              <a:spcBef>
                <a:spcPct val="0"/>
              </a:spcBef>
              <a:buNone/>
            </a:pPr>
            <a:r>
              <a:rPr lang="en-US" altLang="en-US" sz="1600" i="1" dirty="0">
                <a:solidFill>
                  <a:schemeClr val="bg1"/>
                </a:solidFill>
              </a:rPr>
              <a:t>A: Check your course approval status in IIS Student activities.</a:t>
            </a:r>
          </a:p>
          <a:p>
            <a:pPr>
              <a:spcBef>
                <a:spcPct val="0"/>
              </a:spcBef>
              <a:buNone/>
            </a:pPr>
            <a:endParaRPr lang="en-US" altLang="en-US" sz="1600" dirty="0">
              <a:solidFill>
                <a:schemeClr val="bg1"/>
              </a:solidFill>
            </a:endParaRPr>
          </a:p>
          <a:p>
            <a:pPr>
              <a:spcBef>
                <a:spcPct val="0"/>
              </a:spcBef>
              <a:buNone/>
            </a:pPr>
            <a:r>
              <a:rPr lang="en-US" altLang="en-US" sz="1600" b="1" dirty="0">
                <a:solidFill>
                  <a:schemeClr val="bg1"/>
                </a:solidFill>
              </a:rPr>
              <a:t>Q: How can I chat with friend(s) in UCSI LMS CN? </a:t>
            </a:r>
          </a:p>
          <a:p>
            <a:pPr marL="225425" indent="0">
              <a:spcBef>
                <a:spcPct val="0"/>
              </a:spcBef>
              <a:buNone/>
            </a:pPr>
            <a:r>
              <a:rPr lang="en-US" altLang="en-US" sz="1600" i="1" dirty="0">
                <a:solidFill>
                  <a:schemeClr val="bg1"/>
                </a:solidFill>
              </a:rPr>
              <a:t>A: Add image in your profile then you can start chatting with your friend(s).</a:t>
            </a:r>
          </a:p>
          <a:p>
            <a:pPr marL="225425" indent="0">
              <a:spcBef>
                <a:spcPct val="0"/>
              </a:spcBef>
              <a:buNone/>
            </a:pPr>
            <a:endParaRPr lang="en-US" altLang="en-US" sz="1600" dirty="0">
              <a:solidFill>
                <a:schemeClr val="bg1"/>
              </a:solidFill>
            </a:endParaRPr>
          </a:p>
          <a:p>
            <a:pPr>
              <a:spcBef>
                <a:spcPct val="0"/>
              </a:spcBef>
              <a:buNone/>
            </a:pPr>
            <a:r>
              <a:rPr lang="en-US" altLang="en-US" sz="1600" b="1" dirty="0">
                <a:solidFill>
                  <a:schemeClr val="bg1"/>
                </a:solidFill>
              </a:rPr>
              <a:t>Q: How should I remove enrolled course(s) in my long list of course menu? </a:t>
            </a:r>
          </a:p>
          <a:p>
            <a:pPr marL="225425" indent="0">
              <a:spcBef>
                <a:spcPct val="0"/>
              </a:spcBef>
              <a:buNone/>
            </a:pPr>
            <a:r>
              <a:rPr lang="en-US" altLang="en-US" sz="1600" i="1" dirty="0">
                <a:solidFill>
                  <a:schemeClr val="bg1"/>
                </a:solidFill>
              </a:rPr>
              <a:t>A: You can uncheck the course(s) shown in “Manage UCSI Course” menu on left navigation panel. </a:t>
            </a:r>
            <a:endParaRPr lang="en-US" altLang="en-US" sz="1600" dirty="0">
              <a:solidFill>
                <a:schemeClr val="bg1"/>
              </a:solidFill>
            </a:endParaRPr>
          </a:p>
          <a:p>
            <a:pPr marL="225425" indent="0">
              <a:spcBef>
                <a:spcPct val="0"/>
              </a:spcBef>
              <a:buNone/>
            </a:pPr>
            <a:endParaRPr lang="en-US" altLang="en-US" sz="1600" dirty="0">
              <a:solidFill>
                <a:schemeClr val="bg1"/>
              </a:solidFill>
            </a:endParaRPr>
          </a:p>
          <a:p>
            <a:pPr marL="225425" indent="0">
              <a:spcBef>
                <a:spcPct val="0"/>
              </a:spcBef>
              <a:buNone/>
            </a:pPr>
            <a:endParaRPr lang="en-US" altLang="en-US" sz="1600" dirty="0">
              <a:solidFill>
                <a:schemeClr val="bg1"/>
              </a:solidFill>
            </a:endParaRPr>
          </a:p>
          <a:p>
            <a:pPr algn="ctr">
              <a:spcBef>
                <a:spcPct val="0"/>
              </a:spcBef>
              <a:buNone/>
            </a:pPr>
            <a:endParaRPr lang="en-US" altLang="en-US" sz="1600" i="1" dirty="0">
              <a:solidFill>
                <a:schemeClr val="bg1"/>
              </a:solidFill>
            </a:endParaRPr>
          </a:p>
          <a:p>
            <a:pPr algn="ctr">
              <a:spcBef>
                <a:spcPct val="0"/>
              </a:spcBef>
              <a:buNone/>
            </a:pPr>
            <a:r>
              <a:rPr lang="en-US" altLang="en-US" sz="1600" i="1" dirty="0">
                <a:solidFill>
                  <a:schemeClr val="bg1"/>
                </a:solidFill>
              </a:rPr>
              <a:t>Happy studying!!!</a:t>
            </a:r>
          </a:p>
          <a:p>
            <a:pPr marL="225425" indent="0">
              <a:spcBef>
                <a:spcPct val="0"/>
              </a:spcBef>
              <a:buNone/>
            </a:pPr>
            <a:endParaRPr lang="en-US" sz="1600" dirty="0">
              <a:solidFill>
                <a:schemeClr val="bg1"/>
              </a:solidFill>
            </a:endParaRPr>
          </a:p>
          <a:p>
            <a:pPr marL="0" indent="0" algn="just">
              <a:spcBef>
                <a:spcPct val="0"/>
              </a:spcBef>
              <a:buNone/>
            </a:pPr>
            <a:endParaRPr lang="en-US" sz="1200" b="1" i="1" dirty="0">
              <a:solidFill>
                <a:schemeClr val="bg1"/>
              </a:solidFill>
            </a:endParaRPr>
          </a:p>
        </p:txBody>
      </p:sp>
      <p:pic>
        <p:nvPicPr>
          <p:cNvPr id="6" name="Picture 5"/>
          <p:cNvPicPr>
            <a:picLocks noChangeAspect="1"/>
          </p:cNvPicPr>
          <p:nvPr/>
        </p:nvPicPr>
        <p:blipFill>
          <a:blip r:embed="rId4"/>
          <a:stretch>
            <a:fillRect/>
          </a:stretch>
        </p:blipFill>
        <p:spPr>
          <a:xfrm>
            <a:off x="7391400" y="1194644"/>
            <a:ext cx="1524000" cy="447420"/>
          </a:xfrm>
          <a:prstGeom prst="rect">
            <a:avLst/>
          </a:prstGeom>
        </p:spPr>
      </p:pic>
    </p:spTree>
    <p:extLst>
      <p:ext uri="{BB962C8B-B14F-4D97-AF65-F5344CB8AC3E}">
        <p14:creationId xmlns:p14="http://schemas.microsoft.com/office/powerpoint/2010/main" val="11226671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9704A-423D-42F2-98BA-286FB09AB3B1}"/>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ctrTitle"/>
          </p:nvPr>
        </p:nvSpPr>
        <p:spPr>
          <a:xfrm>
            <a:off x="304800" y="2514600"/>
            <a:ext cx="8458200" cy="1981201"/>
          </a:xfrm>
        </p:spPr>
        <p:txBody>
          <a:bodyPr/>
          <a:lstStyle/>
          <a:p>
            <a:r>
              <a:rPr lang="en-US" sz="3300" dirty="0">
                <a:solidFill>
                  <a:schemeClr val="bg1"/>
                </a:solidFill>
              </a:rPr>
              <a:t>Integrated Information System (IIS) and Learning Management System (LMS)</a:t>
            </a:r>
          </a:p>
        </p:txBody>
      </p:sp>
      <p:sp>
        <p:nvSpPr>
          <p:cNvPr id="3" name="Subtitle 2"/>
          <p:cNvSpPr>
            <a:spLocks noGrp="1"/>
          </p:cNvSpPr>
          <p:nvPr>
            <p:ph type="subTitle" idx="1"/>
          </p:nvPr>
        </p:nvSpPr>
        <p:spPr>
          <a:xfrm>
            <a:off x="533400" y="5609512"/>
            <a:ext cx="8229600" cy="943688"/>
          </a:xfrm>
        </p:spPr>
        <p:txBody>
          <a:bodyPr>
            <a:normAutofit/>
          </a:bodyPr>
          <a:lstStyle/>
          <a:p>
            <a:pPr algn="ctr"/>
            <a:r>
              <a:rPr lang="en-US" dirty="0"/>
              <a:t>Thank you!</a:t>
            </a:r>
            <a:endParaRPr lang="en-US" dirty="0">
              <a:latin typeface="Arial" pitchFamily="34" charset="0"/>
              <a:cs typeface="Arial" pitchFamily="34" charset="0"/>
            </a:endParaRPr>
          </a:p>
        </p:txBody>
      </p:sp>
    </p:spTree>
    <p:extLst>
      <p:ext uri="{BB962C8B-B14F-4D97-AF65-F5344CB8AC3E}">
        <p14:creationId xmlns:p14="http://schemas.microsoft.com/office/powerpoint/2010/main" val="426272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541373-6382-4519-A8CE-045D076C11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339" name="Rectangle 1026"/>
          <p:cNvSpPr>
            <a:spLocks noChangeArrowheads="1"/>
          </p:cNvSpPr>
          <p:nvPr/>
        </p:nvSpPr>
        <p:spPr bwMode="auto">
          <a:xfrm>
            <a:off x="13855" y="1820862"/>
            <a:ext cx="9144000" cy="4832350"/>
          </a:xfrm>
          <a:prstGeom prst="rect">
            <a:avLst/>
          </a:prstGeom>
          <a:noFill/>
          <a:ln w="9525">
            <a:noFill/>
            <a:miter lim="800000"/>
            <a:headEnd/>
            <a:tailEnd/>
          </a:ln>
        </p:spPr>
        <p:txBody>
          <a:bodyPr>
            <a:spAutoFit/>
          </a:bodyPr>
          <a:lstStyle/>
          <a:p>
            <a:pPr marL="228600" marR="0" lvl="0" indent="-22860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Payment Mode</a:t>
            </a: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p:txBody>
      </p:sp>
      <p:sp>
        <p:nvSpPr>
          <p:cNvPr id="14340" name="Text Box 1028"/>
          <p:cNvSpPr txBox="1">
            <a:spLocks noChangeArrowheads="1"/>
          </p:cNvSpPr>
          <p:nvPr/>
        </p:nvSpPr>
        <p:spPr bwMode="auto">
          <a:xfrm>
            <a:off x="381000" y="1219200"/>
            <a:ext cx="2743200" cy="396875"/>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Gill Sans MT" panose="020B0502020104020203"/>
                <a:ea typeface="+mn-ea"/>
                <a:cs typeface="Arial" pitchFamily="34" charset="0"/>
              </a:rPr>
              <a:t>Refund Policy</a:t>
            </a:r>
          </a:p>
        </p:txBody>
      </p:sp>
      <p:graphicFrame>
        <p:nvGraphicFramePr>
          <p:cNvPr id="10" name="Table 9"/>
          <p:cNvGraphicFramePr>
            <a:graphicFrameLocks noGrp="1"/>
          </p:cNvGraphicFramePr>
          <p:nvPr>
            <p:extLst>
              <p:ext uri="{D42A27DB-BD31-4B8C-83A1-F6EECF244321}">
                <p14:modId xmlns:p14="http://schemas.microsoft.com/office/powerpoint/2010/main" val="140071444"/>
              </p:ext>
            </p:extLst>
          </p:nvPr>
        </p:nvGraphicFramePr>
        <p:xfrm>
          <a:off x="585355" y="2662703"/>
          <a:ext cx="8001000" cy="3738097"/>
        </p:xfrm>
        <a:graphic>
          <a:graphicData uri="http://schemas.openxmlformats.org/drawingml/2006/table">
            <a:tbl>
              <a:tblPr>
                <a:tableStyleId>{284E427A-3D55-4303-BF80-6455036E1DE7}</a:tableStyleId>
              </a:tblPr>
              <a:tblGrid>
                <a:gridCol w="1590463">
                  <a:extLst>
                    <a:ext uri="{9D8B030D-6E8A-4147-A177-3AD203B41FA5}">
                      <a16:colId xmlns:a16="http://schemas.microsoft.com/office/drawing/2014/main" val="20000"/>
                    </a:ext>
                  </a:extLst>
                </a:gridCol>
                <a:gridCol w="1963734">
                  <a:extLst>
                    <a:ext uri="{9D8B030D-6E8A-4147-A177-3AD203B41FA5}">
                      <a16:colId xmlns:a16="http://schemas.microsoft.com/office/drawing/2014/main" val="20001"/>
                    </a:ext>
                  </a:extLst>
                </a:gridCol>
                <a:gridCol w="4446803">
                  <a:extLst>
                    <a:ext uri="{9D8B030D-6E8A-4147-A177-3AD203B41FA5}">
                      <a16:colId xmlns:a16="http://schemas.microsoft.com/office/drawing/2014/main" val="20002"/>
                    </a:ext>
                  </a:extLst>
                </a:gridCol>
              </a:tblGrid>
              <a:tr h="323046">
                <a:tc gridSpan="2">
                  <a:txBody>
                    <a:bodyPr/>
                    <a:lstStyle/>
                    <a:p>
                      <a:pPr algn="ctr" fontAlgn="b"/>
                      <a:r>
                        <a:rPr lang="en-US" sz="1400" b="1" u="none" strike="noStrike" dirty="0"/>
                        <a:t>Payment Options</a:t>
                      </a:r>
                      <a:endParaRPr lang="en-US" sz="1400" b="1" i="0" u="none" strike="noStrike" dirty="0">
                        <a:solidFill>
                          <a:schemeClr val="bg1"/>
                        </a:solidFill>
                        <a:latin typeface="Calibri"/>
                      </a:endParaRPr>
                    </a:p>
                  </a:txBody>
                  <a:tcPr marL="9274" marR="9274" marT="9274" marB="0" anchor="ctr">
                    <a:solidFill>
                      <a:schemeClr val="accent2">
                        <a:lumMod val="40000"/>
                        <a:lumOff val="60000"/>
                      </a:schemeClr>
                    </a:solidFill>
                  </a:tcPr>
                </a:tc>
                <a:tc hMerge="1">
                  <a:txBody>
                    <a:bodyPr/>
                    <a:lstStyle/>
                    <a:p>
                      <a:endParaRPr lang="en-US"/>
                    </a:p>
                  </a:txBody>
                  <a:tcPr/>
                </a:tc>
                <a:tc>
                  <a:txBody>
                    <a:bodyPr/>
                    <a:lstStyle/>
                    <a:p>
                      <a:pPr algn="l" fontAlgn="b"/>
                      <a:r>
                        <a:rPr lang="en-US" sz="1400" b="1" u="none" strike="noStrike" dirty="0"/>
                        <a:t>Details</a:t>
                      </a:r>
                      <a:endParaRPr lang="en-US" sz="1400" b="1" i="0" u="none" strike="noStrike" dirty="0">
                        <a:solidFill>
                          <a:schemeClr val="bg1"/>
                        </a:solidFill>
                        <a:latin typeface="Calibri"/>
                      </a:endParaRPr>
                    </a:p>
                  </a:txBody>
                  <a:tcPr marL="9274" marR="9274" marT="9274" marB="0" anchor="ctr">
                    <a:solidFill>
                      <a:schemeClr val="accent2">
                        <a:lumMod val="40000"/>
                        <a:lumOff val="60000"/>
                      </a:schemeClr>
                    </a:solidFill>
                  </a:tcPr>
                </a:tc>
                <a:extLst>
                  <a:ext uri="{0D108BD9-81ED-4DB2-BD59-A6C34878D82A}">
                    <a16:rowId xmlns:a16="http://schemas.microsoft.com/office/drawing/2014/main" val="10000"/>
                  </a:ext>
                </a:extLst>
              </a:tr>
              <a:tr h="953753">
                <a:tc>
                  <a:txBody>
                    <a:bodyPr/>
                    <a:lstStyle/>
                    <a:p>
                      <a:pPr algn="l" fontAlgn="t"/>
                      <a:r>
                        <a:rPr lang="en-US" sz="1400" u="none" strike="noStrike" dirty="0"/>
                        <a:t>Banks/Internet</a:t>
                      </a:r>
                      <a:br>
                        <a:rPr lang="en-US" sz="1400" u="none" strike="noStrike" dirty="0"/>
                      </a:br>
                      <a:r>
                        <a:rPr lang="en-US" sz="1400" u="none" strike="noStrike" dirty="0"/>
                        <a:t>(Payments to CIMB Bank </a:t>
                      </a:r>
                      <a:r>
                        <a:rPr lang="en-US" sz="1400" u="none" strike="noStrike" dirty="0" err="1"/>
                        <a:t>Berhad</a:t>
                      </a:r>
                      <a:r>
                        <a:rPr lang="en-US" sz="1400" u="none" strike="noStrike" dirty="0"/>
                        <a:t>)</a:t>
                      </a:r>
                      <a:endParaRPr lang="en-US" sz="1400" b="0" i="0" u="none" strike="noStrike" dirty="0">
                        <a:solidFill>
                          <a:schemeClr val="bg1"/>
                        </a:solidFill>
                        <a:latin typeface="Calibri"/>
                      </a:endParaRPr>
                    </a:p>
                  </a:txBody>
                  <a:tcPr marL="9274" marR="9274" marT="9274" marB="0" anchor="ctr"/>
                </a:tc>
                <a:tc>
                  <a:txBody>
                    <a:bodyPr/>
                    <a:lstStyle/>
                    <a:p>
                      <a:pPr algn="l" fontAlgn="t"/>
                      <a:r>
                        <a:rPr lang="en-US" sz="1400" u="none" strike="noStrike" dirty="0"/>
                        <a:t>Cash - Please deposit at CIMB Branches                                </a:t>
                      </a:r>
                      <a:endParaRPr lang="en-US" sz="1400" b="0" i="0" u="none" strike="noStrike" dirty="0">
                        <a:solidFill>
                          <a:schemeClr val="bg1"/>
                        </a:solidFill>
                        <a:latin typeface="Calibri"/>
                      </a:endParaRPr>
                    </a:p>
                  </a:txBody>
                  <a:tcPr marL="9274" marR="9274" marT="9274" marB="0" anchor="ctr"/>
                </a:tc>
                <a:tc rowSpan="3">
                  <a:txBody>
                    <a:bodyPr/>
                    <a:lstStyle/>
                    <a:p>
                      <a:pPr algn="l" fontAlgn="t"/>
                      <a:r>
                        <a:rPr lang="en-US" sz="1400" u="none" strike="noStrike" dirty="0"/>
                        <a:t>A/C No. 86-0213894-3, payable to </a:t>
                      </a:r>
                      <a:r>
                        <a:rPr lang="en-US" sz="1400" b="1" u="none" strike="noStrike" dirty="0"/>
                        <a:t>UCSI Education </a:t>
                      </a:r>
                      <a:r>
                        <a:rPr lang="en-US" sz="1400" b="1" u="none" strike="noStrike" dirty="0" err="1"/>
                        <a:t>Sdn</a:t>
                      </a:r>
                      <a:r>
                        <a:rPr lang="en-US" sz="1400" b="1" u="none" strike="noStrike" dirty="0"/>
                        <a:t> </a:t>
                      </a:r>
                      <a:r>
                        <a:rPr lang="en-US" sz="1400" b="1" u="none" strike="noStrike" dirty="0" err="1"/>
                        <a:t>Bhd</a:t>
                      </a:r>
                      <a:r>
                        <a:rPr lang="en-US" sz="1400" u="none" strike="noStrike" dirty="0"/>
                        <a:t> . The Customer's copy of bank Slip/receipt are to be:</a:t>
                      </a:r>
                      <a:br>
                        <a:rPr lang="en-US" sz="1400" u="none" strike="noStrike" dirty="0"/>
                      </a:br>
                      <a:r>
                        <a:rPr lang="en-US" sz="1400" u="none" strike="noStrike" dirty="0"/>
                        <a:t>a) Handed to the Finance Office; OR</a:t>
                      </a:r>
                      <a:br>
                        <a:rPr lang="en-US" sz="1400" u="none" strike="noStrike" dirty="0"/>
                      </a:br>
                      <a:br>
                        <a:rPr lang="en-US" sz="1400" u="none" strike="noStrike" dirty="0"/>
                      </a:br>
                      <a:r>
                        <a:rPr lang="en-US" sz="1400" u="none" strike="noStrike" dirty="0"/>
                        <a:t>b) Scanned and e-mailed to: finance@ucsigroup.com.my </a:t>
                      </a:r>
                      <a:br>
                        <a:rPr lang="en-US" sz="1400" u="none" strike="noStrike" dirty="0"/>
                      </a:br>
                      <a:r>
                        <a:rPr lang="en-US" sz="1400" u="none" strike="noStrike" dirty="0"/>
                        <a:t>with Student</a:t>
                      </a:r>
                      <a:r>
                        <a:rPr lang="en-US" sz="1400" u="none" strike="noStrike" baseline="0" dirty="0"/>
                        <a:t> </a:t>
                      </a:r>
                      <a:r>
                        <a:rPr lang="en-US" sz="1400" u="none" strike="noStrike" dirty="0"/>
                        <a:t>ID No., Name, Contact No. and breakdown of payments.                                                 *******************************************                                                                                                                                                                                                       </a:t>
                      </a:r>
                      <a:r>
                        <a:rPr lang="en-US" sz="1400" kern="1200" dirty="0">
                          <a:solidFill>
                            <a:schemeClr val="dk1"/>
                          </a:solidFill>
                          <a:latin typeface="+mn-lt"/>
                          <a:ea typeface="+mn-ea"/>
                          <a:cs typeface="+mn-cs"/>
                        </a:rPr>
                        <a:t>Please proceed to the Finance Office </a:t>
                      </a:r>
                      <a:r>
                        <a:rPr lang="en-US" sz="1400" kern="1200" dirty="0">
                          <a:solidFill>
                            <a:srgbClr val="002060"/>
                          </a:solidFill>
                          <a:latin typeface="+mn-lt"/>
                          <a:ea typeface="+mn-ea"/>
                          <a:cs typeface="+mn-cs"/>
                        </a:rPr>
                        <a:t>to obtain the official receipt </a:t>
                      </a:r>
                      <a:r>
                        <a:rPr lang="en-US" sz="1400" kern="1200" dirty="0">
                          <a:solidFill>
                            <a:schemeClr val="dk1"/>
                          </a:solidFill>
                          <a:latin typeface="+mn-lt"/>
                          <a:ea typeface="+mn-ea"/>
                          <a:cs typeface="+mn-cs"/>
                        </a:rPr>
                        <a:t>3 working days </a:t>
                      </a:r>
                      <a:r>
                        <a:rPr lang="en-US" sz="1400" kern="1200" dirty="0">
                          <a:solidFill>
                            <a:srgbClr val="002060"/>
                          </a:solidFill>
                          <a:latin typeface="+mn-lt"/>
                          <a:ea typeface="+mn-ea"/>
                          <a:cs typeface="+mn-cs"/>
                        </a:rPr>
                        <a:t>after payment has been</a:t>
                      </a:r>
                      <a:r>
                        <a:rPr lang="en-US" sz="1400" kern="1200" baseline="0" dirty="0">
                          <a:solidFill>
                            <a:srgbClr val="002060"/>
                          </a:solidFill>
                          <a:latin typeface="+mn-lt"/>
                          <a:ea typeface="+mn-ea"/>
                          <a:cs typeface="+mn-cs"/>
                        </a:rPr>
                        <a:t> made. </a:t>
                      </a:r>
                      <a:r>
                        <a:rPr lang="en-US" sz="1400" kern="1200" dirty="0">
                          <a:solidFill>
                            <a:schemeClr val="dk1"/>
                          </a:solidFill>
                          <a:latin typeface="+mn-lt"/>
                          <a:ea typeface="+mn-ea"/>
                          <a:cs typeface="+mn-cs"/>
                        </a:rPr>
                        <a:t>Alternatively, the official receipt may also be sent through email.</a:t>
                      </a:r>
                      <a:br>
                        <a:rPr lang="en-US" sz="1400" u="none" strike="noStrike" dirty="0"/>
                      </a:br>
                      <a:endParaRPr lang="en-US" sz="1400" b="0" i="0" u="none" strike="noStrike" dirty="0">
                        <a:solidFill>
                          <a:schemeClr val="bg1"/>
                        </a:solidFill>
                        <a:latin typeface="Calibri"/>
                      </a:endParaRPr>
                    </a:p>
                  </a:txBody>
                  <a:tcPr marL="9274" marR="9274" marT="9274" marB="0" anchor="ctr"/>
                </a:tc>
                <a:extLst>
                  <a:ext uri="{0D108BD9-81ED-4DB2-BD59-A6C34878D82A}">
                    <a16:rowId xmlns:a16="http://schemas.microsoft.com/office/drawing/2014/main" val="10001"/>
                  </a:ext>
                </a:extLst>
              </a:tr>
              <a:tr h="1430630">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400" u="none" strike="noStrike" dirty="0">
                          <a:solidFill>
                            <a:schemeClr val="tx1"/>
                          </a:solidFill>
                        </a:rPr>
                        <a:t>Please</a:t>
                      </a:r>
                      <a:r>
                        <a:rPr lang="en-US" sz="1400" u="none" strike="noStrike" baseline="0" dirty="0">
                          <a:solidFill>
                            <a:schemeClr val="tx1"/>
                          </a:solidFill>
                        </a:rPr>
                        <a:t> provide/write </a:t>
                      </a:r>
                      <a:r>
                        <a:rPr lang="en-US" sz="1400" u="none" strike="noStrike" dirty="0">
                          <a:solidFill>
                            <a:schemeClr val="tx1"/>
                          </a:solidFill>
                        </a:rPr>
                        <a:t>student ID no. and name during</a:t>
                      </a:r>
                      <a:r>
                        <a:rPr lang="en-US" sz="1400" u="none" strike="noStrike" baseline="0" dirty="0">
                          <a:solidFill>
                            <a:schemeClr val="tx1"/>
                          </a:solidFill>
                        </a:rPr>
                        <a:t> the transaction</a:t>
                      </a:r>
                      <a:endParaRPr lang="en-US" sz="1400" b="0" i="0" u="none" strike="noStrike" dirty="0">
                        <a:solidFill>
                          <a:schemeClr val="tx1"/>
                        </a:solidFill>
                        <a:latin typeface="+mn-lt"/>
                      </a:endParaRPr>
                    </a:p>
                    <a:p>
                      <a:pPr algn="l" fontAlgn="t"/>
                      <a:endParaRPr lang="en-US" sz="1400" b="0" i="0" u="none" strike="noStrike" dirty="0">
                        <a:solidFill>
                          <a:schemeClr val="bg1"/>
                        </a:solidFill>
                        <a:latin typeface="Calibri"/>
                      </a:endParaRPr>
                    </a:p>
                  </a:txBody>
                  <a:tcPr marL="9274" marR="9274" marT="9274" marB="0" anchor="ctr">
                    <a:noFill/>
                  </a:tcPr>
                </a:tc>
                <a:tc>
                  <a:txBody>
                    <a:bodyPr/>
                    <a:lstStyle/>
                    <a:p>
                      <a:pPr algn="l" fontAlgn="t"/>
                      <a:r>
                        <a:rPr lang="en-US" sz="1400" u="none" strike="noStrike" dirty="0" err="1"/>
                        <a:t>Cheque</a:t>
                      </a:r>
                      <a:r>
                        <a:rPr lang="en-US" sz="1400" u="none" strike="noStrike" dirty="0"/>
                        <a:t>/Banker's </a:t>
                      </a:r>
                      <a:r>
                        <a:rPr lang="en-US" sz="1400" u="none" strike="noStrike" dirty="0" err="1"/>
                        <a:t>Cheque</a:t>
                      </a:r>
                      <a:r>
                        <a:rPr lang="en-US" sz="1400" u="none" strike="noStrike" dirty="0"/>
                        <a:t>. - Please deposit at CIMB Branches</a:t>
                      </a:r>
                      <a:endParaRPr lang="en-US" sz="1400" b="0" i="0" u="none" strike="noStrike" dirty="0">
                        <a:solidFill>
                          <a:schemeClr val="bg1"/>
                        </a:solidFill>
                        <a:latin typeface="Calibri"/>
                      </a:endParaRPr>
                    </a:p>
                  </a:txBody>
                  <a:tcPr marL="9274" marR="9274" marT="9274" marB="0" anchor="ctr"/>
                </a:tc>
                <a:tc vMerge="1">
                  <a:txBody>
                    <a:bodyPr/>
                    <a:lstStyle/>
                    <a:p>
                      <a:endParaRPr lang="en-US"/>
                    </a:p>
                  </a:txBody>
                  <a:tcPr/>
                </a:tc>
                <a:extLst>
                  <a:ext uri="{0D108BD9-81ED-4DB2-BD59-A6C34878D82A}">
                    <a16:rowId xmlns:a16="http://schemas.microsoft.com/office/drawing/2014/main" val="10002"/>
                  </a:ext>
                </a:extLst>
              </a:tr>
              <a:tr h="1030668">
                <a:tc>
                  <a:txBody>
                    <a:bodyPr/>
                    <a:lstStyle/>
                    <a:p>
                      <a:pPr algn="l" fontAlgn="t"/>
                      <a:r>
                        <a:rPr lang="en-US" sz="1400" u="none" strike="noStrike" dirty="0"/>
                        <a:t> </a:t>
                      </a:r>
                      <a:endParaRPr lang="en-US" sz="1400" b="0" i="0" u="none" strike="noStrike" dirty="0">
                        <a:solidFill>
                          <a:schemeClr val="bg1"/>
                        </a:solidFill>
                        <a:latin typeface="Calibri"/>
                      </a:endParaRPr>
                    </a:p>
                  </a:txBody>
                  <a:tcPr marL="9274" marR="9274" marT="9274" marB="0" anchor="ctr"/>
                </a:tc>
                <a:tc>
                  <a:txBody>
                    <a:bodyPr/>
                    <a:lstStyle/>
                    <a:p>
                      <a:pPr algn="l" fontAlgn="t"/>
                      <a:r>
                        <a:rPr lang="en-US" sz="1400" u="none" strike="noStrike" dirty="0"/>
                        <a:t>Internet /GIRO transfers</a:t>
                      </a:r>
                      <a:endParaRPr lang="en-US" sz="1400" b="0" i="0" u="none" strike="noStrike" dirty="0">
                        <a:solidFill>
                          <a:schemeClr val="bg1"/>
                        </a:solidFill>
                        <a:latin typeface="Calibri"/>
                      </a:endParaRPr>
                    </a:p>
                  </a:txBody>
                  <a:tcPr marL="9274" marR="9274" marT="9274" marB="0" anchor="ctr"/>
                </a:tc>
                <a:tc vMerge="1">
                  <a:txBody>
                    <a:bodyPr/>
                    <a:lstStyle/>
                    <a:p>
                      <a:endParaRPr lang="en-US"/>
                    </a:p>
                  </a:txBody>
                  <a:tcPr/>
                </a:tc>
                <a:extLst>
                  <a:ext uri="{0D108BD9-81ED-4DB2-BD59-A6C34878D82A}">
                    <a16:rowId xmlns:a16="http://schemas.microsoft.com/office/drawing/2014/main" val="10003"/>
                  </a:ext>
                </a:extLst>
              </a:tr>
            </a:tbl>
          </a:graphicData>
        </a:graphic>
      </p:graphicFrame>
      <p:pic>
        <p:nvPicPr>
          <p:cNvPr id="14342"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srcRect/>
          <a:stretch>
            <a:fillRect/>
          </a:stretch>
        </p:blipFill>
        <p:spPr bwMode="auto">
          <a:xfrm>
            <a:off x="8763000" y="6400800"/>
            <a:ext cx="381000" cy="381000"/>
          </a:xfrm>
          <a:prstGeom prst="rect">
            <a:avLst/>
          </a:prstGeom>
          <a:noFill/>
          <a:ln w="9525">
            <a:noFill/>
            <a:miter lim="800000"/>
            <a:headEnd/>
            <a:tailEnd/>
          </a:ln>
        </p:spPr>
      </p:pic>
    </p:spTree>
    <p:extLst>
      <p:ext uri="{BB962C8B-B14F-4D97-AF65-F5344CB8AC3E}">
        <p14:creationId xmlns:p14="http://schemas.microsoft.com/office/powerpoint/2010/main" val="375451235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6FAF23-8597-4E78-8ADD-07307DC2F82F}"/>
              </a:ext>
            </a:extLst>
          </p:cNvPr>
          <p:cNvPicPr>
            <a:picLocks noChangeAspect="1"/>
          </p:cNvPicPr>
          <p:nvPr/>
        </p:nvPicPr>
        <p:blipFill>
          <a:blip r:embed="rId2"/>
          <a:stretch>
            <a:fillRect/>
          </a:stretch>
        </p:blipFill>
        <p:spPr>
          <a:xfrm>
            <a:off x="0" y="0"/>
            <a:ext cx="9144000" cy="6857999"/>
          </a:xfrm>
          <a:prstGeom prst="rect">
            <a:avLst/>
          </a:prstGeom>
        </p:spPr>
      </p:pic>
      <p:sp>
        <p:nvSpPr>
          <p:cNvPr id="2050" name="Rectangle 11"/>
          <p:cNvSpPr>
            <a:spLocks noChangeArrowheads="1"/>
          </p:cNvSpPr>
          <p:nvPr/>
        </p:nvSpPr>
        <p:spPr bwMode="auto">
          <a:xfrm>
            <a:off x="304800" y="4719697"/>
            <a:ext cx="8648700" cy="2062103"/>
          </a:xfrm>
          <a:prstGeom prst="rect">
            <a:avLst/>
          </a:prstGeom>
          <a:noFill/>
          <a:ln w="9525">
            <a:noFill/>
            <a:miter lim="800000"/>
            <a:headEnd/>
            <a:tailEnd/>
          </a:ln>
        </p:spPr>
        <p:txBody>
          <a:bodyPr wrap="square">
            <a:spAutoFit/>
          </a:bodyPr>
          <a:lstStyle/>
          <a:p>
            <a:pPr algn="ctr" fontAlgn="base">
              <a:spcAft>
                <a:spcPct val="0"/>
              </a:spcAft>
            </a:pPr>
            <a:r>
              <a:rPr lang="en-US" sz="3200" b="1" dirty="0" err="1">
                <a:ln w="12700" cmpd="sng">
                  <a:gradFill flip="none" rotWithShape="1">
                    <a:gsLst>
                      <a:gs pos="0">
                        <a:srgbClr val="03D4A8"/>
                      </a:gs>
                      <a:gs pos="25000">
                        <a:srgbClr val="21D6E0"/>
                      </a:gs>
                      <a:gs pos="75000">
                        <a:srgbClr val="0087E6"/>
                      </a:gs>
                      <a:gs pos="100000">
                        <a:srgbClr val="005CBF"/>
                      </a:gs>
                    </a:gsLst>
                    <a:lin ang="10800000" scaled="1"/>
                    <a:tileRect/>
                  </a:gradFill>
                  <a:prstDash val="solid"/>
                </a:ln>
                <a:solidFill>
                  <a:schemeClr val="bg1"/>
                </a:solidFill>
                <a:effectLst>
                  <a:glow rad="101600">
                    <a:srgbClr val="4F81BD">
                      <a:satMod val="175000"/>
                      <a:alpha val="40000"/>
                    </a:srgbClr>
                  </a:glow>
                  <a:outerShdw blurRad="50800" dist="40000" dir="5400000" algn="tl" rotWithShape="0">
                    <a:srgbClr val="000000">
                      <a:shade val="5000"/>
                      <a:satMod val="120000"/>
                      <a:alpha val="33000"/>
                    </a:srgbClr>
                  </a:outerShdw>
                </a:effectLst>
                <a:latin typeface="Arial Narrow" panose="020B0606020202030204" pitchFamily="34" charset="0"/>
                <a:cs typeface="Arial" pitchFamily="34" charset="0"/>
              </a:rPr>
              <a:t>Perbadanan</a:t>
            </a:r>
            <a:r>
              <a:rPr lang="en-US" sz="3200" b="1" dirty="0">
                <a:ln w="12700" cmpd="sng">
                  <a:gradFill flip="none" rotWithShape="1">
                    <a:gsLst>
                      <a:gs pos="0">
                        <a:srgbClr val="03D4A8"/>
                      </a:gs>
                      <a:gs pos="25000">
                        <a:srgbClr val="21D6E0"/>
                      </a:gs>
                      <a:gs pos="75000">
                        <a:srgbClr val="0087E6"/>
                      </a:gs>
                      <a:gs pos="100000">
                        <a:srgbClr val="005CBF"/>
                      </a:gs>
                    </a:gsLst>
                    <a:lin ang="10800000" scaled="1"/>
                    <a:tileRect/>
                  </a:gradFill>
                  <a:prstDash val="solid"/>
                </a:ln>
                <a:solidFill>
                  <a:schemeClr val="bg1"/>
                </a:solidFill>
                <a:effectLst>
                  <a:glow rad="101600">
                    <a:srgbClr val="4F81BD">
                      <a:satMod val="175000"/>
                      <a:alpha val="40000"/>
                    </a:srgbClr>
                  </a:glow>
                  <a:outerShdw blurRad="50800" dist="40000" dir="5400000" algn="tl" rotWithShape="0">
                    <a:srgbClr val="000000">
                      <a:shade val="5000"/>
                      <a:satMod val="120000"/>
                      <a:alpha val="33000"/>
                    </a:srgbClr>
                  </a:outerShdw>
                </a:effectLst>
                <a:latin typeface="Arial Narrow" panose="020B0606020202030204" pitchFamily="34" charset="0"/>
                <a:cs typeface="Arial" pitchFamily="34" charset="0"/>
              </a:rPr>
              <a:t> </a:t>
            </a:r>
            <a:r>
              <a:rPr lang="en-US" sz="3200" b="1" dirty="0" err="1">
                <a:ln w="12700" cmpd="sng">
                  <a:gradFill flip="none" rotWithShape="1">
                    <a:gsLst>
                      <a:gs pos="0">
                        <a:srgbClr val="03D4A8"/>
                      </a:gs>
                      <a:gs pos="25000">
                        <a:srgbClr val="21D6E0"/>
                      </a:gs>
                      <a:gs pos="75000">
                        <a:srgbClr val="0087E6"/>
                      </a:gs>
                      <a:gs pos="100000">
                        <a:srgbClr val="005CBF"/>
                      </a:gs>
                    </a:gsLst>
                    <a:lin ang="10800000" scaled="1"/>
                    <a:tileRect/>
                  </a:gradFill>
                  <a:prstDash val="solid"/>
                </a:ln>
                <a:solidFill>
                  <a:schemeClr val="bg1"/>
                </a:solidFill>
                <a:effectLst>
                  <a:glow rad="101600">
                    <a:srgbClr val="4F81BD">
                      <a:satMod val="175000"/>
                      <a:alpha val="40000"/>
                    </a:srgbClr>
                  </a:glow>
                  <a:outerShdw blurRad="50800" dist="40000" dir="5400000" algn="tl" rotWithShape="0">
                    <a:srgbClr val="000000">
                      <a:shade val="5000"/>
                      <a:satMod val="120000"/>
                      <a:alpha val="33000"/>
                    </a:srgbClr>
                  </a:outerShdw>
                </a:effectLst>
                <a:latin typeface="Arial Narrow" panose="020B0606020202030204" pitchFamily="34" charset="0"/>
                <a:cs typeface="Arial" pitchFamily="34" charset="0"/>
              </a:rPr>
              <a:t>Tabung</a:t>
            </a:r>
            <a:r>
              <a:rPr lang="en-US" sz="3200" b="1" dirty="0">
                <a:ln w="12700" cmpd="sng">
                  <a:gradFill flip="none" rotWithShape="1">
                    <a:gsLst>
                      <a:gs pos="0">
                        <a:srgbClr val="03D4A8"/>
                      </a:gs>
                      <a:gs pos="25000">
                        <a:srgbClr val="21D6E0"/>
                      </a:gs>
                      <a:gs pos="75000">
                        <a:srgbClr val="0087E6"/>
                      </a:gs>
                      <a:gs pos="100000">
                        <a:srgbClr val="005CBF"/>
                      </a:gs>
                    </a:gsLst>
                    <a:lin ang="10800000" scaled="1"/>
                    <a:tileRect/>
                  </a:gradFill>
                  <a:prstDash val="solid"/>
                </a:ln>
                <a:solidFill>
                  <a:schemeClr val="bg1"/>
                </a:solidFill>
                <a:effectLst>
                  <a:glow rad="101600">
                    <a:srgbClr val="4F81BD">
                      <a:satMod val="175000"/>
                      <a:alpha val="40000"/>
                    </a:srgbClr>
                  </a:glow>
                  <a:outerShdw blurRad="50800" dist="40000" dir="5400000" algn="tl" rotWithShape="0">
                    <a:srgbClr val="000000">
                      <a:shade val="5000"/>
                      <a:satMod val="120000"/>
                      <a:alpha val="33000"/>
                    </a:srgbClr>
                  </a:outerShdw>
                </a:effectLst>
                <a:latin typeface="Arial Narrow" panose="020B0606020202030204" pitchFamily="34" charset="0"/>
                <a:cs typeface="Arial" pitchFamily="34" charset="0"/>
              </a:rPr>
              <a:t> </a:t>
            </a:r>
            <a:r>
              <a:rPr lang="en-US" sz="3200" b="1" dirty="0" err="1">
                <a:ln w="12700" cmpd="sng">
                  <a:gradFill flip="none" rotWithShape="1">
                    <a:gsLst>
                      <a:gs pos="0">
                        <a:srgbClr val="03D4A8"/>
                      </a:gs>
                      <a:gs pos="25000">
                        <a:srgbClr val="21D6E0"/>
                      </a:gs>
                      <a:gs pos="75000">
                        <a:srgbClr val="0087E6"/>
                      </a:gs>
                      <a:gs pos="100000">
                        <a:srgbClr val="005CBF"/>
                      </a:gs>
                    </a:gsLst>
                    <a:lin ang="10800000" scaled="1"/>
                    <a:tileRect/>
                  </a:gradFill>
                  <a:prstDash val="solid"/>
                </a:ln>
                <a:solidFill>
                  <a:schemeClr val="bg1"/>
                </a:solidFill>
                <a:effectLst>
                  <a:glow rad="101600">
                    <a:srgbClr val="4F81BD">
                      <a:satMod val="175000"/>
                      <a:alpha val="40000"/>
                    </a:srgbClr>
                  </a:glow>
                  <a:outerShdw blurRad="50800" dist="40000" dir="5400000" algn="tl" rotWithShape="0">
                    <a:srgbClr val="000000">
                      <a:shade val="5000"/>
                      <a:satMod val="120000"/>
                      <a:alpha val="33000"/>
                    </a:srgbClr>
                  </a:outerShdw>
                </a:effectLst>
                <a:latin typeface="Arial Narrow" panose="020B0606020202030204" pitchFamily="34" charset="0"/>
                <a:cs typeface="Arial" pitchFamily="34" charset="0"/>
              </a:rPr>
              <a:t>Pendidikan</a:t>
            </a:r>
            <a:r>
              <a:rPr lang="en-US" sz="3200" b="1" dirty="0">
                <a:ln w="12700" cmpd="sng">
                  <a:gradFill flip="none" rotWithShape="1">
                    <a:gsLst>
                      <a:gs pos="0">
                        <a:srgbClr val="03D4A8"/>
                      </a:gs>
                      <a:gs pos="25000">
                        <a:srgbClr val="21D6E0"/>
                      </a:gs>
                      <a:gs pos="75000">
                        <a:srgbClr val="0087E6"/>
                      </a:gs>
                      <a:gs pos="100000">
                        <a:srgbClr val="005CBF"/>
                      </a:gs>
                    </a:gsLst>
                    <a:lin ang="10800000" scaled="1"/>
                    <a:tileRect/>
                  </a:gradFill>
                  <a:prstDash val="solid"/>
                </a:ln>
                <a:solidFill>
                  <a:schemeClr val="bg1"/>
                </a:solidFill>
                <a:effectLst>
                  <a:glow rad="101600">
                    <a:srgbClr val="4F81BD">
                      <a:satMod val="175000"/>
                      <a:alpha val="40000"/>
                    </a:srgbClr>
                  </a:glow>
                  <a:outerShdw blurRad="50800" dist="40000" dir="5400000" algn="tl" rotWithShape="0">
                    <a:srgbClr val="000000">
                      <a:shade val="5000"/>
                      <a:satMod val="120000"/>
                      <a:alpha val="33000"/>
                    </a:srgbClr>
                  </a:outerShdw>
                </a:effectLst>
                <a:latin typeface="Arial Narrow" panose="020B0606020202030204" pitchFamily="34" charset="0"/>
                <a:cs typeface="Arial" pitchFamily="34" charset="0"/>
              </a:rPr>
              <a:t> </a:t>
            </a:r>
            <a:r>
              <a:rPr lang="en-US" sz="3200" b="1" dirty="0" err="1">
                <a:ln w="12700" cmpd="sng">
                  <a:gradFill flip="none" rotWithShape="1">
                    <a:gsLst>
                      <a:gs pos="0">
                        <a:srgbClr val="03D4A8"/>
                      </a:gs>
                      <a:gs pos="25000">
                        <a:srgbClr val="21D6E0"/>
                      </a:gs>
                      <a:gs pos="75000">
                        <a:srgbClr val="0087E6"/>
                      </a:gs>
                      <a:gs pos="100000">
                        <a:srgbClr val="005CBF"/>
                      </a:gs>
                    </a:gsLst>
                    <a:lin ang="10800000" scaled="1"/>
                    <a:tileRect/>
                  </a:gradFill>
                  <a:prstDash val="solid"/>
                </a:ln>
                <a:solidFill>
                  <a:schemeClr val="bg1"/>
                </a:solidFill>
                <a:effectLst>
                  <a:glow rad="101600">
                    <a:srgbClr val="4F81BD">
                      <a:satMod val="175000"/>
                      <a:alpha val="40000"/>
                    </a:srgbClr>
                  </a:glow>
                  <a:outerShdw blurRad="50800" dist="40000" dir="5400000" algn="tl" rotWithShape="0">
                    <a:srgbClr val="000000">
                      <a:shade val="5000"/>
                      <a:satMod val="120000"/>
                      <a:alpha val="33000"/>
                    </a:srgbClr>
                  </a:outerShdw>
                </a:effectLst>
                <a:latin typeface="Arial Narrow" panose="020B0606020202030204" pitchFamily="34" charset="0"/>
                <a:cs typeface="Arial" pitchFamily="34" charset="0"/>
              </a:rPr>
              <a:t>Tinggi</a:t>
            </a:r>
            <a:r>
              <a:rPr lang="en-US" sz="3200" b="1" dirty="0">
                <a:ln w="12700" cmpd="sng">
                  <a:gradFill flip="none" rotWithShape="1">
                    <a:gsLst>
                      <a:gs pos="0">
                        <a:srgbClr val="03D4A8"/>
                      </a:gs>
                      <a:gs pos="25000">
                        <a:srgbClr val="21D6E0"/>
                      </a:gs>
                      <a:gs pos="75000">
                        <a:srgbClr val="0087E6"/>
                      </a:gs>
                      <a:gs pos="100000">
                        <a:srgbClr val="005CBF"/>
                      </a:gs>
                    </a:gsLst>
                    <a:lin ang="10800000" scaled="1"/>
                    <a:tileRect/>
                  </a:gradFill>
                  <a:prstDash val="solid"/>
                </a:ln>
                <a:solidFill>
                  <a:schemeClr val="bg1"/>
                </a:solidFill>
                <a:effectLst>
                  <a:glow rad="101600">
                    <a:srgbClr val="4F81BD">
                      <a:satMod val="175000"/>
                      <a:alpha val="40000"/>
                    </a:srgbClr>
                  </a:glow>
                  <a:outerShdw blurRad="50800" dist="40000" dir="5400000" algn="tl" rotWithShape="0">
                    <a:srgbClr val="000000">
                      <a:shade val="5000"/>
                      <a:satMod val="120000"/>
                      <a:alpha val="33000"/>
                    </a:srgbClr>
                  </a:outerShdw>
                </a:effectLst>
                <a:latin typeface="Arial Narrow" panose="020B0606020202030204" pitchFamily="34" charset="0"/>
                <a:cs typeface="Arial" pitchFamily="34" charset="0"/>
              </a:rPr>
              <a:t> National (PTPTN) </a:t>
            </a:r>
          </a:p>
          <a:p>
            <a:pPr algn="ctr" fontAlgn="base">
              <a:spcAft>
                <a:spcPct val="0"/>
              </a:spcAft>
            </a:pPr>
            <a:r>
              <a:rPr lang="en-US" sz="3200" b="1" dirty="0">
                <a:ln w="12700" cmpd="sng">
                  <a:gradFill flip="none" rotWithShape="1">
                    <a:gsLst>
                      <a:gs pos="0">
                        <a:srgbClr val="03D4A8"/>
                      </a:gs>
                      <a:gs pos="25000">
                        <a:srgbClr val="21D6E0"/>
                      </a:gs>
                      <a:gs pos="75000">
                        <a:srgbClr val="0087E6"/>
                      </a:gs>
                      <a:gs pos="100000">
                        <a:srgbClr val="005CBF"/>
                      </a:gs>
                    </a:gsLst>
                    <a:lin ang="10800000" scaled="1"/>
                    <a:tileRect/>
                  </a:gradFill>
                  <a:prstDash val="solid"/>
                </a:ln>
                <a:solidFill>
                  <a:schemeClr val="bg1"/>
                </a:solidFill>
                <a:effectLst>
                  <a:glow rad="101600">
                    <a:srgbClr val="4F81BD">
                      <a:satMod val="175000"/>
                      <a:alpha val="40000"/>
                    </a:srgbClr>
                  </a:glow>
                  <a:outerShdw blurRad="50800" dist="40000" dir="5400000" algn="tl" rotWithShape="0">
                    <a:srgbClr val="000000">
                      <a:shade val="5000"/>
                      <a:satMod val="120000"/>
                      <a:alpha val="33000"/>
                    </a:srgbClr>
                  </a:outerShdw>
                </a:effectLst>
                <a:latin typeface="Arial Narrow" panose="020B0606020202030204" pitchFamily="34" charset="0"/>
                <a:cs typeface="Arial" pitchFamily="34" charset="0"/>
              </a:rPr>
              <a:t>National Higher Education Fund Corporation </a:t>
            </a:r>
            <a:br>
              <a:rPr lang="en-US" sz="3200" b="1" dirty="0">
                <a:solidFill>
                  <a:schemeClr val="bg1"/>
                </a:solidFill>
                <a:effectLst>
                  <a:glow rad="101600">
                    <a:srgbClr val="4F81BD">
                      <a:satMod val="175000"/>
                      <a:alpha val="40000"/>
                    </a:srgbClr>
                  </a:glow>
                </a:effectLst>
                <a:cs typeface="Arial" pitchFamily="34" charset="0"/>
              </a:rPr>
            </a:br>
            <a:endParaRPr lang="en-US" sz="3200" b="1" dirty="0">
              <a:solidFill>
                <a:schemeClr val="bg1"/>
              </a:solidFill>
              <a:effectLst>
                <a:glow rad="101600">
                  <a:srgbClr val="4F81BD">
                    <a:satMod val="175000"/>
                    <a:alpha val="40000"/>
                  </a:srgbClr>
                </a:glow>
              </a:effectLst>
              <a:cs typeface="Arial" pitchFamily="34" charset="0"/>
            </a:endParaRPr>
          </a:p>
        </p:txBody>
      </p:sp>
      <p:pic>
        <p:nvPicPr>
          <p:cNvPr id="3" name="Picture 17" descr="PTPTN.gif">
            <a:hlinkClick r:id="" action="ppaction://noaction"/>
          </p:cNvPr>
          <p:cNvPicPr>
            <a:picLocks noChangeAspect="1"/>
          </p:cNvPicPr>
          <p:nvPr/>
        </p:nvPicPr>
        <p:blipFill>
          <a:blip r:embed="rId3" cstate="print"/>
          <a:srcRect/>
          <a:stretch>
            <a:fillRect/>
          </a:stretch>
        </p:blipFill>
        <p:spPr bwMode="auto">
          <a:xfrm>
            <a:off x="2628900" y="2209800"/>
            <a:ext cx="4000500" cy="2667000"/>
          </a:xfrm>
          <a:prstGeom prst="rect">
            <a:avLst/>
          </a:prstGeom>
          <a:noFill/>
          <a:ln w="9525">
            <a:noFill/>
            <a:miter lim="800000"/>
            <a:headEnd/>
            <a:tailEnd/>
          </a:ln>
        </p:spPr>
      </p:pic>
      <p:pic>
        <p:nvPicPr>
          <p:cNvPr id="5"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99108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DE5417-03C4-4A28-8DCB-2C7DB8618F4B}"/>
              </a:ext>
            </a:extLst>
          </p:cNvPr>
          <p:cNvPicPr>
            <a:picLocks noChangeAspect="1"/>
          </p:cNvPicPr>
          <p:nvPr/>
        </p:nvPicPr>
        <p:blipFill>
          <a:blip r:embed="rId2"/>
          <a:stretch>
            <a:fillRect/>
          </a:stretch>
        </p:blipFill>
        <p:spPr>
          <a:xfrm>
            <a:off x="0" y="0"/>
            <a:ext cx="9144000" cy="6857999"/>
          </a:xfrm>
          <a:prstGeom prst="rect">
            <a:avLst/>
          </a:prstGeom>
        </p:spPr>
      </p:pic>
      <p:sp>
        <p:nvSpPr>
          <p:cNvPr id="3074" name="Rectangle 2"/>
          <p:cNvSpPr>
            <a:spLocks noGrp="1" noChangeArrowheads="1"/>
          </p:cNvSpPr>
          <p:nvPr>
            <p:ph type="title"/>
          </p:nvPr>
        </p:nvSpPr>
        <p:spPr>
          <a:xfrm>
            <a:off x="0" y="1905000"/>
            <a:ext cx="9144000" cy="1143000"/>
          </a:xfrm>
        </p:spPr>
        <p:txBody>
          <a:bodyPr/>
          <a:lstStyle/>
          <a:p>
            <a:pPr eaLnBrk="1" hangingPunct="1"/>
            <a:r>
              <a:rPr lang="en-US" b="1" dirty="0">
                <a:solidFill>
                  <a:srgbClr val="FFFF00"/>
                </a:solidFill>
                <a:latin typeface="Arial Narrow" panose="020B0606020202030204" pitchFamily="34" charset="0"/>
              </a:rPr>
              <a:t>What is PTPTN?</a:t>
            </a:r>
          </a:p>
        </p:txBody>
      </p:sp>
      <p:sp>
        <p:nvSpPr>
          <p:cNvPr id="3075" name="Rectangle 3"/>
          <p:cNvSpPr>
            <a:spLocks noGrp="1" noChangeArrowheads="1"/>
          </p:cNvSpPr>
          <p:nvPr>
            <p:ph idx="1"/>
          </p:nvPr>
        </p:nvSpPr>
        <p:spPr>
          <a:xfrm>
            <a:off x="381000" y="3124200"/>
            <a:ext cx="8229600" cy="2819400"/>
          </a:xfrm>
        </p:spPr>
        <p:txBody>
          <a:bodyPr>
            <a:normAutofit fontScale="77500" lnSpcReduction="20000"/>
          </a:bodyPr>
          <a:lstStyle/>
          <a:p>
            <a:pPr marL="0" indent="0" algn="just">
              <a:buNone/>
            </a:pPr>
            <a:r>
              <a:rPr lang="en-US" sz="3600" dirty="0">
                <a:solidFill>
                  <a:schemeClr val="bg1"/>
                </a:solidFill>
                <a:latin typeface="Arial Narrow" panose="020B0606020202030204" pitchFamily="34" charset="0"/>
              </a:rPr>
              <a:t>The PTPTN Education Financing Scheme was established to provide education financing to students pursuing studies at local institutions of higher education. This education financing will enable students to fully or partially finance their course fees and the cost of living for the duration of their study. </a:t>
            </a:r>
            <a:endParaRPr lang="en-US" dirty="0">
              <a:solidFill>
                <a:schemeClr val="bg1"/>
              </a:solidFill>
              <a:latin typeface="Palatino Linotype" pitchFamily="18" charset="0"/>
            </a:endParaRP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987274"/>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101B55-D323-4415-8B4B-4099D811DAFE}"/>
              </a:ext>
            </a:extLst>
          </p:cNvPr>
          <p:cNvPicPr>
            <a:picLocks noChangeAspect="1"/>
          </p:cNvPicPr>
          <p:nvPr/>
        </p:nvPicPr>
        <p:blipFill>
          <a:blip r:embed="rId2"/>
          <a:stretch>
            <a:fillRect/>
          </a:stretch>
        </p:blipFill>
        <p:spPr>
          <a:xfrm>
            <a:off x="0" y="0"/>
            <a:ext cx="9144000" cy="6857999"/>
          </a:xfrm>
          <a:prstGeom prst="rect">
            <a:avLst/>
          </a:prstGeom>
        </p:spPr>
      </p:pic>
      <p:sp>
        <p:nvSpPr>
          <p:cNvPr id="4098" name="Rectangle 2"/>
          <p:cNvSpPr>
            <a:spLocks noGrp="1" noChangeArrowheads="1"/>
          </p:cNvSpPr>
          <p:nvPr>
            <p:ph type="title"/>
          </p:nvPr>
        </p:nvSpPr>
        <p:spPr>
          <a:xfrm>
            <a:off x="0" y="1524000"/>
            <a:ext cx="9144000" cy="622300"/>
          </a:xfrm>
        </p:spPr>
        <p:txBody>
          <a:bodyPr>
            <a:normAutofit/>
          </a:bodyPr>
          <a:lstStyle/>
          <a:p>
            <a:pPr eaLnBrk="1" hangingPunct="1"/>
            <a:r>
              <a:rPr lang="en-US" b="1" dirty="0">
                <a:solidFill>
                  <a:srgbClr val="FFFF00"/>
                </a:solidFill>
                <a:latin typeface="Arial Narrow" panose="020B0606020202030204" pitchFamily="34" charset="0"/>
              </a:rPr>
              <a:t>Eligibility</a:t>
            </a:r>
          </a:p>
        </p:txBody>
      </p:sp>
      <p:sp>
        <p:nvSpPr>
          <p:cNvPr id="4099" name="Rectangle 3"/>
          <p:cNvSpPr>
            <a:spLocks noGrp="1" noChangeArrowheads="1"/>
          </p:cNvSpPr>
          <p:nvPr>
            <p:ph idx="1"/>
          </p:nvPr>
        </p:nvSpPr>
        <p:spPr>
          <a:xfrm>
            <a:off x="419100" y="2273300"/>
            <a:ext cx="8305800" cy="4038600"/>
          </a:xfrm>
        </p:spPr>
        <p:txBody>
          <a:bodyPr>
            <a:normAutofit fontScale="32500" lnSpcReduction="20000"/>
          </a:bodyPr>
          <a:lstStyle/>
          <a:p>
            <a:pPr marL="0" indent="0">
              <a:buNone/>
            </a:pPr>
            <a:r>
              <a:rPr lang="en-US" sz="8000" b="1" dirty="0">
                <a:solidFill>
                  <a:srgbClr val="FFFF00"/>
                </a:solidFill>
                <a:latin typeface="Arial Narrow" panose="020B0606020202030204" pitchFamily="34" charset="0"/>
              </a:rPr>
              <a:t>Applicants must: </a:t>
            </a:r>
          </a:p>
          <a:p>
            <a:pPr lvl="0"/>
            <a:r>
              <a:rPr lang="en-US" sz="4500" dirty="0">
                <a:solidFill>
                  <a:schemeClr val="bg1"/>
                </a:solidFill>
                <a:latin typeface="Arial Narrow" panose="020B0606020202030204" pitchFamily="34" charset="0"/>
              </a:rPr>
              <a:t>Hold Malaysian citizenship;</a:t>
            </a:r>
            <a:endParaRPr lang="en-MY" sz="4500" dirty="0">
              <a:solidFill>
                <a:schemeClr val="bg1"/>
              </a:solidFill>
              <a:latin typeface="Arial Narrow" panose="020B0606020202030204" pitchFamily="34" charset="0"/>
            </a:endParaRPr>
          </a:p>
          <a:p>
            <a:pPr lvl="0"/>
            <a:r>
              <a:rPr lang="en-US" sz="4500" dirty="0">
                <a:solidFill>
                  <a:schemeClr val="bg1"/>
                </a:solidFill>
                <a:latin typeface="Arial Narrow" panose="020B0606020202030204" pitchFamily="34" charset="0"/>
              </a:rPr>
              <a:t>Not be a recipient of other loans (MARA or JPA LOAN) or scholarships (internal or external);</a:t>
            </a:r>
            <a:endParaRPr lang="en-MY" sz="4500" dirty="0">
              <a:solidFill>
                <a:schemeClr val="bg1"/>
              </a:solidFill>
              <a:latin typeface="Arial Narrow" panose="020B0606020202030204" pitchFamily="34" charset="0"/>
            </a:endParaRPr>
          </a:p>
          <a:p>
            <a:pPr lvl="0"/>
            <a:r>
              <a:rPr lang="en-US" sz="4500" dirty="0">
                <a:solidFill>
                  <a:schemeClr val="bg1"/>
                </a:solidFill>
                <a:latin typeface="Arial Narrow" panose="020B0606020202030204" pitchFamily="34" charset="0"/>
              </a:rPr>
              <a:t>Possess a </a:t>
            </a:r>
            <a:r>
              <a:rPr lang="en-US" sz="4500" dirty="0" err="1">
                <a:solidFill>
                  <a:schemeClr val="bg1"/>
                </a:solidFill>
                <a:latin typeface="Arial Narrow" panose="020B0606020202030204" pitchFamily="34" charset="0"/>
              </a:rPr>
              <a:t>Sijil</a:t>
            </a:r>
            <a:r>
              <a:rPr lang="en-US" sz="4500" dirty="0">
                <a:solidFill>
                  <a:schemeClr val="bg1"/>
                </a:solidFill>
                <a:latin typeface="Arial Narrow" panose="020B0606020202030204" pitchFamily="34" charset="0"/>
              </a:rPr>
              <a:t> </a:t>
            </a:r>
            <a:r>
              <a:rPr lang="en-US" sz="4500" dirty="0" err="1">
                <a:solidFill>
                  <a:schemeClr val="bg1"/>
                </a:solidFill>
                <a:latin typeface="Arial Narrow" panose="020B0606020202030204" pitchFamily="34" charset="0"/>
              </a:rPr>
              <a:t>Pelajaran</a:t>
            </a:r>
            <a:r>
              <a:rPr lang="en-US" sz="4500" dirty="0">
                <a:solidFill>
                  <a:schemeClr val="bg1"/>
                </a:solidFill>
                <a:latin typeface="Arial Narrow" panose="020B0606020202030204" pitchFamily="34" charset="0"/>
              </a:rPr>
              <a:t> Malaysia (SPM) or O-Level qualification;</a:t>
            </a:r>
            <a:r>
              <a:rPr lang="en-MY" sz="4500" dirty="0">
                <a:solidFill>
                  <a:schemeClr val="bg1"/>
                </a:solidFill>
                <a:latin typeface="Arial Narrow" panose="020B0606020202030204" pitchFamily="34" charset="0"/>
              </a:rPr>
              <a:t> or</a:t>
            </a:r>
          </a:p>
          <a:p>
            <a:pPr lvl="0"/>
            <a:r>
              <a:rPr lang="en-US" sz="4500" dirty="0">
                <a:solidFill>
                  <a:schemeClr val="bg1"/>
                </a:solidFill>
                <a:latin typeface="Arial Narrow" panose="020B0606020202030204" pitchFamily="34" charset="0"/>
              </a:rPr>
              <a:t>Possess a Unified Examination Certificate (UEC) and </a:t>
            </a:r>
            <a:r>
              <a:rPr lang="en-US" sz="4500" dirty="0" err="1">
                <a:solidFill>
                  <a:schemeClr val="bg1"/>
                </a:solidFill>
                <a:latin typeface="Arial Narrow" panose="020B0606020202030204" pitchFamily="34" charset="0"/>
              </a:rPr>
              <a:t>quali</a:t>
            </a:r>
            <a:r>
              <a:rPr lang="en-MY" sz="4500" dirty="0">
                <a:solidFill>
                  <a:schemeClr val="bg1"/>
                </a:solidFill>
                <a:latin typeface="Arial Narrow" panose="020B0606020202030204" pitchFamily="34" charset="0"/>
              </a:rPr>
              <a:t>f</a:t>
            </a:r>
            <a:r>
              <a:rPr lang="en-US" sz="4500" dirty="0">
                <a:solidFill>
                  <a:schemeClr val="bg1"/>
                </a:solidFill>
                <a:latin typeface="Arial Narrow" panose="020B0606020202030204" pitchFamily="34" charset="0"/>
              </a:rPr>
              <a:t>y to study at UCSI University</a:t>
            </a:r>
            <a:r>
              <a:rPr lang="en-MY" sz="4500" dirty="0">
                <a:solidFill>
                  <a:schemeClr val="bg1"/>
                </a:solidFill>
                <a:latin typeface="Arial Narrow" panose="020B0606020202030204" pitchFamily="34" charset="0"/>
              </a:rPr>
              <a:t>; or</a:t>
            </a:r>
          </a:p>
          <a:p>
            <a:pPr lvl="0"/>
            <a:r>
              <a:rPr lang="en-US" sz="4500" dirty="0">
                <a:solidFill>
                  <a:schemeClr val="bg1"/>
                </a:solidFill>
                <a:latin typeface="Arial Narrow" panose="020B0606020202030204" pitchFamily="34" charset="0"/>
              </a:rPr>
              <a:t>Possess other </a:t>
            </a:r>
            <a:r>
              <a:rPr lang="en-US" sz="4500" dirty="0" err="1">
                <a:solidFill>
                  <a:schemeClr val="bg1"/>
                </a:solidFill>
                <a:latin typeface="Arial Narrow" panose="020B0606020202030204" pitchFamily="34" charset="0"/>
              </a:rPr>
              <a:t>recognised</a:t>
            </a:r>
            <a:r>
              <a:rPr lang="en-US" sz="4500" dirty="0">
                <a:solidFill>
                  <a:schemeClr val="bg1"/>
                </a:solidFill>
                <a:latin typeface="Arial Narrow" panose="020B0606020202030204" pitchFamily="34" charset="0"/>
              </a:rPr>
              <a:t> certificates to qualify for a degree </a:t>
            </a:r>
            <a:r>
              <a:rPr lang="en-US" sz="4500" dirty="0" err="1">
                <a:solidFill>
                  <a:schemeClr val="bg1"/>
                </a:solidFill>
                <a:latin typeface="Arial Narrow" panose="020B0606020202030204" pitchFamily="34" charset="0"/>
              </a:rPr>
              <a:t>programme</a:t>
            </a:r>
            <a:r>
              <a:rPr lang="en-US" sz="4500" dirty="0">
                <a:solidFill>
                  <a:schemeClr val="bg1"/>
                </a:solidFill>
                <a:latin typeface="Arial Narrow" panose="020B0606020202030204" pitchFamily="34" charset="0"/>
              </a:rPr>
              <a:t>: STPM, A-Levels, UEC, SAM, AUSMAT, CPU, CIMP, UCSI University Foundation, Local Matriculation or Recognized Diploma; </a:t>
            </a:r>
            <a:r>
              <a:rPr lang="en-MY" sz="4500" dirty="0">
                <a:solidFill>
                  <a:schemeClr val="bg1"/>
                </a:solidFill>
                <a:latin typeface="Arial Narrow" panose="020B0606020202030204" pitchFamily="34" charset="0"/>
              </a:rPr>
              <a:t>and</a:t>
            </a:r>
          </a:p>
          <a:p>
            <a:pPr lvl="0"/>
            <a:r>
              <a:rPr lang="en-US" sz="4500" dirty="0">
                <a:solidFill>
                  <a:schemeClr val="bg1"/>
                </a:solidFill>
                <a:latin typeface="Arial Narrow" panose="020B0606020202030204" pitchFamily="34" charset="0"/>
              </a:rPr>
              <a:t>Enrolled in a Private Tertiary Education Institution (IPTS) that offers a full-time degree or diploma course that is approved by the MQA &amp; JPS</a:t>
            </a:r>
            <a:r>
              <a:rPr lang="en-MY" sz="4500" dirty="0">
                <a:solidFill>
                  <a:schemeClr val="bg1"/>
                </a:solidFill>
                <a:latin typeface="Arial Narrow" panose="020B0606020202030204" pitchFamily="34" charset="0"/>
              </a:rPr>
              <a:t>.</a:t>
            </a:r>
          </a:p>
          <a:p>
            <a:pPr marL="457200" lvl="1" indent="0">
              <a:buNone/>
            </a:pPr>
            <a:r>
              <a:rPr lang="en-US" sz="4300" dirty="0">
                <a:solidFill>
                  <a:schemeClr val="bg1"/>
                </a:solidFill>
                <a:latin typeface="Arial Narrow" panose="020B0606020202030204" pitchFamily="34" charset="0"/>
              </a:rPr>
              <a:t>* </a:t>
            </a:r>
            <a:r>
              <a:rPr lang="en-US" sz="4300" i="1" dirty="0">
                <a:solidFill>
                  <a:schemeClr val="bg1"/>
                </a:solidFill>
                <a:latin typeface="Arial Narrow" panose="020B0606020202030204" pitchFamily="34" charset="0"/>
              </a:rPr>
              <a:t>The application requirements may vary from time to time. Please reconfirm with us upon applying for a PTPTN loan. </a:t>
            </a:r>
            <a:br>
              <a:rPr lang="en-US" sz="4300" dirty="0">
                <a:solidFill>
                  <a:schemeClr val="bg1"/>
                </a:solidFill>
                <a:latin typeface="Arial Narrow" panose="020B0606020202030204" pitchFamily="34" charset="0"/>
              </a:rPr>
            </a:br>
            <a:r>
              <a:rPr lang="en-US" sz="4300" dirty="0">
                <a:solidFill>
                  <a:schemeClr val="bg1"/>
                </a:solidFill>
                <a:latin typeface="Arial Narrow" panose="020B0606020202030204" pitchFamily="34" charset="0"/>
              </a:rPr>
              <a:t>** </a:t>
            </a:r>
            <a:r>
              <a:rPr lang="en-US" sz="4300" i="1" dirty="0">
                <a:solidFill>
                  <a:schemeClr val="bg1"/>
                </a:solidFill>
                <a:latin typeface="Arial Narrow" panose="020B0606020202030204" pitchFamily="34" charset="0"/>
              </a:rPr>
              <a:t>Case by case basis. Please reconfirm with us upon applying for a PTPTN loan</a:t>
            </a:r>
            <a:r>
              <a:rPr lang="en-US" sz="4300" i="1" dirty="0">
                <a:solidFill>
                  <a:schemeClr val="bg1"/>
                </a:solidFill>
              </a:rPr>
              <a:t>.</a:t>
            </a:r>
            <a:r>
              <a:rPr lang="en-US" sz="4300" dirty="0">
                <a:solidFill>
                  <a:schemeClr val="bg1"/>
                </a:solidFill>
              </a:rPr>
              <a:t> </a:t>
            </a:r>
            <a:endParaRPr lang="en-US" sz="4300" dirty="0">
              <a:solidFill>
                <a:schemeClr val="bg1"/>
              </a:solidFill>
              <a:latin typeface="Palatino Linotype" pitchFamily="18" charset="0"/>
            </a:endParaRPr>
          </a:p>
          <a:p>
            <a:pPr lvl="1"/>
            <a:endParaRPr lang="en-US" sz="4800" dirty="0">
              <a:solidFill>
                <a:schemeClr val="bg1"/>
              </a:solidFill>
            </a:endParaRPr>
          </a:p>
          <a:p>
            <a:pPr algn="just" eaLnBrk="1" hangingPunct="1">
              <a:lnSpc>
                <a:spcPct val="80000"/>
              </a:lnSpc>
              <a:buFontTx/>
              <a:buNone/>
            </a:pPr>
            <a:endParaRPr lang="en-US" sz="1900" dirty="0">
              <a:solidFill>
                <a:schemeClr val="bg1"/>
              </a:solidFill>
              <a:latin typeface="Palatino Linotype" pitchFamily="18" charset="0"/>
            </a:endParaRPr>
          </a:p>
          <a:p>
            <a:pPr algn="just" eaLnBrk="1" hangingPunct="1">
              <a:lnSpc>
                <a:spcPct val="80000"/>
              </a:lnSpc>
              <a:buClr>
                <a:schemeClr val="tx1"/>
              </a:buClr>
              <a:buFontTx/>
              <a:buNone/>
            </a:pPr>
            <a:endParaRPr lang="en-US" sz="1900" dirty="0">
              <a:solidFill>
                <a:schemeClr val="bg1"/>
              </a:solidFill>
              <a:latin typeface="Palatino Linotype" pitchFamily="18" charset="0"/>
            </a:endParaRP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327387"/>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CC9082-A25E-4A8F-A10D-D7F33307B569}"/>
              </a:ext>
            </a:extLst>
          </p:cNvPr>
          <p:cNvPicPr>
            <a:picLocks noChangeAspect="1"/>
          </p:cNvPicPr>
          <p:nvPr/>
        </p:nvPicPr>
        <p:blipFill>
          <a:blip r:embed="rId2"/>
          <a:stretch>
            <a:fillRect/>
          </a:stretch>
        </p:blipFill>
        <p:spPr>
          <a:xfrm>
            <a:off x="0" y="0"/>
            <a:ext cx="9144000" cy="6857999"/>
          </a:xfrm>
          <a:prstGeom prst="rect">
            <a:avLst/>
          </a:prstGeom>
        </p:spPr>
      </p:pic>
      <p:sp>
        <p:nvSpPr>
          <p:cNvPr id="4098" name="Rectangle 2"/>
          <p:cNvSpPr>
            <a:spLocks noGrp="1" noChangeArrowheads="1"/>
          </p:cNvSpPr>
          <p:nvPr>
            <p:ph type="title"/>
          </p:nvPr>
        </p:nvSpPr>
        <p:spPr>
          <a:xfrm>
            <a:off x="0" y="1447800"/>
            <a:ext cx="9144000" cy="546100"/>
          </a:xfrm>
        </p:spPr>
        <p:txBody>
          <a:bodyPr>
            <a:normAutofit/>
          </a:bodyPr>
          <a:lstStyle/>
          <a:p>
            <a:pPr eaLnBrk="1" hangingPunct="1"/>
            <a:r>
              <a:rPr lang="en-US" b="1" dirty="0">
                <a:solidFill>
                  <a:srgbClr val="FFFF00"/>
                </a:solidFill>
                <a:latin typeface="Arial Narrow" panose="020B0606020202030204" pitchFamily="34" charset="0"/>
              </a:rPr>
              <a:t>Eligibility (Continued)</a:t>
            </a:r>
          </a:p>
        </p:txBody>
      </p:sp>
      <p:sp>
        <p:nvSpPr>
          <p:cNvPr id="4099" name="Rectangle 3"/>
          <p:cNvSpPr>
            <a:spLocks noGrp="1" noChangeArrowheads="1"/>
          </p:cNvSpPr>
          <p:nvPr>
            <p:ph idx="1"/>
          </p:nvPr>
        </p:nvSpPr>
        <p:spPr>
          <a:xfrm>
            <a:off x="419100" y="2178050"/>
            <a:ext cx="8305800" cy="4038600"/>
          </a:xfrm>
        </p:spPr>
        <p:txBody>
          <a:bodyPr>
            <a:noAutofit/>
          </a:bodyPr>
          <a:lstStyle/>
          <a:p>
            <a:pPr marL="0" indent="0">
              <a:buNone/>
            </a:pPr>
            <a:r>
              <a:rPr lang="en-US" sz="2400" b="1" dirty="0">
                <a:solidFill>
                  <a:srgbClr val="FFFF00"/>
                </a:solidFill>
                <a:latin typeface="Arial Narrow" panose="020B0606020202030204" pitchFamily="34" charset="0"/>
              </a:rPr>
              <a:t>Other criteria: </a:t>
            </a:r>
          </a:p>
          <a:p>
            <a:pPr lvl="0"/>
            <a:r>
              <a:rPr lang="en-US" sz="1800" dirty="0">
                <a:solidFill>
                  <a:schemeClr val="bg1"/>
                </a:solidFill>
                <a:latin typeface="Arial Narrow" panose="020B0606020202030204" pitchFamily="34" charset="0"/>
              </a:rPr>
              <a:t>For students applying for the second time, loans extended earlier by PTPTN must be settled in full prior to a fresh application;</a:t>
            </a:r>
            <a:endParaRPr lang="en-MY" sz="1800" dirty="0">
              <a:solidFill>
                <a:schemeClr val="bg1"/>
              </a:solidFill>
              <a:latin typeface="Arial Narrow" panose="020B0606020202030204" pitchFamily="34" charset="0"/>
            </a:endParaRPr>
          </a:p>
          <a:p>
            <a:pPr lvl="0"/>
            <a:r>
              <a:rPr lang="en-US" sz="1800" dirty="0">
                <a:solidFill>
                  <a:schemeClr val="bg1"/>
                </a:solidFill>
                <a:latin typeface="Arial Narrow" panose="020B0606020202030204" pitchFamily="34" charset="0"/>
              </a:rPr>
              <a:t>Students who have received PTPTN loan through previous colleges/universities but have left or have not completed their course are required to terminate the contract and make full payment with PTPTN before a new application can be made</a:t>
            </a:r>
            <a:r>
              <a:rPr lang="en-MY" sz="1800" dirty="0">
                <a:solidFill>
                  <a:schemeClr val="bg1"/>
                </a:solidFill>
                <a:latin typeface="Arial Narrow" panose="020B0606020202030204" pitchFamily="34" charset="0"/>
              </a:rPr>
              <a:t>;</a:t>
            </a:r>
          </a:p>
          <a:p>
            <a:pPr lvl="0"/>
            <a:r>
              <a:rPr lang="en-US" sz="1800" dirty="0">
                <a:solidFill>
                  <a:schemeClr val="bg1"/>
                </a:solidFill>
                <a:latin typeface="Arial Narrow" panose="020B0606020202030204" pitchFamily="34" charset="0"/>
              </a:rPr>
              <a:t>Students who have completed the diploma and received a PTPTN loan, kindly fill up </a:t>
            </a:r>
            <a:r>
              <a:rPr lang="en-US" sz="1800" dirty="0" err="1">
                <a:solidFill>
                  <a:schemeClr val="bg1"/>
                </a:solidFill>
                <a:latin typeface="Arial Narrow" panose="020B0606020202030204" pitchFamily="34" charset="0"/>
              </a:rPr>
              <a:t>Borang</a:t>
            </a:r>
            <a:r>
              <a:rPr lang="en-US" sz="1800" dirty="0">
                <a:solidFill>
                  <a:schemeClr val="bg1"/>
                </a:solidFill>
                <a:latin typeface="Arial Narrow" panose="020B0606020202030204" pitchFamily="34" charset="0"/>
              </a:rPr>
              <a:t> </a:t>
            </a:r>
            <a:r>
              <a:rPr lang="en-US" sz="1800" dirty="0" err="1">
                <a:solidFill>
                  <a:schemeClr val="bg1"/>
                </a:solidFill>
                <a:latin typeface="Arial Narrow" panose="020B0606020202030204" pitchFamily="34" charset="0"/>
              </a:rPr>
              <a:t>Penangguhan</a:t>
            </a:r>
            <a:r>
              <a:rPr lang="en-US" sz="1800" dirty="0">
                <a:solidFill>
                  <a:schemeClr val="bg1"/>
                </a:solidFill>
                <a:latin typeface="Arial Narrow" panose="020B0606020202030204" pitchFamily="34" charset="0"/>
              </a:rPr>
              <a:t> Bayaran Balik </a:t>
            </a:r>
            <a:r>
              <a:rPr lang="en-MY" sz="1800" dirty="0">
                <a:solidFill>
                  <a:schemeClr val="bg1"/>
                </a:solidFill>
                <a:latin typeface="Arial Narrow" panose="020B0606020202030204" pitchFamily="34" charset="0"/>
              </a:rPr>
              <a:t>to extend your loan until completion of your degree programme;</a:t>
            </a:r>
          </a:p>
          <a:p>
            <a:pPr lvl="0"/>
            <a:r>
              <a:rPr lang="en-US" sz="1800" dirty="0">
                <a:solidFill>
                  <a:schemeClr val="bg1"/>
                </a:solidFill>
                <a:latin typeface="Arial Narrow" panose="020B0606020202030204" pitchFamily="34" charset="0"/>
              </a:rPr>
              <a:t>Balance of study upon application must not be less than one year</a:t>
            </a:r>
            <a:r>
              <a:rPr lang="en-MY" sz="1800" dirty="0">
                <a:solidFill>
                  <a:schemeClr val="bg1"/>
                </a:solidFill>
                <a:latin typeface="Arial Narrow" panose="020B0606020202030204" pitchFamily="34" charset="0"/>
              </a:rPr>
              <a:t>; and</a:t>
            </a:r>
          </a:p>
          <a:p>
            <a:pPr lvl="0"/>
            <a:r>
              <a:rPr lang="en-US" sz="1800" dirty="0">
                <a:solidFill>
                  <a:schemeClr val="bg1"/>
                </a:solidFill>
                <a:latin typeface="Arial Narrow" panose="020B0606020202030204" pitchFamily="34" charset="0"/>
              </a:rPr>
              <a:t>As of Jan 2012, it is compulsory to open a Skim </a:t>
            </a:r>
            <a:r>
              <a:rPr lang="en-US" sz="1800" dirty="0" err="1">
                <a:solidFill>
                  <a:schemeClr val="bg1"/>
                </a:solidFill>
                <a:latin typeface="Arial Narrow" panose="020B0606020202030204" pitchFamily="34" charset="0"/>
              </a:rPr>
              <a:t>Simpanan</a:t>
            </a:r>
            <a:r>
              <a:rPr lang="en-US" sz="1800" dirty="0">
                <a:solidFill>
                  <a:schemeClr val="bg1"/>
                </a:solidFill>
                <a:latin typeface="Arial Narrow" panose="020B0606020202030204" pitchFamily="34" charset="0"/>
              </a:rPr>
              <a:t> </a:t>
            </a:r>
            <a:r>
              <a:rPr lang="en-US" sz="1800" dirty="0" err="1">
                <a:solidFill>
                  <a:schemeClr val="bg1"/>
                </a:solidFill>
                <a:latin typeface="Arial Narrow" panose="020B0606020202030204" pitchFamily="34" charset="0"/>
              </a:rPr>
              <a:t>Pendidikan</a:t>
            </a:r>
            <a:r>
              <a:rPr lang="en-US" sz="1800" dirty="0">
                <a:solidFill>
                  <a:schemeClr val="bg1"/>
                </a:solidFill>
                <a:latin typeface="Arial Narrow" panose="020B0606020202030204" pitchFamily="34" charset="0"/>
              </a:rPr>
              <a:t> Nasional</a:t>
            </a:r>
            <a:r>
              <a:rPr lang="en-MY" sz="1800" dirty="0">
                <a:solidFill>
                  <a:schemeClr val="bg1"/>
                </a:solidFill>
                <a:latin typeface="Arial Narrow" panose="020B0606020202030204" pitchFamily="34" charset="0"/>
              </a:rPr>
              <a:t> (SSPN-</a:t>
            </a:r>
            <a:r>
              <a:rPr lang="en-MY" sz="1800" i="1" dirty="0" err="1">
                <a:solidFill>
                  <a:schemeClr val="bg1"/>
                </a:solidFill>
                <a:latin typeface="Arial Narrow" panose="020B0606020202030204" pitchFamily="34" charset="0"/>
              </a:rPr>
              <a:t>i</a:t>
            </a:r>
            <a:r>
              <a:rPr lang="en-MY" sz="1800" dirty="0">
                <a:solidFill>
                  <a:schemeClr val="bg1"/>
                </a:solidFill>
                <a:latin typeface="Arial Narrow" panose="020B0606020202030204" pitchFamily="34" charset="0"/>
              </a:rPr>
              <a:t>)</a:t>
            </a:r>
            <a:r>
              <a:rPr lang="en-US" sz="1800" dirty="0">
                <a:solidFill>
                  <a:schemeClr val="bg1"/>
                </a:solidFill>
                <a:latin typeface="Arial Narrow" panose="020B0606020202030204" pitchFamily="34" charset="0"/>
              </a:rPr>
              <a:t> account if students want to apply for a PTPTN loan.</a:t>
            </a:r>
            <a:endParaRPr lang="en-MY" sz="1800" dirty="0">
              <a:solidFill>
                <a:schemeClr val="bg1"/>
              </a:solidFill>
              <a:latin typeface="Arial Narrow" panose="020B0606020202030204" pitchFamily="34" charset="0"/>
            </a:endParaRP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32626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54C58F-05A9-4AB2-9DA7-929E2C66005C}"/>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509587" y="1350558"/>
            <a:ext cx="8229600" cy="838200"/>
          </a:xfrm>
        </p:spPr>
        <p:txBody>
          <a:bodyPr/>
          <a:lstStyle/>
          <a:p>
            <a:r>
              <a:rPr lang="en-US" sz="4000" b="1" dirty="0">
                <a:solidFill>
                  <a:srgbClr val="FFFF00"/>
                </a:solidFill>
                <a:latin typeface="Arial Narrow" panose="020B0606020202030204" pitchFamily="34" charset="0"/>
              </a:rPr>
              <a:t>PTPTN Loan Application Process</a:t>
            </a:r>
            <a:endParaRPr lang="en-US" sz="4000" dirty="0">
              <a:solidFill>
                <a:srgbClr val="FFFF00"/>
              </a:solidFill>
              <a:latin typeface="Arial Narrow" panose="020B0606020202030204" pitchFamily="34" charset="0"/>
            </a:endParaRPr>
          </a:p>
        </p:txBody>
      </p:sp>
      <p:sp>
        <p:nvSpPr>
          <p:cNvPr id="5123" name="Rectangle 3"/>
          <p:cNvSpPr>
            <a:spLocks noGrp="1" noChangeArrowheads="1"/>
          </p:cNvSpPr>
          <p:nvPr>
            <p:ph idx="1"/>
          </p:nvPr>
        </p:nvSpPr>
        <p:spPr>
          <a:xfrm>
            <a:off x="381000" y="3005526"/>
            <a:ext cx="8382000" cy="3687763"/>
          </a:xfrm>
        </p:spPr>
        <p:txBody>
          <a:bodyPr/>
          <a:lstStyle/>
          <a:p>
            <a:pPr eaLnBrk="1" hangingPunct="1">
              <a:buFontTx/>
              <a:buNone/>
            </a:pPr>
            <a:endParaRPr lang="en-US" sz="3000" dirty="0">
              <a:latin typeface="Palatino Linotype" pitchFamily="18" charset="0"/>
            </a:endParaRPr>
          </a:p>
          <a:p>
            <a:pPr eaLnBrk="1" hangingPunct="1">
              <a:buFontTx/>
              <a:buNone/>
            </a:pPr>
            <a:endParaRPr lang="en-US" sz="3000" dirty="0">
              <a:latin typeface="Palatino Linotype" pitchFamily="18" charset="0"/>
            </a:endParaRPr>
          </a:p>
        </p:txBody>
      </p:sp>
      <p:graphicFrame>
        <p:nvGraphicFramePr>
          <p:cNvPr id="7" name="Diagram 6"/>
          <p:cNvGraphicFramePr/>
          <p:nvPr>
            <p:extLst>
              <p:ext uri="{D42A27DB-BD31-4B8C-83A1-F6EECF244321}">
                <p14:modId xmlns:p14="http://schemas.microsoft.com/office/powerpoint/2010/main" val="4166605137"/>
              </p:ext>
            </p:extLst>
          </p:nvPr>
        </p:nvGraphicFramePr>
        <p:xfrm>
          <a:off x="1257300" y="2188758"/>
          <a:ext cx="6629400" cy="42033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1" descr="C:\Documents and Settings\11961\Desktop\Orientation final slide\leopard-home-button_128x128.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92438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287770-0D2D-4A7C-AD35-CD28629E7177}"/>
              </a:ext>
            </a:extLst>
          </p:cNvPr>
          <p:cNvPicPr>
            <a:picLocks noChangeAspect="1"/>
          </p:cNvPicPr>
          <p:nvPr/>
        </p:nvPicPr>
        <p:blipFill>
          <a:blip r:embed="rId2"/>
          <a:stretch>
            <a:fillRect/>
          </a:stretch>
        </p:blipFill>
        <p:spPr>
          <a:xfrm>
            <a:off x="0" y="0"/>
            <a:ext cx="9144000" cy="6857999"/>
          </a:xfrm>
          <a:prstGeom prst="rect">
            <a:avLst/>
          </a:prstGeom>
        </p:spPr>
      </p:pic>
      <p:sp>
        <p:nvSpPr>
          <p:cNvPr id="12290" name="Rectangle 2"/>
          <p:cNvSpPr>
            <a:spLocks noGrp="1" noChangeArrowheads="1"/>
          </p:cNvSpPr>
          <p:nvPr>
            <p:ph type="title"/>
          </p:nvPr>
        </p:nvSpPr>
        <p:spPr>
          <a:xfrm>
            <a:off x="23261" y="2133600"/>
            <a:ext cx="9144000" cy="990600"/>
          </a:xfrm>
        </p:spPr>
        <p:txBody>
          <a:bodyPr/>
          <a:lstStyle/>
          <a:p>
            <a:pPr eaLnBrk="1" hangingPunct="1"/>
            <a:r>
              <a:rPr lang="en-US" sz="3200" b="1" dirty="0">
                <a:solidFill>
                  <a:srgbClr val="FFFF00"/>
                </a:solidFill>
              </a:rPr>
              <a:t>PTPTN One-Stop-Centre</a:t>
            </a:r>
          </a:p>
        </p:txBody>
      </p:sp>
      <p:sp>
        <p:nvSpPr>
          <p:cNvPr id="12291" name="Rectangle 3"/>
          <p:cNvSpPr>
            <a:spLocks noGrp="1" noChangeArrowheads="1"/>
          </p:cNvSpPr>
          <p:nvPr>
            <p:ph idx="1"/>
          </p:nvPr>
        </p:nvSpPr>
        <p:spPr>
          <a:xfrm>
            <a:off x="381000" y="2971800"/>
            <a:ext cx="8382000" cy="4297363"/>
          </a:xfrm>
        </p:spPr>
        <p:txBody>
          <a:bodyPr>
            <a:normAutofit lnSpcReduction="10000"/>
          </a:bodyPr>
          <a:lstStyle/>
          <a:p>
            <a:pPr eaLnBrk="1" hangingPunct="1"/>
            <a:r>
              <a:rPr lang="en-GB" sz="2000" dirty="0">
                <a:solidFill>
                  <a:schemeClr val="bg1"/>
                </a:solidFill>
              </a:rPr>
              <a:t>Should you encounter any difficulties in logging-in or in resetting the password, please contact:</a:t>
            </a:r>
          </a:p>
          <a:p>
            <a:pPr eaLnBrk="1" hangingPunct="1">
              <a:buFontTx/>
              <a:buNone/>
            </a:pPr>
            <a:endParaRPr lang="en-GB" sz="2000" b="1" dirty="0">
              <a:solidFill>
                <a:schemeClr val="bg1"/>
              </a:solidFill>
            </a:endParaRPr>
          </a:p>
          <a:p>
            <a:pPr eaLnBrk="1" hangingPunct="1">
              <a:buFontTx/>
              <a:buNone/>
            </a:pPr>
            <a:r>
              <a:rPr lang="en-GB" sz="2000" dirty="0">
                <a:solidFill>
                  <a:schemeClr val="bg1"/>
                </a:solidFill>
              </a:rPr>
              <a:t>		PTPTN One-Stop-Centre </a:t>
            </a:r>
          </a:p>
          <a:p>
            <a:pPr lvl="2" eaLnBrk="1" hangingPunct="1"/>
            <a:r>
              <a:rPr lang="en-GB" sz="2000" dirty="0">
                <a:solidFill>
                  <a:schemeClr val="bg1"/>
                </a:solidFill>
              </a:rPr>
              <a:t>Unit 1 &amp; 2A, 2B, </a:t>
            </a:r>
            <a:br>
              <a:rPr lang="en-GB" sz="2000" dirty="0">
                <a:solidFill>
                  <a:schemeClr val="bg1"/>
                </a:solidFill>
              </a:rPr>
            </a:br>
            <a:r>
              <a:rPr lang="en-GB" sz="2000" dirty="0">
                <a:solidFill>
                  <a:schemeClr val="bg1"/>
                </a:solidFill>
              </a:rPr>
              <a:t>Level 2, </a:t>
            </a:r>
            <a:r>
              <a:rPr lang="en-GB" sz="2000" dirty="0" err="1">
                <a:solidFill>
                  <a:schemeClr val="bg1"/>
                </a:solidFill>
              </a:rPr>
              <a:t>Stesen</a:t>
            </a:r>
            <a:r>
              <a:rPr lang="en-GB" sz="2000" dirty="0">
                <a:solidFill>
                  <a:schemeClr val="bg1"/>
                </a:solidFill>
              </a:rPr>
              <a:t> </a:t>
            </a:r>
            <a:r>
              <a:rPr lang="en-GB" sz="2000" dirty="0" err="1">
                <a:solidFill>
                  <a:schemeClr val="bg1"/>
                </a:solidFill>
              </a:rPr>
              <a:t>Sentral</a:t>
            </a:r>
            <a:r>
              <a:rPr lang="en-GB" sz="2000" dirty="0">
                <a:solidFill>
                  <a:schemeClr val="bg1"/>
                </a:solidFill>
              </a:rPr>
              <a:t> Kuala Lumpur</a:t>
            </a:r>
            <a:br>
              <a:rPr lang="en-GB" sz="2000" dirty="0">
                <a:solidFill>
                  <a:schemeClr val="bg1"/>
                </a:solidFill>
              </a:rPr>
            </a:br>
            <a:r>
              <a:rPr lang="en-GB" sz="2000" dirty="0">
                <a:solidFill>
                  <a:schemeClr val="bg1"/>
                </a:solidFill>
              </a:rPr>
              <a:t>50470 Kuala Lumpur</a:t>
            </a:r>
            <a:br>
              <a:rPr lang="en-GB" sz="2000" dirty="0">
                <a:solidFill>
                  <a:schemeClr val="bg1"/>
                </a:solidFill>
              </a:rPr>
            </a:br>
            <a:endParaRPr lang="en-GB" sz="2000" dirty="0">
              <a:solidFill>
                <a:schemeClr val="bg1"/>
              </a:solidFill>
            </a:endParaRPr>
          </a:p>
          <a:p>
            <a:pPr eaLnBrk="1" hangingPunct="1"/>
            <a:r>
              <a:rPr lang="en-GB" sz="2000" b="1" dirty="0">
                <a:solidFill>
                  <a:schemeClr val="bg1"/>
                </a:solidFill>
              </a:rPr>
              <a:t>Contact number	: </a:t>
            </a:r>
            <a:r>
              <a:rPr lang="en-US" sz="2000" b="1" dirty="0">
                <a:solidFill>
                  <a:schemeClr val="bg1"/>
                </a:solidFill>
              </a:rPr>
              <a:t>03 2080 4455</a:t>
            </a:r>
            <a:endParaRPr lang="en-GB" sz="2000" b="1" dirty="0">
              <a:solidFill>
                <a:schemeClr val="bg1"/>
              </a:solidFill>
            </a:endParaRPr>
          </a:p>
          <a:p>
            <a:pPr eaLnBrk="1" hangingPunct="1"/>
            <a:r>
              <a:rPr lang="en-GB" sz="2000" b="1" dirty="0">
                <a:solidFill>
                  <a:schemeClr val="bg1"/>
                </a:solidFill>
              </a:rPr>
              <a:t>Official Website	: </a:t>
            </a:r>
            <a:r>
              <a:rPr lang="en-GB" sz="2000" b="1" dirty="0">
                <a:solidFill>
                  <a:schemeClr val="bg1"/>
                </a:solidFill>
                <a:hlinkClick r:id="rId3"/>
              </a:rPr>
              <a:t>http://www.ptptn.gov.my</a:t>
            </a:r>
            <a:r>
              <a:rPr lang="en-GB" sz="2800" b="1" dirty="0">
                <a:solidFill>
                  <a:schemeClr val="bg1"/>
                </a:solidFill>
              </a:rPr>
              <a:t> </a:t>
            </a:r>
          </a:p>
        </p:txBody>
      </p:sp>
      <p:pic>
        <p:nvPicPr>
          <p:cNvPr id="5"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695127"/>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820758-D798-4439-B4DE-A05A06AC1BC1}"/>
              </a:ext>
            </a:extLst>
          </p:cNvPr>
          <p:cNvPicPr>
            <a:picLocks noChangeAspect="1"/>
          </p:cNvPicPr>
          <p:nvPr/>
        </p:nvPicPr>
        <p:blipFill>
          <a:blip r:embed="rId2"/>
          <a:stretch>
            <a:fillRect/>
          </a:stretch>
        </p:blipFill>
        <p:spPr>
          <a:xfrm>
            <a:off x="0" y="0"/>
            <a:ext cx="9144000" cy="6857999"/>
          </a:xfrm>
          <a:prstGeom prst="rect">
            <a:avLst/>
          </a:prstGeom>
        </p:spPr>
      </p:pic>
      <p:sp>
        <p:nvSpPr>
          <p:cNvPr id="18435" name="Rectangle 3"/>
          <p:cNvSpPr>
            <a:spLocks noGrp="1" noChangeArrowheads="1"/>
          </p:cNvSpPr>
          <p:nvPr>
            <p:ph type="body" sz="half" idx="1"/>
          </p:nvPr>
        </p:nvSpPr>
        <p:spPr>
          <a:xfrm>
            <a:off x="452788" y="3429000"/>
            <a:ext cx="8534400" cy="1249362"/>
          </a:xfrm>
        </p:spPr>
        <p:txBody>
          <a:bodyPr>
            <a:normAutofit/>
          </a:bodyPr>
          <a:lstStyle/>
          <a:p>
            <a:pPr marL="0" indent="0" algn="ctr">
              <a:lnSpc>
                <a:spcPct val="90000"/>
              </a:lnSpc>
              <a:buNone/>
            </a:pPr>
            <a:r>
              <a:rPr lang="en-US" sz="2400" dirty="0">
                <a:solidFill>
                  <a:schemeClr val="bg1"/>
                </a:solidFill>
              </a:rPr>
              <a:t>For more information pertaining to PTPTN, please visit our page </a:t>
            </a:r>
            <a:r>
              <a:rPr lang="en-US" sz="2400" dirty="0">
                <a:solidFill>
                  <a:schemeClr val="bg1"/>
                </a:solidFill>
                <a:hlinkClick r:id="rId3"/>
              </a:rPr>
              <a:t>here</a:t>
            </a:r>
            <a:r>
              <a:rPr lang="en-US" sz="2400" dirty="0">
                <a:solidFill>
                  <a:schemeClr val="bg1"/>
                </a:solidFill>
              </a:rPr>
              <a:t> or direct your queries to Student Affairs &amp; Alumni Division, at 9</a:t>
            </a:r>
            <a:r>
              <a:rPr lang="en-US" sz="2400" baseline="30000" dirty="0">
                <a:solidFill>
                  <a:schemeClr val="bg1"/>
                </a:solidFill>
              </a:rPr>
              <a:t>th</a:t>
            </a:r>
            <a:r>
              <a:rPr lang="en-US" sz="2400" dirty="0">
                <a:solidFill>
                  <a:schemeClr val="bg1"/>
                </a:solidFill>
              </a:rPr>
              <a:t> Floor, Block G, KL Campus, UCSI University. </a:t>
            </a:r>
            <a:endParaRPr lang="en-US" sz="1600" dirty="0">
              <a:solidFill>
                <a:schemeClr val="bg1"/>
              </a:solidFill>
              <a:latin typeface="Palatino Linotype" pitchFamily="18" charset="0"/>
            </a:endParaRPr>
          </a:p>
        </p:txBody>
      </p:sp>
      <p:pic>
        <p:nvPicPr>
          <p:cNvPr id="4"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153408"/>
      </p:ext>
    </p:extLst>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575A1-5049-45CC-BC8F-5F6915675873}"/>
              </a:ext>
            </a:extLst>
          </p:cNvPr>
          <p:cNvPicPr>
            <a:picLocks noChangeAspect="1"/>
          </p:cNvPicPr>
          <p:nvPr/>
        </p:nvPicPr>
        <p:blipFill>
          <a:blip r:embed="rId2"/>
          <a:stretch>
            <a:fillRect/>
          </a:stretch>
        </p:blipFill>
        <p:spPr>
          <a:xfrm>
            <a:off x="0" y="0"/>
            <a:ext cx="9144000" cy="6857999"/>
          </a:xfrm>
          <a:prstGeom prst="rect">
            <a:avLst/>
          </a:prstGeom>
        </p:spPr>
      </p:pic>
      <p:sp>
        <p:nvSpPr>
          <p:cNvPr id="12290" name="Rectangle 2"/>
          <p:cNvSpPr>
            <a:spLocks noGrp="1" noChangeArrowheads="1"/>
          </p:cNvSpPr>
          <p:nvPr>
            <p:ph type="title"/>
          </p:nvPr>
        </p:nvSpPr>
        <p:spPr>
          <a:xfrm>
            <a:off x="37699" y="2133600"/>
            <a:ext cx="9144000" cy="990600"/>
          </a:xfrm>
        </p:spPr>
        <p:txBody>
          <a:bodyPr/>
          <a:lstStyle/>
          <a:p>
            <a:pPr eaLnBrk="1" hangingPunct="1"/>
            <a:r>
              <a:rPr lang="en-US" sz="3200" b="1" dirty="0">
                <a:solidFill>
                  <a:srgbClr val="FFFF00"/>
                </a:solidFill>
              </a:rPr>
              <a:t>Student Feedback </a:t>
            </a:r>
          </a:p>
        </p:txBody>
      </p:sp>
      <p:sp>
        <p:nvSpPr>
          <p:cNvPr id="12291" name="Rectangle 3"/>
          <p:cNvSpPr>
            <a:spLocks noGrp="1" noChangeArrowheads="1"/>
          </p:cNvSpPr>
          <p:nvPr>
            <p:ph idx="1"/>
          </p:nvPr>
        </p:nvSpPr>
        <p:spPr>
          <a:xfrm>
            <a:off x="381000" y="2971800"/>
            <a:ext cx="8382000" cy="3535363"/>
          </a:xfrm>
        </p:spPr>
        <p:txBody>
          <a:bodyPr>
            <a:normAutofit fontScale="85000" lnSpcReduction="20000"/>
          </a:bodyPr>
          <a:lstStyle/>
          <a:p>
            <a:pPr algn="just">
              <a:defRPr/>
            </a:pPr>
            <a:r>
              <a:rPr lang="en-GB" altLang="en-US" sz="2200" dirty="0">
                <a:solidFill>
                  <a:schemeClr val="bg1"/>
                </a:solidFill>
              </a:rPr>
              <a:t>Feedback consists of an inquiry, complaint, compliment and suggestion for improvement from students concerning the University, which includes but are not limited to the facilities, persons or services (academic or non-academic) and the operations of the University.</a:t>
            </a:r>
            <a:r>
              <a:rPr lang="en-US" altLang="en-US" sz="2200" dirty="0">
                <a:solidFill>
                  <a:schemeClr val="bg1"/>
                </a:solidFill>
              </a:rPr>
              <a:t> </a:t>
            </a:r>
          </a:p>
          <a:p>
            <a:pPr algn="just">
              <a:defRPr/>
            </a:pPr>
            <a:endParaRPr lang="en-US" altLang="en-US" sz="2200" dirty="0">
              <a:solidFill>
                <a:schemeClr val="bg1"/>
              </a:solidFill>
            </a:endParaRPr>
          </a:p>
          <a:p>
            <a:pPr algn="just">
              <a:defRPr/>
            </a:pPr>
            <a:r>
              <a:rPr lang="en-US" altLang="en-US" sz="2200" b="1" dirty="0">
                <a:solidFill>
                  <a:schemeClr val="bg1"/>
                </a:solidFill>
              </a:rPr>
              <a:t>Purpose: </a:t>
            </a:r>
          </a:p>
          <a:p>
            <a:pPr marL="0" indent="0" algn="just">
              <a:buNone/>
              <a:defRPr/>
            </a:pPr>
            <a:r>
              <a:rPr lang="en-US" altLang="en-US" sz="2200" dirty="0">
                <a:solidFill>
                  <a:schemeClr val="bg1"/>
                </a:solidFill>
              </a:rPr>
              <a:t>     To create an avenue where students feel confident to raise their</a:t>
            </a:r>
          </a:p>
          <a:p>
            <a:pPr marL="0" indent="0" algn="just">
              <a:buNone/>
              <a:defRPr/>
            </a:pPr>
            <a:r>
              <a:rPr lang="en-US" altLang="en-US" sz="2200" dirty="0">
                <a:solidFill>
                  <a:schemeClr val="bg1"/>
                </a:solidFill>
              </a:rPr>
              <a:t>     concerns or compliments with the University and to speedily address</a:t>
            </a:r>
          </a:p>
          <a:p>
            <a:pPr marL="0" indent="0" algn="just">
              <a:buNone/>
              <a:defRPr/>
            </a:pPr>
            <a:r>
              <a:rPr lang="en-US" altLang="en-US" sz="2200" dirty="0">
                <a:solidFill>
                  <a:schemeClr val="bg1"/>
                </a:solidFill>
              </a:rPr>
              <a:t>     those concerns or compliments.</a:t>
            </a:r>
          </a:p>
          <a:p>
            <a:pPr eaLnBrk="1" hangingPunct="1"/>
            <a:endParaRPr lang="en-GB" sz="2800" b="1" dirty="0">
              <a:solidFill>
                <a:schemeClr val="bg1"/>
              </a:solidFill>
            </a:endParaRPr>
          </a:p>
        </p:txBody>
      </p:sp>
      <p:pic>
        <p:nvPicPr>
          <p:cNvPr id="4" name="Picture 2" descr="https://encrypted-tbn0.gstatic.com/images?q=tbn:ANd9GcSRQOjgvSNb4C7t9T9Vf74jBo39dOBwl3l2q1q7Za8Imu4BRy7dqNjAo_6o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5737"/>
            <a:ext cx="2133600" cy="19526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332313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726D02-F614-4A01-83C2-FEA02C21A8A4}"/>
              </a:ext>
            </a:extLst>
          </p:cNvPr>
          <p:cNvPicPr>
            <a:picLocks noChangeAspect="1"/>
          </p:cNvPicPr>
          <p:nvPr/>
        </p:nvPicPr>
        <p:blipFill>
          <a:blip r:embed="rId2"/>
          <a:stretch>
            <a:fillRect/>
          </a:stretch>
        </p:blipFill>
        <p:spPr>
          <a:xfrm>
            <a:off x="0" y="0"/>
            <a:ext cx="9144000" cy="6857999"/>
          </a:xfrm>
          <a:prstGeom prst="rect">
            <a:avLst/>
          </a:prstGeom>
        </p:spPr>
      </p:pic>
      <p:sp>
        <p:nvSpPr>
          <p:cNvPr id="12290" name="Rectangle 2"/>
          <p:cNvSpPr>
            <a:spLocks noGrp="1" noChangeArrowheads="1"/>
          </p:cNvSpPr>
          <p:nvPr>
            <p:ph type="title"/>
          </p:nvPr>
        </p:nvSpPr>
        <p:spPr>
          <a:xfrm>
            <a:off x="-32084" y="1975819"/>
            <a:ext cx="9144000" cy="990600"/>
          </a:xfrm>
        </p:spPr>
        <p:txBody>
          <a:bodyPr>
            <a:normAutofit/>
          </a:bodyPr>
          <a:lstStyle/>
          <a:p>
            <a:pPr eaLnBrk="1" hangingPunct="1"/>
            <a:r>
              <a:rPr lang="en-US" sz="3500" b="1" dirty="0">
                <a:solidFill>
                  <a:srgbClr val="FFFF00"/>
                </a:solidFill>
              </a:rPr>
              <a:t>Student Feedback </a:t>
            </a:r>
          </a:p>
        </p:txBody>
      </p:sp>
      <p:sp>
        <p:nvSpPr>
          <p:cNvPr id="4" name="TextBox 5"/>
          <p:cNvSpPr txBox="1">
            <a:spLocks noGrp="1" noChangeArrowheads="1"/>
          </p:cNvSpPr>
          <p:nvPr>
            <p:ph idx="1"/>
          </p:nvPr>
        </p:nvSpPr>
        <p:spPr bwMode="auto">
          <a:xfrm>
            <a:off x="228600" y="2740573"/>
            <a:ext cx="86106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eaLnBrk="1" hangingPunct="1">
              <a:buNone/>
            </a:pPr>
            <a:r>
              <a:rPr lang="en-US" altLang="en-US" sz="2000" dirty="0">
                <a:solidFill>
                  <a:schemeClr val="bg1"/>
                </a:solidFill>
              </a:rPr>
              <a:t>Process : </a:t>
            </a:r>
            <a:r>
              <a:rPr lang="en-US" altLang="en-US" sz="1800" dirty="0">
                <a:solidFill>
                  <a:schemeClr val="bg1"/>
                </a:solidFill>
              </a:rPr>
              <a:t>Submission must be made  through the Student Feedback Form </a:t>
            </a:r>
          </a:p>
          <a:p>
            <a:pPr marL="0" indent="0" algn="just" eaLnBrk="1" hangingPunct="1">
              <a:buNone/>
            </a:pPr>
            <a:r>
              <a:rPr lang="en-US" altLang="en-US" sz="1800" dirty="0">
                <a:solidFill>
                  <a:schemeClr val="bg1"/>
                </a:solidFill>
              </a:rPr>
              <a:t>                       or in written format via Integrated Information System (IIS)</a:t>
            </a:r>
          </a:p>
          <a:p>
            <a:pPr algn="just" eaLnBrk="1" hangingPunct="1"/>
            <a:endParaRPr lang="en-US" altLang="en-US" sz="2200" dirty="0">
              <a:solidFill>
                <a:schemeClr val="bg1"/>
              </a:solidFill>
            </a:endParaRPr>
          </a:p>
        </p:txBody>
      </p:sp>
      <p:sp>
        <p:nvSpPr>
          <p:cNvPr id="5" name="TextBox 5"/>
          <p:cNvSpPr txBox="1">
            <a:spLocks noChangeArrowheads="1"/>
          </p:cNvSpPr>
          <p:nvPr/>
        </p:nvSpPr>
        <p:spPr bwMode="auto">
          <a:xfrm>
            <a:off x="93486" y="3775678"/>
            <a:ext cx="65330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chemeClr val="bg1"/>
                </a:solidFill>
              </a:rPr>
              <a:t>Written format via Integrated Information System (IIS):  </a:t>
            </a:r>
            <a:endParaRPr lang="en-US" altLang="en-US" u="sng" dirty="0">
              <a:solidFill>
                <a:schemeClr val="bg1"/>
              </a:solidFill>
            </a:endParaRPr>
          </a:p>
        </p:txBody>
      </p:sp>
      <p:sp>
        <p:nvSpPr>
          <p:cNvPr id="6" name="Rectangle 5"/>
          <p:cNvSpPr/>
          <p:nvPr/>
        </p:nvSpPr>
        <p:spPr>
          <a:xfrm>
            <a:off x="110067" y="4341235"/>
            <a:ext cx="1881187" cy="878461"/>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n-US" sz="1200" dirty="0">
                <a:solidFill>
                  <a:schemeClr val="tx1"/>
                </a:solidFill>
                <a:cs typeface="Arial" charset="0"/>
              </a:rPr>
              <a:t>Log in to : </a:t>
            </a:r>
            <a:r>
              <a:rPr lang="en-US" altLang="en-US" sz="1200" dirty="0">
                <a:solidFill>
                  <a:schemeClr val="tx1"/>
                </a:solidFill>
                <a:cs typeface="Arial" charset="0"/>
                <a:hlinkClick r:id="rId3"/>
              </a:rPr>
              <a:t>www.ucsiuniversity.edu.my</a:t>
            </a:r>
            <a:endParaRPr lang="en-US" altLang="en-US" sz="1200" dirty="0">
              <a:solidFill>
                <a:schemeClr val="tx1"/>
              </a:solidFill>
              <a:cs typeface="Arial" charset="0"/>
            </a:endParaRPr>
          </a:p>
        </p:txBody>
      </p:sp>
      <p:sp>
        <p:nvSpPr>
          <p:cNvPr id="7" name="Rectangle 6"/>
          <p:cNvSpPr/>
          <p:nvPr/>
        </p:nvSpPr>
        <p:spPr>
          <a:xfrm>
            <a:off x="2406650" y="4319793"/>
            <a:ext cx="1022350" cy="87770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en-US" sz="1200" dirty="0">
                <a:solidFill>
                  <a:schemeClr val="tx1"/>
                </a:solidFill>
                <a:cs typeface="Arial" charset="0"/>
              </a:rPr>
              <a:t>Click Current Students</a:t>
            </a:r>
          </a:p>
        </p:txBody>
      </p:sp>
      <p:sp>
        <p:nvSpPr>
          <p:cNvPr id="8" name="Rectangle 7"/>
          <p:cNvSpPr/>
          <p:nvPr/>
        </p:nvSpPr>
        <p:spPr>
          <a:xfrm>
            <a:off x="3886200" y="4350883"/>
            <a:ext cx="1789642" cy="84661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solidFill>
                  <a:schemeClr val="tx1"/>
                </a:solidFill>
              </a:rPr>
              <a:t>Click IIS Student / Guardian and log in your Student ID and password </a:t>
            </a:r>
          </a:p>
        </p:txBody>
      </p:sp>
      <p:sp>
        <p:nvSpPr>
          <p:cNvPr id="9" name="Rectangle 8"/>
          <p:cNvSpPr/>
          <p:nvPr/>
        </p:nvSpPr>
        <p:spPr>
          <a:xfrm>
            <a:off x="6172200" y="4319793"/>
            <a:ext cx="914400" cy="84661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en-US" sz="1200" dirty="0">
                <a:solidFill>
                  <a:schemeClr val="tx1"/>
                </a:solidFill>
                <a:cs typeface="Arial" charset="0"/>
              </a:rPr>
              <a:t>    Select “Activities”</a:t>
            </a:r>
          </a:p>
        </p:txBody>
      </p:sp>
      <p:sp>
        <p:nvSpPr>
          <p:cNvPr id="10" name="Rectangle 9"/>
          <p:cNvSpPr/>
          <p:nvPr/>
        </p:nvSpPr>
        <p:spPr>
          <a:xfrm>
            <a:off x="7543800" y="4343400"/>
            <a:ext cx="1447800" cy="84661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solidFill>
                  <a:schemeClr val="tx1"/>
                </a:solidFill>
              </a:rPr>
              <a:t>Click : Submit Feedback to UCSI University</a:t>
            </a:r>
          </a:p>
        </p:txBody>
      </p:sp>
      <p:sp>
        <p:nvSpPr>
          <p:cNvPr id="11" name="Down Arrow 10"/>
          <p:cNvSpPr/>
          <p:nvPr/>
        </p:nvSpPr>
        <p:spPr>
          <a:xfrm rot="16200000">
            <a:off x="2033852" y="4651613"/>
            <a:ext cx="304800" cy="2577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en-US">
              <a:solidFill>
                <a:schemeClr val="tx1"/>
              </a:solidFill>
              <a:cs typeface="Arial" charset="0"/>
            </a:endParaRPr>
          </a:p>
        </p:txBody>
      </p:sp>
      <p:sp>
        <p:nvSpPr>
          <p:cNvPr id="15" name="TextBox 13"/>
          <p:cNvSpPr txBox="1">
            <a:spLocks noChangeArrowheads="1"/>
          </p:cNvSpPr>
          <p:nvPr/>
        </p:nvSpPr>
        <p:spPr bwMode="auto">
          <a:xfrm>
            <a:off x="759178" y="5697734"/>
            <a:ext cx="800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dirty="0">
                <a:solidFill>
                  <a:schemeClr val="bg1"/>
                </a:solidFill>
              </a:rPr>
              <a:t>For enquiries, please refer to the Student Affairs and Alumni, </a:t>
            </a:r>
          </a:p>
          <a:p>
            <a:pPr algn="ctr" eaLnBrk="1" hangingPunct="1"/>
            <a:r>
              <a:rPr lang="en-US" altLang="en-US" sz="1600" dirty="0">
                <a:solidFill>
                  <a:schemeClr val="bg1"/>
                </a:solidFill>
              </a:rPr>
              <a:t>9</a:t>
            </a:r>
            <a:r>
              <a:rPr lang="en-US" altLang="en-US" sz="1600" baseline="30000" dirty="0">
                <a:solidFill>
                  <a:schemeClr val="bg1"/>
                </a:solidFill>
              </a:rPr>
              <a:t>th</a:t>
            </a:r>
            <a:r>
              <a:rPr lang="en-US" altLang="en-US" sz="1600" dirty="0">
                <a:solidFill>
                  <a:schemeClr val="bg1"/>
                </a:solidFill>
              </a:rPr>
              <a:t> floor, Block G, KL Campus, UCSI University, Kuala Lumpur </a:t>
            </a:r>
          </a:p>
        </p:txBody>
      </p:sp>
      <p:sp>
        <p:nvSpPr>
          <p:cNvPr id="16" name="Down Arrow 15"/>
          <p:cNvSpPr/>
          <p:nvPr/>
        </p:nvSpPr>
        <p:spPr>
          <a:xfrm rot="16200000">
            <a:off x="7139252" y="4614247"/>
            <a:ext cx="304800" cy="2577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en-US">
              <a:solidFill>
                <a:schemeClr val="tx1"/>
              </a:solidFill>
              <a:cs typeface="Arial" charset="0"/>
            </a:endParaRPr>
          </a:p>
        </p:txBody>
      </p:sp>
      <p:sp>
        <p:nvSpPr>
          <p:cNvPr id="17" name="Down Arrow 16"/>
          <p:cNvSpPr/>
          <p:nvPr/>
        </p:nvSpPr>
        <p:spPr>
          <a:xfrm rot="16200000">
            <a:off x="5767652" y="4646292"/>
            <a:ext cx="304800" cy="2577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en-US">
              <a:solidFill>
                <a:schemeClr val="tx1"/>
              </a:solidFill>
              <a:cs typeface="Arial" charset="0"/>
            </a:endParaRPr>
          </a:p>
        </p:txBody>
      </p:sp>
      <p:sp>
        <p:nvSpPr>
          <p:cNvPr id="18" name="Down Arrow 17"/>
          <p:cNvSpPr/>
          <p:nvPr/>
        </p:nvSpPr>
        <p:spPr>
          <a:xfrm rot="16200000">
            <a:off x="3481652" y="4646292"/>
            <a:ext cx="304800" cy="2577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en-US">
              <a:solidFill>
                <a:schemeClr val="tx1"/>
              </a:solidFill>
              <a:cs typeface="Arial" charset="0"/>
            </a:endParaRPr>
          </a:p>
        </p:txBody>
      </p:sp>
      <p:pic>
        <p:nvPicPr>
          <p:cNvPr id="20"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58713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D2C483-E69D-49C8-9505-7F9BB68F7768}"/>
              </a:ext>
            </a:extLst>
          </p:cNvPr>
          <p:cNvPicPr>
            <a:picLocks noChangeAspect="1"/>
          </p:cNvPicPr>
          <p:nvPr/>
        </p:nvPicPr>
        <p:blipFill>
          <a:blip r:embed="rId3"/>
          <a:stretch>
            <a:fillRect/>
          </a:stretch>
        </p:blipFill>
        <p:spPr>
          <a:xfrm>
            <a:off x="0" y="0"/>
            <a:ext cx="9144000" cy="6857999"/>
          </a:xfrm>
          <a:prstGeom prst="rect">
            <a:avLst/>
          </a:prstGeom>
        </p:spPr>
      </p:pic>
      <p:sp>
        <p:nvSpPr>
          <p:cNvPr id="4" name="Title 1"/>
          <p:cNvSpPr txBox="1">
            <a:spLocks/>
          </p:cNvSpPr>
          <p:nvPr/>
        </p:nvSpPr>
        <p:spPr>
          <a:xfrm>
            <a:off x="0" y="4533900"/>
            <a:ext cx="6768000" cy="2057400"/>
          </a:xfrm>
          <a:prstGeom prst="rect">
            <a:avLst/>
          </a:prstGeom>
        </p:spPr>
        <p:txBody>
          <a:bodyPr anchor="ctr"/>
          <a:lstStyle/>
          <a:p>
            <a:pPr algn="just" fontAlgn="base">
              <a:spcBef>
                <a:spcPct val="0"/>
              </a:spcBef>
              <a:spcAft>
                <a:spcPct val="0"/>
              </a:spcAft>
              <a:buClr>
                <a:srgbClr val="FF9900"/>
              </a:buClr>
              <a:tabLst>
                <a:tab pos="712788" algn="l"/>
              </a:tabLst>
              <a:defRPr/>
            </a:pPr>
            <a:r>
              <a:rPr lang="en-GB" altLang="zh-CN" sz="2000" b="1" dirty="0">
                <a:solidFill>
                  <a:schemeClr val="bg1"/>
                </a:solidFill>
                <a:latin typeface="Arial Narrow" panose="020B0606020202030204" pitchFamily="34" charset="0"/>
                <a:cs typeface="Arial" pitchFamily="34" charset="0"/>
              </a:rPr>
              <a:t>Through the Centres’ partnership with various companies, students are able to experience quality and memorable internship. Today, we are proud to have around </a:t>
            </a:r>
            <a:r>
              <a:rPr lang="en-GB" altLang="zh-CN" sz="2000" b="1" i="1" dirty="0">
                <a:solidFill>
                  <a:srgbClr val="FFFF00"/>
                </a:solidFill>
                <a:latin typeface="Arial Narrow" panose="020B0606020202030204" pitchFamily="34" charset="0"/>
                <a:cs typeface="Arial" pitchFamily="34" charset="0"/>
              </a:rPr>
              <a:t>4,000 Co-Op Employers worldwide.</a:t>
            </a:r>
          </a:p>
        </p:txBody>
      </p:sp>
      <p:pic>
        <p:nvPicPr>
          <p:cNvPr id="123907" name="Picture 3" descr="IMG_940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8000" y="5031688"/>
            <a:ext cx="2376000" cy="182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2363900"/>
            <a:ext cx="9144000" cy="1015663"/>
          </a:xfrm>
          <a:prstGeom prst="rect">
            <a:avLst/>
          </a:prstGeom>
          <a:noFill/>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fontAlgn="base">
              <a:spcBef>
                <a:spcPct val="0"/>
              </a:spcBef>
              <a:spcAft>
                <a:spcPct val="0"/>
              </a:spcAft>
            </a:pPr>
            <a:r>
              <a:rPr lang="en-GB" altLang="zh-CN" sz="2000" b="1" dirty="0">
                <a:solidFill>
                  <a:schemeClr val="bg1"/>
                </a:solidFill>
                <a:latin typeface="Arial Narrow" panose="020B0606020202030204" pitchFamily="34" charset="0"/>
                <a:cs typeface="Arial" pitchFamily="34" charset="0"/>
              </a:rPr>
              <a:t>The Co-Op Education Centre &amp; Job Placement Centre were established in 2004 to provide integrated services to all UCSI University students, contributing to a rewarding career journey.</a:t>
            </a:r>
            <a:endParaRPr lang="en-GB" sz="2000" dirty="0">
              <a:solidFill>
                <a:schemeClr val="bg1"/>
              </a:solidFill>
              <a:latin typeface="Arial Narrow" panose="020B0606020202030204" pitchFamily="34" charset="0"/>
              <a:cs typeface="Arial" pitchFamily="34" charset="0"/>
            </a:endParaRPr>
          </a:p>
        </p:txBody>
      </p:sp>
      <p:sp>
        <p:nvSpPr>
          <p:cNvPr id="8" name="TextBox 7"/>
          <p:cNvSpPr txBox="1"/>
          <p:nvPr/>
        </p:nvSpPr>
        <p:spPr>
          <a:xfrm>
            <a:off x="0" y="3656957"/>
            <a:ext cx="9144000" cy="1015663"/>
          </a:xfrm>
          <a:prstGeom prst="rect">
            <a:avLst/>
          </a:prstGeom>
          <a:noFill/>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fontAlgn="base">
              <a:spcBef>
                <a:spcPct val="0"/>
              </a:spcBef>
              <a:spcAft>
                <a:spcPct val="0"/>
              </a:spcAft>
            </a:pPr>
            <a:r>
              <a:rPr lang="en-GB" altLang="zh-CN" sz="2000" b="1" dirty="0">
                <a:solidFill>
                  <a:schemeClr val="bg1"/>
                </a:solidFill>
                <a:latin typeface="Arial Narrow" panose="020B0606020202030204" pitchFamily="34" charset="0"/>
                <a:cs typeface="Arial" pitchFamily="34" charset="0"/>
              </a:rPr>
              <a:t>The Centres act as a liaison between </a:t>
            </a:r>
            <a:r>
              <a:rPr lang="en-GB" altLang="zh-CN" sz="2000" b="1" i="1" dirty="0">
                <a:solidFill>
                  <a:schemeClr val="bg1"/>
                </a:solidFill>
                <a:latin typeface="Arial Narrow" panose="020B0606020202030204" pitchFamily="34" charset="0"/>
                <a:cs typeface="Arial" pitchFamily="34" charset="0"/>
              </a:rPr>
              <a:t>students</a:t>
            </a:r>
            <a:r>
              <a:rPr lang="en-GB" altLang="zh-CN" sz="2000" b="1" dirty="0">
                <a:solidFill>
                  <a:schemeClr val="bg1"/>
                </a:solidFill>
                <a:latin typeface="Arial Narrow" panose="020B0606020202030204" pitchFamily="34" charset="0"/>
                <a:cs typeface="Arial" pitchFamily="34" charset="0"/>
              </a:rPr>
              <a:t>, </a:t>
            </a:r>
            <a:r>
              <a:rPr lang="en-GB" altLang="zh-CN" sz="2000" b="1" i="1" dirty="0">
                <a:solidFill>
                  <a:schemeClr val="bg1"/>
                </a:solidFill>
                <a:latin typeface="Arial Narrow" panose="020B0606020202030204" pitchFamily="34" charset="0"/>
                <a:cs typeface="Arial" pitchFamily="34" charset="0"/>
              </a:rPr>
              <a:t>employers</a:t>
            </a:r>
            <a:r>
              <a:rPr lang="en-GB" altLang="zh-CN" sz="2000" b="1" dirty="0">
                <a:solidFill>
                  <a:schemeClr val="bg1"/>
                </a:solidFill>
                <a:latin typeface="Arial Narrow" panose="020B0606020202030204" pitchFamily="34" charset="0"/>
                <a:cs typeface="Arial" pitchFamily="34" charset="0"/>
              </a:rPr>
              <a:t> and the </a:t>
            </a:r>
            <a:r>
              <a:rPr lang="en-GB" altLang="zh-CN" sz="2000" b="1" i="1" dirty="0">
                <a:solidFill>
                  <a:schemeClr val="bg1"/>
                </a:solidFill>
                <a:latin typeface="Arial Narrow" panose="020B0606020202030204" pitchFamily="34" charset="0"/>
                <a:cs typeface="Arial" pitchFamily="34" charset="0"/>
              </a:rPr>
              <a:t>different faculties </a:t>
            </a:r>
            <a:r>
              <a:rPr lang="en-GB" altLang="zh-CN" sz="2000" b="1" dirty="0">
                <a:solidFill>
                  <a:schemeClr val="bg1"/>
                </a:solidFill>
                <a:latin typeface="Arial Narrow" panose="020B0606020202030204" pitchFamily="34" charset="0"/>
                <a:cs typeface="Arial" pitchFamily="34" charset="0"/>
              </a:rPr>
              <a:t>within UCSI University to </a:t>
            </a:r>
            <a:r>
              <a:rPr lang="en-GB" altLang="zh-CN" sz="2000" b="1" i="1" dirty="0">
                <a:solidFill>
                  <a:schemeClr val="bg1"/>
                </a:solidFill>
                <a:latin typeface="Arial Narrow" panose="020B0606020202030204" pitchFamily="34" charset="0"/>
                <a:cs typeface="Arial" pitchFamily="34" charset="0"/>
              </a:rPr>
              <a:t>establish and facilitate employment opportunities</a:t>
            </a:r>
            <a:r>
              <a:rPr lang="en-GB" altLang="zh-CN" sz="2000" b="1" dirty="0">
                <a:solidFill>
                  <a:schemeClr val="bg1"/>
                </a:solidFill>
                <a:latin typeface="Arial Narrow" panose="020B0606020202030204" pitchFamily="34" charset="0"/>
                <a:cs typeface="Arial" pitchFamily="34" charset="0"/>
              </a:rPr>
              <a:t>. We also </a:t>
            </a:r>
            <a:r>
              <a:rPr lang="en-GB" altLang="zh-CN" sz="2000" b="1" i="1" dirty="0">
                <a:solidFill>
                  <a:schemeClr val="bg1"/>
                </a:solidFill>
                <a:latin typeface="Arial Narrow" panose="020B0606020202030204" pitchFamily="34" charset="0"/>
                <a:cs typeface="Arial" pitchFamily="34" charset="0"/>
              </a:rPr>
              <a:t>support</a:t>
            </a:r>
            <a:r>
              <a:rPr lang="en-GB" altLang="zh-CN" sz="2000" b="1" dirty="0">
                <a:solidFill>
                  <a:schemeClr val="bg1"/>
                </a:solidFill>
                <a:latin typeface="Arial Narrow" panose="020B0606020202030204" pitchFamily="34" charset="0"/>
                <a:cs typeface="Arial" pitchFamily="34" charset="0"/>
              </a:rPr>
              <a:t>, </a:t>
            </a:r>
            <a:r>
              <a:rPr lang="en-GB" altLang="zh-CN" sz="2000" b="1" i="1" dirty="0">
                <a:solidFill>
                  <a:schemeClr val="bg1"/>
                </a:solidFill>
                <a:latin typeface="Arial Narrow" panose="020B0606020202030204" pitchFamily="34" charset="0"/>
                <a:cs typeface="Arial" pitchFamily="34" charset="0"/>
              </a:rPr>
              <a:t>train and lead </a:t>
            </a:r>
            <a:r>
              <a:rPr lang="en-GB" altLang="zh-CN" sz="2000" b="1" dirty="0">
                <a:solidFill>
                  <a:schemeClr val="bg1"/>
                </a:solidFill>
                <a:latin typeface="Arial Narrow" panose="020B0606020202030204" pitchFamily="34" charset="0"/>
                <a:cs typeface="Arial" pitchFamily="34" charset="0"/>
              </a:rPr>
              <a:t>students and alumni as they build their careers.</a:t>
            </a:r>
            <a:endParaRPr lang="en-GB" sz="2000" dirty="0">
              <a:solidFill>
                <a:schemeClr val="bg1"/>
              </a:solidFill>
              <a:latin typeface="Arial Narrow" panose="020B0606020202030204" pitchFamily="34" charset="0"/>
              <a:cs typeface="Arial"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4762"/>
            <a:ext cx="1842128" cy="180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3941" y="122201"/>
            <a:ext cx="1440059" cy="1456276"/>
          </a:xfrm>
          <a:prstGeom prst="rect">
            <a:avLst/>
          </a:prstGeom>
        </p:spPr>
      </p:pic>
      <p:sp>
        <p:nvSpPr>
          <p:cNvPr id="9" name="Rectangle 8"/>
          <p:cNvSpPr/>
          <p:nvPr/>
        </p:nvSpPr>
        <p:spPr>
          <a:xfrm>
            <a:off x="0" y="1748671"/>
            <a:ext cx="2516715" cy="369332"/>
          </a:xfrm>
          <a:prstGeom prst="rect">
            <a:avLst/>
          </a:prstGeom>
        </p:spPr>
        <p:txBody>
          <a:bodyPr wrap="none">
            <a:spAutoFit/>
          </a:bodyPr>
          <a:lstStyle/>
          <a:p>
            <a:r>
              <a:rPr lang="en-GB" b="1" dirty="0">
                <a:solidFill>
                  <a:schemeClr val="bg1"/>
                </a:solidFill>
                <a:effectLst>
                  <a:outerShdw blurRad="38100" dist="38100" dir="2700000" algn="tl">
                    <a:srgbClr val="000000">
                      <a:alpha val="43137"/>
                    </a:srgbClr>
                  </a:outerShdw>
                </a:effectLst>
                <a:latin typeface="Arial Narrow" panose="020B0606020202030204" pitchFamily="34" charset="0"/>
                <a:cs typeface="Arial" pitchFamily="34" charset="0"/>
              </a:rPr>
              <a:t>Co-Op Education Centre </a:t>
            </a:r>
            <a:endParaRPr lang="en-US" dirty="0">
              <a:solidFill>
                <a:schemeClr val="bg1"/>
              </a:solidFill>
              <a:latin typeface="Arial Narrow" panose="020B0606020202030204" pitchFamily="34" charset="0"/>
            </a:endParaRPr>
          </a:p>
        </p:txBody>
      </p:sp>
      <p:sp>
        <p:nvSpPr>
          <p:cNvPr id="10" name="Rectangle 9"/>
          <p:cNvSpPr/>
          <p:nvPr/>
        </p:nvSpPr>
        <p:spPr>
          <a:xfrm>
            <a:off x="6910337" y="1748671"/>
            <a:ext cx="2309863" cy="369332"/>
          </a:xfrm>
          <a:prstGeom prst="rect">
            <a:avLst/>
          </a:prstGeom>
        </p:spPr>
        <p:txBody>
          <a:bodyPr wrap="none">
            <a:spAutoFit/>
          </a:bodyPr>
          <a:lstStyle/>
          <a:p>
            <a:r>
              <a:rPr lang="en-GB" b="1" dirty="0">
                <a:solidFill>
                  <a:schemeClr val="bg1"/>
                </a:solidFill>
                <a:effectLst>
                  <a:outerShdw blurRad="38100" dist="38100" dir="2700000" algn="tl">
                    <a:srgbClr val="000000">
                      <a:alpha val="43137"/>
                    </a:srgbClr>
                  </a:outerShdw>
                </a:effectLst>
                <a:cs typeface="Arial" pitchFamily="34" charset="0"/>
              </a:rPr>
              <a:t>Job Placement Centre </a:t>
            </a:r>
            <a:endParaRPr lang="en-US" dirty="0">
              <a:solidFill>
                <a:schemeClr val="bg1"/>
              </a:solidFill>
            </a:endParaRPr>
          </a:p>
        </p:txBody>
      </p:sp>
      <p:pic>
        <p:nvPicPr>
          <p:cNvPr id="11" name="Picture 1" descr="C:\Documents and Settings\11961\Desktop\Orientation final slide\leopard-home-button_128x128.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67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C2CF83-E45B-4597-BEC6-AAC7D4A08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363" name="Rectangle 1026"/>
          <p:cNvSpPr>
            <a:spLocks noChangeArrowheads="1"/>
          </p:cNvSpPr>
          <p:nvPr/>
        </p:nvSpPr>
        <p:spPr bwMode="auto">
          <a:xfrm>
            <a:off x="-76200" y="1595021"/>
            <a:ext cx="9144000" cy="5262979"/>
          </a:xfrm>
          <a:prstGeom prst="rect">
            <a:avLst/>
          </a:prstGeom>
          <a:noFill/>
          <a:ln w="9525">
            <a:noFill/>
            <a:miter lim="800000"/>
            <a:headEnd/>
            <a:tailEnd/>
          </a:ln>
        </p:spPr>
        <p:txBody>
          <a:bodyPr>
            <a:spAutoFit/>
          </a:bodyPr>
          <a:lstStyle/>
          <a:p>
            <a:pPr marL="228600" marR="0" lvl="0" indent="-22860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Payment Mode</a:t>
            </a:r>
          </a:p>
          <a:p>
            <a:pPr marL="228600" marR="0" lvl="0" indent="-228600" algn="ctr"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p:txBody>
      </p:sp>
      <p:sp>
        <p:nvSpPr>
          <p:cNvPr id="15364" name="Text Box 1028"/>
          <p:cNvSpPr txBox="1">
            <a:spLocks noChangeArrowheads="1"/>
          </p:cNvSpPr>
          <p:nvPr/>
        </p:nvSpPr>
        <p:spPr bwMode="auto">
          <a:xfrm>
            <a:off x="304800" y="1020762"/>
            <a:ext cx="2438400" cy="396875"/>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Gill Sans MT" panose="020B0502020104020203"/>
                <a:ea typeface="+mn-ea"/>
                <a:cs typeface="Arial" pitchFamily="34" charset="0"/>
              </a:rPr>
              <a:t>Refund Policy</a:t>
            </a:r>
          </a:p>
        </p:txBody>
      </p:sp>
      <p:graphicFrame>
        <p:nvGraphicFramePr>
          <p:cNvPr id="20" name="Table 19"/>
          <p:cNvGraphicFramePr>
            <a:graphicFrameLocks noGrp="1"/>
          </p:cNvGraphicFramePr>
          <p:nvPr>
            <p:extLst>
              <p:ext uri="{D42A27DB-BD31-4B8C-83A1-F6EECF244321}">
                <p14:modId xmlns:p14="http://schemas.microsoft.com/office/powerpoint/2010/main" val="709188891"/>
              </p:ext>
            </p:extLst>
          </p:nvPr>
        </p:nvGraphicFramePr>
        <p:xfrm>
          <a:off x="304800" y="2514149"/>
          <a:ext cx="8382000" cy="3919988"/>
        </p:xfrm>
        <a:graphic>
          <a:graphicData uri="http://schemas.openxmlformats.org/drawingml/2006/table">
            <a:tbl>
              <a:tblPr>
                <a:tableStyleId>{284E427A-3D55-4303-BF80-6455036E1DE7}</a:tableStyleId>
              </a:tblPr>
              <a:tblGrid>
                <a:gridCol w="1801739">
                  <a:extLst>
                    <a:ext uri="{9D8B030D-6E8A-4147-A177-3AD203B41FA5}">
                      <a16:colId xmlns:a16="http://schemas.microsoft.com/office/drawing/2014/main" val="20000"/>
                    </a:ext>
                  </a:extLst>
                </a:gridCol>
                <a:gridCol w="1723402">
                  <a:extLst>
                    <a:ext uri="{9D8B030D-6E8A-4147-A177-3AD203B41FA5}">
                      <a16:colId xmlns:a16="http://schemas.microsoft.com/office/drawing/2014/main" val="20001"/>
                    </a:ext>
                  </a:extLst>
                </a:gridCol>
                <a:gridCol w="4856859">
                  <a:extLst>
                    <a:ext uri="{9D8B030D-6E8A-4147-A177-3AD203B41FA5}">
                      <a16:colId xmlns:a16="http://schemas.microsoft.com/office/drawing/2014/main" val="20002"/>
                    </a:ext>
                  </a:extLst>
                </a:gridCol>
              </a:tblGrid>
              <a:tr h="241092">
                <a:tc gridSpan="2">
                  <a:txBody>
                    <a:bodyPr/>
                    <a:lstStyle/>
                    <a:p>
                      <a:pPr algn="ctr" fontAlgn="b"/>
                      <a:r>
                        <a:rPr lang="en-US" sz="1600" b="1" u="none" strike="noStrike" dirty="0"/>
                        <a:t>Payment Options</a:t>
                      </a:r>
                      <a:endParaRPr lang="en-US" sz="1600" b="1" i="0" u="none" strike="noStrike" dirty="0">
                        <a:solidFill>
                          <a:schemeClr val="bg1"/>
                        </a:solidFill>
                        <a:latin typeface="Calibri"/>
                      </a:endParaRPr>
                    </a:p>
                  </a:txBody>
                  <a:tcPr marL="9274" marR="9274" marT="9274" marB="0">
                    <a:solidFill>
                      <a:schemeClr val="accent2">
                        <a:lumMod val="40000"/>
                        <a:lumOff val="60000"/>
                      </a:schemeClr>
                    </a:solidFill>
                  </a:tcPr>
                </a:tc>
                <a:tc hMerge="1">
                  <a:txBody>
                    <a:bodyPr/>
                    <a:lstStyle/>
                    <a:p>
                      <a:endParaRPr lang="en-US"/>
                    </a:p>
                  </a:txBody>
                  <a:tcPr/>
                </a:tc>
                <a:tc>
                  <a:txBody>
                    <a:bodyPr/>
                    <a:lstStyle/>
                    <a:p>
                      <a:pPr algn="l" fontAlgn="b"/>
                      <a:r>
                        <a:rPr lang="en-US" sz="1600" b="1" u="none" strike="noStrike" dirty="0"/>
                        <a:t>Details</a:t>
                      </a:r>
                      <a:endParaRPr lang="en-US" sz="1600" b="1" i="0" u="none" strike="noStrike" dirty="0">
                        <a:solidFill>
                          <a:schemeClr val="bg1"/>
                        </a:solidFill>
                        <a:latin typeface="Calibri"/>
                      </a:endParaRPr>
                    </a:p>
                  </a:txBody>
                  <a:tcPr marL="9274" marR="9274" marT="9274" marB="0">
                    <a:solidFill>
                      <a:schemeClr val="accent2">
                        <a:lumMod val="40000"/>
                        <a:lumOff val="60000"/>
                      </a:schemeClr>
                    </a:solidFill>
                  </a:tcPr>
                </a:tc>
                <a:extLst>
                  <a:ext uri="{0D108BD9-81ED-4DB2-BD59-A6C34878D82A}">
                    <a16:rowId xmlns:a16="http://schemas.microsoft.com/office/drawing/2014/main" val="10000"/>
                  </a:ext>
                </a:extLst>
              </a:tr>
              <a:tr h="3492708">
                <a:tc>
                  <a:txBody>
                    <a:bodyPr/>
                    <a:lstStyle/>
                    <a:p>
                      <a:pPr algn="l" fontAlgn="t"/>
                      <a:r>
                        <a:rPr lang="en-US" sz="1600" u="none" strike="noStrike" dirty="0">
                          <a:solidFill>
                            <a:schemeClr val="tx1"/>
                          </a:solidFill>
                        </a:rPr>
                        <a:t>Banks/Internet</a:t>
                      </a:r>
                      <a:br>
                        <a:rPr lang="en-US" sz="1600" u="none" strike="noStrike" dirty="0">
                          <a:solidFill>
                            <a:schemeClr val="tx1"/>
                          </a:solidFill>
                        </a:rPr>
                      </a:br>
                      <a:r>
                        <a:rPr lang="en-US" sz="1600" u="none" strike="noStrike" dirty="0">
                          <a:solidFill>
                            <a:schemeClr val="tx1"/>
                          </a:solidFill>
                        </a:rPr>
                        <a:t>(Payments to CIMB Bank </a:t>
                      </a:r>
                      <a:r>
                        <a:rPr lang="en-US" sz="1600" u="none" strike="noStrike" dirty="0" err="1">
                          <a:solidFill>
                            <a:schemeClr val="tx1"/>
                          </a:solidFill>
                        </a:rPr>
                        <a:t>Berhad</a:t>
                      </a:r>
                      <a:r>
                        <a:rPr lang="en-US" sz="1600" u="none" strike="noStrike" dirty="0">
                          <a:solidFill>
                            <a:schemeClr val="tx1"/>
                          </a:solidFill>
                        </a:rPr>
                        <a:t>)</a:t>
                      </a:r>
                    </a:p>
                    <a:p>
                      <a:pPr algn="l" fontAlgn="t"/>
                      <a:endParaRPr lang="en-US" sz="1600" b="0" i="0" u="none" strike="noStrike" dirty="0">
                        <a:solidFill>
                          <a:schemeClr val="tx1"/>
                        </a:solidFill>
                        <a:latin typeface="Calibri"/>
                      </a:endParaRPr>
                    </a:p>
                    <a:p>
                      <a:pPr marL="0" marR="0" indent="0" algn="l" defTabSz="914400" rtl="0" eaLnBrk="1" fontAlgn="t" latinLnBrk="0" hangingPunct="1">
                        <a:lnSpc>
                          <a:spcPct val="100000"/>
                        </a:lnSpc>
                        <a:spcBef>
                          <a:spcPts val="0"/>
                        </a:spcBef>
                        <a:spcAft>
                          <a:spcPts val="0"/>
                        </a:spcAft>
                        <a:buClrTx/>
                        <a:buSzTx/>
                        <a:buFontTx/>
                        <a:buNone/>
                        <a:tabLst/>
                        <a:defRPr/>
                      </a:pPr>
                      <a:endParaRPr lang="en-US" sz="1600" b="0" i="0" u="none" strike="noStrike" dirty="0">
                        <a:solidFill>
                          <a:schemeClr val="tx1"/>
                        </a:solidFill>
                        <a:latin typeface="Calibri"/>
                      </a:endParaRPr>
                    </a:p>
                  </a:txBody>
                  <a:tcPr marL="9274" marR="9274" marT="9274" marB="0"/>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600" u="none" strike="noStrike" dirty="0">
                          <a:solidFill>
                            <a:schemeClr val="tx1"/>
                          </a:solidFill>
                        </a:rPr>
                        <a:t>Telegraphic Transfers (T/T)          (overseas payment) </a:t>
                      </a:r>
                    </a:p>
                    <a:p>
                      <a:pPr marL="0" marR="0" indent="0" algn="l" defTabSz="914400" rtl="0" eaLnBrk="1" fontAlgn="t" latinLnBrk="0" hangingPunct="1">
                        <a:lnSpc>
                          <a:spcPct val="100000"/>
                        </a:lnSpc>
                        <a:spcBef>
                          <a:spcPts val="0"/>
                        </a:spcBef>
                        <a:spcAft>
                          <a:spcPts val="0"/>
                        </a:spcAft>
                        <a:buClrTx/>
                        <a:buSzTx/>
                        <a:buFontTx/>
                        <a:buNone/>
                        <a:tabLst/>
                        <a:defRPr/>
                      </a:pPr>
                      <a:endParaRPr lang="en-US" sz="1600" u="none" strike="noStrike" dirty="0">
                        <a:solidFill>
                          <a:schemeClr val="tx1"/>
                        </a:solidFill>
                      </a:endParaRPr>
                    </a:p>
                    <a:p>
                      <a:pPr marL="0" marR="0" indent="0" algn="l" defTabSz="914400" rtl="0" eaLnBrk="1" fontAlgn="t" latinLnBrk="0" hangingPunct="1">
                        <a:lnSpc>
                          <a:spcPct val="100000"/>
                        </a:lnSpc>
                        <a:spcBef>
                          <a:spcPts val="0"/>
                        </a:spcBef>
                        <a:spcAft>
                          <a:spcPts val="0"/>
                        </a:spcAft>
                        <a:buClrTx/>
                        <a:buSzTx/>
                        <a:buFontTx/>
                        <a:buNone/>
                        <a:tabLst/>
                        <a:defRPr/>
                      </a:pPr>
                      <a:r>
                        <a:rPr lang="en-US" sz="1600" u="none" strike="noStrike" dirty="0">
                          <a:solidFill>
                            <a:schemeClr val="tx1"/>
                          </a:solidFill>
                        </a:rPr>
                        <a:t>Please</a:t>
                      </a:r>
                      <a:r>
                        <a:rPr lang="en-US" sz="1600" u="none" strike="noStrike" baseline="0" dirty="0">
                          <a:solidFill>
                            <a:schemeClr val="tx1"/>
                          </a:solidFill>
                        </a:rPr>
                        <a:t> provide/write </a:t>
                      </a:r>
                      <a:r>
                        <a:rPr lang="en-US" sz="1600" u="none" strike="noStrike" dirty="0">
                          <a:solidFill>
                            <a:schemeClr val="tx1"/>
                          </a:solidFill>
                        </a:rPr>
                        <a:t>student no. and name during</a:t>
                      </a:r>
                      <a:r>
                        <a:rPr lang="en-US" sz="1600" u="none" strike="noStrike" baseline="0" dirty="0">
                          <a:solidFill>
                            <a:schemeClr val="tx1"/>
                          </a:solidFill>
                        </a:rPr>
                        <a:t> the transaction</a:t>
                      </a:r>
                      <a:endParaRPr lang="en-US" sz="1600" b="0" i="0" u="none" strike="noStrike" dirty="0">
                        <a:solidFill>
                          <a:schemeClr val="tx1"/>
                        </a:solidFill>
                        <a:latin typeface="+mn-lt"/>
                      </a:endParaRPr>
                    </a:p>
                    <a:p>
                      <a:pPr algn="l" fontAlgn="t"/>
                      <a:endParaRPr lang="en-US" sz="1600" b="0" i="0" u="none" strike="noStrike" dirty="0">
                        <a:solidFill>
                          <a:schemeClr val="tx1"/>
                        </a:solidFill>
                        <a:latin typeface="Calibri"/>
                      </a:endParaRPr>
                    </a:p>
                  </a:txBody>
                  <a:tcPr marL="9274" marR="9274" marT="9274" marB="0"/>
                </a:tc>
                <a:tc>
                  <a:txBody>
                    <a:bodyPr/>
                    <a:lstStyle/>
                    <a:p>
                      <a:pPr algn="l" fontAlgn="t"/>
                      <a:r>
                        <a:rPr lang="en-US" sz="1600" kern="1200" dirty="0">
                          <a:solidFill>
                            <a:schemeClr val="tx1"/>
                          </a:solidFill>
                          <a:latin typeface="+mn-lt"/>
                          <a:ea typeface="+mn-ea"/>
                          <a:cs typeface="+mn-cs"/>
                        </a:rPr>
                        <a:t>Only applicable for payment of tuition fees by International Students. </a:t>
                      </a:r>
                    </a:p>
                    <a:p>
                      <a:pPr algn="l" fontAlgn="t"/>
                      <a:r>
                        <a:rPr lang="en-US" sz="1600" b="1" u="none" strike="noStrike" dirty="0">
                          <a:solidFill>
                            <a:schemeClr val="tx1"/>
                          </a:solidFill>
                        </a:rPr>
                        <a:t>Bank Details (</a:t>
                      </a:r>
                      <a:r>
                        <a:rPr lang="en-US" sz="1600" b="1" kern="1200" dirty="0">
                          <a:solidFill>
                            <a:schemeClr val="tx1"/>
                          </a:solidFill>
                          <a:latin typeface="+mn-lt"/>
                          <a:ea typeface="+mn-ea"/>
                          <a:cs typeface="+mn-cs"/>
                        </a:rPr>
                        <a:t>except students of the People's Republic of China):</a:t>
                      </a:r>
                    </a:p>
                    <a:p>
                      <a:r>
                        <a:rPr lang="en-US" sz="1600" kern="1200" dirty="0">
                          <a:solidFill>
                            <a:schemeClr val="tx1"/>
                          </a:solidFill>
                          <a:latin typeface="+mn-lt"/>
                          <a:ea typeface="+mn-ea"/>
                          <a:cs typeface="+mn-cs"/>
                        </a:rPr>
                        <a:t>Beneficiary’s Bank: CIMB Bank </a:t>
                      </a:r>
                      <a:r>
                        <a:rPr lang="en-US" sz="1600" kern="1200" dirty="0" err="1">
                          <a:solidFill>
                            <a:schemeClr val="tx1"/>
                          </a:solidFill>
                          <a:latin typeface="+mn-lt"/>
                          <a:ea typeface="+mn-ea"/>
                          <a:cs typeface="+mn-cs"/>
                        </a:rPr>
                        <a:t>Berhad</a:t>
                      </a:r>
                      <a:endParaRPr lang="en-US" sz="1600" kern="1200" dirty="0">
                        <a:solidFill>
                          <a:schemeClr val="tx1"/>
                        </a:solidFill>
                        <a:latin typeface="+mn-lt"/>
                        <a:ea typeface="+mn-ea"/>
                        <a:cs typeface="+mn-cs"/>
                      </a:endParaRPr>
                    </a:p>
                    <a:p>
                      <a:r>
                        <a:rPr lang="en-US" sz="1600" kern="1200" dirty="0">
                          <a:solidFill>
                            <a:schemeClr val="tx1"/>
                          </a:solidFill>
                          <a:latin typeface="+mn-lt"/>
                          <a:ea typeface="+mn-ea"/>
                          <a:cs typeface="+mn-cs"/>
                        </a:rPr>
                        <a:t>Banker’s address: </a:t>
                      </a:r>
                      <a:r>
                        <a:rPr lang="en-US" sz="1600" kern="1200" dirty="0">
                          <a:solidFill>
                            <a:srgbClr val="FF0000"/>
                          </a:solidFill>
                          <a:latin typeface="+mn-lt"/>
                          <a:ea typeface="+mn-ea"/>
                          <a:cs typeface="+mn-cs"/>
                        </a:rPr>
                        <a:t>76, Jalan </a:t>
                      </a:r>
                      <a:r>
                        <a:rPr lang="en-US" sz="1600" kern="1200" dirty="0" err="1">
                          <a:solidFill>
                            <a:srgbClr val="FF0000"/>
                          </a:solidFill>
                          <a:latin typeface="+mn-lt"/>
                          <a:ea typeface="+mn-ea"/>
                          <a:cs typeface="+mn-cs"/>
                        </a:rPr>
                        <a:t>Cerdas</a:t>
                      </a:r>
                      <a:r>
                        <a:rPr lang="en-US" sz="1600" kern="1200" dirty="0">
                          <a:solidFill>
                            <a:srgbClr val="FF0000"/>
                          </a:solidFill>
                          <a:latin typeface="+mn-lt"/>
                          <a:ea typeface="+mn-ea"/>
                          <a:cs typeface="+mn-cs"/>
                        </a:rPr>
                        <a:t>, </a:t>
                      </a:r>
                      <a:r>
                        <a:rPr lang="en-US" sz="1600" strike="sngStrike" kern="1200" dirty="0">
                          <a:solidFill>
                            <a:srgbClr val="FF0000"/>
                          </a:solidFill>
                          <a:latin typeface="+mn-lt"/>
                          <a:ea typeface="+mn-ea"/>
                          <a:cs typeface="+mn-cs"/>
                        </a:rPr>
                        <a:t>197 &amp; 199, Jalan </a:t>
                      </a:r>
                      <a:r>
                        <a:rPr lang="en-US" sz="1600" strike="sngStrike" kern="1200" dirty="0" err="1">
                          <a:solidFill>
                            <a:srgbClr val="FF0000"/>
                          </a:solidFill>
                          <a:latin typeface="+mn-lt"/>
                          <a:ea typeface="+mn-ea"/>
                          <a:cs typeface="+mn-cs"/>
                        </a:rPr>
                        <a:t>Sarjana</a:t>
                      </a:r>
                      <a:r>
                        <a:rPr lang="en-US" sz="1600" strike="sngStrike" kern="1200" dirty="0">
                          <a:solidFill>
                            <a:srgbClr val="FF0000"/>
                          </a:solidFill>
                          <a:latin typeface="+mn-lt"/>
                          <a:ea typeface="+mn-ea"/>
                          <a:cs typeface="+mn-cs"/>
                        </a:rPr>
                        <a:t>,</a:t>
                      </a:r>
                      <a:r>
                        <a:rPr lang="en-US" sz="1600" kern="1200" dirty="0">
                          <a:solidFill>
                            <a:srgbClr val="FF0000"/>
                          </a:solidFill>
                          <a:latin typeface="+mn-lt"/>
                          <a:ea typeface="+mn-ea"/>
                          <a:cs typeface="+mn-cs"/>
                        </a:rPr>
                        <a:t> </a:t>
                      </a:r>
                      <a:r>
                        <a:rPr lang="en-US" sz="1600" kern="1200" dirty="0">
                          <a:solidFill>
                            <a:schemeClr val="tx1"/>
                          </a:solidFill>
                          <a:latin typeface="+mn-lt"/>
                          <a:ea typeface="+mn-ea"/>
                          <a:cs typeface="+mn-cs"/>
                        </a:rPr>
                        <a:t>Taman Connaught , 56000 </a:t>
                      </a:r>
                      <a:r>
                        <a:rPr lang="en-US" sz="1600" kern="1200" dirty="0" err="1">
                          <a:solidFill>
                            <a:schemeClr val="tx1"/>
                          </a:solidFill>
                          <a:latin typeface="+mn-lt"/>
                          <a:ea typeface="+mn-ea"/>
                          <a:cs typeface="+mn-cs"/>
                        </a:rPr>
                        <a:t>Cheras</a:t>
                      </a:r>
                      <a:r>
                        <a:rPr lang="en-US" sz="1600" kern="1200" dirty="0">
                          <a:solidFill>
                            <a:schemeClr val="tx1"/>
                          </a:solidFill>
                          <a:latin typeface="+mn-lt"/>
                          <a:ea typeface="+mn-ea"/>
                          <a:cs typeface="+mn-cs"/>
                        </a:rPr>
                        <a:t>, Kuala Lumpur, Malaysia</a:t>
                      </a:r>
                    </a:p>
                    <a:p>
                      <a:r>
                        <a:rPr lang="en-US" sz="1600" kern="1200" dirty="0">
                          <a:solidFill>
                            <a:schemeClr val="tx1"/>
                          </a:solidFill>
                          <a:latin typeface="+mn-lt"/>
                          <a:ea typeface="+mn-ea"/>
                          <a:cs typeface="+mn-cs"/>
                        </a:rPr>
                        <a:t>Beneficiary’s Bank Account No.: 86-0213894-3</a:t>
                      </a:r>
                    </a:p>
                    <a:p>
                      <a:r>
                        <a:rPr lang="en-US" sz="1600" kern="1200" dirty="0">
                          <a:solidFill>
                            <a:schemeClr val="tx1"/>
                          </a:solidFill>
                          <a:latin typeface="+mn-lt"/>
                          <a:ea typeface="+mn-ea"/>
                          <a:cs typeface="+mn-cs"/>
                        </a:rPr>
                        <a:t>Swift Code: CTBBMYKL</a:t>
                      </a:r>
                    </a:p>
                    <a:p>
                      <a:r>
                        <a:rPr lang="en-US" sz="1600" kern="1200" dirty="0">
                          <a:solidFill>
                            <a:schemeClr val="tx1"/>
                          </a:solidFill>
                          <a:latin typeface="+mn-lt"/>
                          <a:ea typeface="+mn-ea"/>
                          <a:cs typeface="+mn-cs"/>
                        </a:rPr>
                        <a:t>Beneficiary’s Name: UCSI Education </a:t>
                      </a:r>
                      <a:r>
                        <a:rPr lang="en-US" sz="1600" kern="1200" dirty="0" err="1">
                          <a:solidFill>
                            <a:schemeClr val="tx1"/>
                          </a:solidFill>
                          <a:latin typeface="+mn-lt"/>
                          <a:ea typeface="+mn-ea"/>
                          <a:cs typeface="+mn-cs"/>
                        </a:rPr>
                        <a:t>Sdn</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Bhd</a:t>
                      </a:r>
                      <a:endParaRPr lang="en-US" sz="1600" kern="1200" dirty="0">
                        <a:solidFill>
                          <a:schemeClr val="tx1"/>
                        </a:solidFill>
                        <a:latin typeface="+mn-lt"/>
                        <a:ea typeface="+mn-ea"/>
                        <a:cs typeface="+mn-cs"/>
                      </a:endParaRPr>
                    </a:p>
                    <a:p>
                      <a:r>
                        <a:rPr lang="en-US" sz="1600" kern="1200" dirty="0">
                          <a:solidFill>
                            <a:schemeClr val="tx1"/>
                          </a:solidFill>
                          <a:latin typeface="+mn-lt"/>
                          <a:ea typeface="+mn-ea"/>
                          <a:cs typeface="+mn-cs"/>
                        </a:rPr>
                        <a:t>Beneficiary’s Address: UCSI University, No.1, </a:t>
                      </a:r>
                      <a:r>
                        <a:rPr lang="en-US" sz="1600" kern="1200" dirty="0" err="1">
                          <a:solidFill>
                            <a:schemeClr val="tx1"/>
                          </a:solidFill>
                          <a:latin typeface="+mn-lt"/>
                          <a:ea typeface="+mn-ea"/>
                          <a:cs typeface="+mn-cs"/>
                        </a:rPr>
                        <a:t>Jalan</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Menara</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Gading</a:t>
                      </a:r>
                      <a:r>
                        <a:rPr lang="en-US" sz="1600" kern="1200" dirty="0">
                          <a:solidFill>
                            <a:schemeClr val="tx1"/>
                          </a:solidFill>
                          <a:latin typeface="+mn-lt"/>
                          <a:ea typeface="+mn-ea"/>
                          <a:cs typeface="+mn-cs"/>
                        </a:rPr>
                        <a:t>, UCSI Heights, 56000 </a:t>
                      </a:r>
                      <a:r>
                        <a:rPr lang="en-US" sz="1600" kern="1200" dirty="0" err="1">
                          <a:solidFill>
                            <a:schemeClr val="tx1"/>
                          </a:solidFill>
                          <a:latin typeface="+mn-lt"/>
                          <a:ea typeface="+mn-ea"/>
                          <a:cs typeface="+mn-cs"/>
                        </a:rPr>
                        <a:t>Cheras</a:t>
                      </a:r>
                      <a:r>
                        <a:rPr lang="en-US" sz="1600" kern="1200" dirty="0">
                          <a:solidFill>
                            <a:schemeClr val="tx1"/>
                          </a:solidFill>
                          <a:latin typeface="+mn-lt"/>
                          <a:ea typeface="+mn-ea"/>
                          <a:cs typeface="+mn-cs"/>
                        </a:rPr>
                        <a:t>, Kuala Lumpur, Malaysia</a:t>
                      </a:r>
                    </a:p>
                    <a:p>
                      <a:r>
                        <a:rPr lang="en-US" sz="1600" kern="1200" dirty="0">
                          <a:solidFill>
                            <a:schemeClr val="tx1"/>
                          </a:solidFill>
                          <a:latin typeface="+mn-lt"/>
                          <a:ea typeface="+mn-ea"/>
                          <a:cs typeface="+mn-cs"/>
                        </a:rPr>
                        <a:t>Beneficiary’s Contact No.: 603-9101 8880</a:t>
                      </a:r>
                    </a:p>
                    <a:p>
                      <a:r>
                        <a:rPr lang="en-US" sz="1600" kern="1200" dirty="0">
                          <a:solidFill>
                            <a:schemeClr val="tx1"/>
                          </a:solidFill>
                          <a:latin typeface="+mn-lt"/>
                          <a:ea typeface="+mn-ea"/>
                          <a:cs typeface="+mn-cs"/>
                        </a:rPr>
                        <a:t>Beneficiary’s Fax No.: 603-9100</a:t>
                      </a:r>
                      <a:r>
                        <a:rPr lang="en-US" sz="1600" kern="1200" baseline="0" dirty="0">
                          <a:solidFill>
                            <a:schemeClr val="tx1"/>
                          </a:solidFill>
                          <a:latin typeface="+mn-lt"/>
                          <a:ea typeface="+mn-ea"/>
                          <a:cs typeface="+mn-cs"/>
                        </a:rPr>
                        <a:t> 3585 (Finance Office)</a:t>
                      </a:r>
                      <a:endParaRPr lang="en-US" sz="1600" b="0" u="none" strike="noStrike" kern="1200" dirty="0">
                        <a:solidFill>
                          <a:schemeClr val="tx1"/>
                        </a:solidFill>
                        <a:latin typeface="+mn-lt"/>
                        <a:ea typeface="+mn-ea"/>
                        <a:cs typeface="+mn-cs"/>
                      </a:endParaRPr>
                    </a:p>
                  </a:txBody>
                  <a:tcPr marL="9274" marR="9274" marT="9274" marB="0"/>
                </a:tc>
                <a:extLst>
                  <a:ext uri="{0D108BD9-81ED-4DB2-BD59-A6C34878D82A}">
                    <a16:rowId xmlns:a16="http://schemas.microsoft.com/office/drawing/2014/main" val="10001"/>
                  </a:ext>
                </a:extLst>
              </a:tr>
            </a:tbl>
          </a:graphicData>
        </a:graphic>
      </p:graphicFrame>
      <p:pic>
        <p:nvPicPr>
          <p:cNvPr id="7"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8504401"/>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B54C97-1BD6-4242-BD90-3BAC917EDB0E}"/>
              </a:ext>
            </a:extLst>
          </p:cNvPr>
          <p:cNvPicPr>
            <a:picLocks noChangeAspect="1"/>
          </p:cNvPicPr>
          <p:nvPr/>
        </p:nvPicPr>
        <p:blipFill>
          <a:blip r:embed="rId2"/>
          <a:stretch>
            <a:fillRect/>
          </a:stretch>
        </p:blipFill>
        <p:spPr>
          <a:xfrm>
            <a:off x="0" y="0"/>
            <a:ext cx="9144000" cy="6857999"/>
          </a:xfrm>
          <a:prstGeom prst="rect">
            <a:avLst/>
          </a:prstGeom>
        </p:spPr>
      </p:pic>
      <p:sp>
        <p:nvSpPr>
          <p:cNvPr id="4" name="Title 1"/>
          <p:cNvSpPr txBox="1">
            <a:spLocks/>
          </p:cNvSpPr>
          <p:nvPr/>
        </p:nvSpPr>
        <p:spPr>
          <a:xfrm>
            <a:off x="337368" y="1505874"/>
            <a:ext cx="9144000" cy="863600"/>
          </a:xfrm>
          <a:prstGeom prst="rect">
            <a:avLst/>
          </a:prstGeom>
        </p:spPr>
        <p:txBody>
          <a:bodyPr anchor="ctr"/>
          <a:lstStyle/>
          <a:p>
            <a:pPr marL="514350" indent="-514350" algn="ctr" fontAlgn="base">
              <a:spcBef>
                <a:spcPct val="0"/>
              </a:spcBef>
              <a:spcAft>
                <a:spcPct val="0"/>
              </a:spcAft>
              <a:defRPr/>
            </a:pPr>
            <a:r>
              <a:rPr lang="en-US" sz="4000" b="1" dirty="0">
                <a:solidFill>
                  <a:srgbClr val="FFFF00"/>
                </a:solidFill>
                <a:effectLst>
                  <a:outerShdw blurRad="38100" dist="38100" dir="2700000" algn="tl">
                    <a:srgbClr val="000000">
                      <a:alpha val="43137"/>
                    </a:srgbClr>
                  </a:outerShdw>
                </a:effectLst>
                <a:latin typeface="Arial Narrow" panose="020B0606020202030204" pitchFamily="34" charset="0"/>
                <a:cs typeface="Arial" pitchFamily="34" charset="0"/>
              </a:rPr>
              <a:t>What is Co-Op?</a:t>
            </a:r>
          </a:p>
        </p:txBody>
      </p:sp>
      <p:sp>
        <p:nvSpPr>
          <p:cNvPr id="5" name="Rounded Rectangle 4"/>
          <p:cNvSpPr>
            <a:spLocks noChangeArrowheads="1"/>
          </p:cNvSpPr>
          <p:nvPr/>
        </p:nvSpPr>
        <p:spPr bwMode="auto">
          <a:xfrm>
            <a:off x="1235522" y="5035718"/>
            <a:ext cx="3306899" cy="1698773"/>
          </a:xfrm>
          <a:prstGeom prst="roundRect">
            <a:avLst>
              <a:gd name="adj" fmla="val 16667"/>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r>
              <a:rPr lang="en-GB" sz="2000" b="1" dirty="0">
                <a:solidFill>
                  <a:prstClr val="white"/>
                </a:solidFill>
                <a:latin typeface="Arial Narrow" panose="020B0606020202030204" pitchFamily="34" charset="0"/>
                <a:cs typeface="Arial" pitchFamily="34" charset="0"/>
              </a:rPr>
              <a:t>Engineering programmes: </a:t>
            </a:r>
          </a:p>
          <a:p>
            <a:pPr eaLnBrk="0" fontAlgn="base" hangingPunct="0">
              <a:spcBef>
                <a:spcPct val="0"/>
              </a:spcBef>
              <a:spcAft>
                <a:spcPct val="0"/>
              </a:spcAft>
            </a:pPr>
            <a:r>
              <a:rPr lang="en-GB" b="1" dirty="0">
                <a:solidFill>
                  <a:prstClr val="white"/>
                </a:solidFill>
                <a:latin typeface="Arial Narrow" panose="020B0606020202030204" pitchFamily="34" charset="0"/>
                <a:cs typeface="Arial" pitchFamily="34" charset="0"/>
              </a:rPr>
              <a:t>4 months (2 modules)</a:t>
            </a:r>
          </a:p>
          <a:p>
            <a:pPr eaLnBrk="0" fontAlgn="base" hangingPunct="0">
              <a:spcBef>
                <a:spcPct val="0"/>
              </a:spcBef>
              <a:spcAft>
                <a:spcPct val="0"/>
              </a:spcAft>
            </a:pPr>
            <a:endParaRPr lang="en-GB" sz="500" dirty="0">
              <a:solidFill>
                <a:prstClr val="white"/>
              </a:solidFill>
              <a:latin typeface="Arial Narrow" panose="020B0606020202030204" pitchFamily="34" charset="0"/>
              <a:cs typeface="Arial" pitchFamily="34" charset="0"/>
            </a:endParaRPr>
          </a:p>
          <a:p>
            <a:pPr eaLnBrk="0" fontAlgn="base" hangingPunct="0">
              <a:spcBef>
                <a:spcPct val="0"/>
              </a:spcBef>
              <a:spcAft>
                <a:spcPct val="0"/>
              </a:spcAft>
            </a:pPr>
            <a:r>
              <a:rPr lang="en-GB" sz="2000" b="1" dirty="0">
                <a:solidFill>
                  <a:prstClr val="white"/>
                </a:solidFill>
                <a:latin typeface="Arial Narrow" panose="020B0606020202030204" pitchFamily="34" charset="0"/>
                <a:cs typeface="Arial" pitchFamily="34" charset="0"/>
              </a:rPr>
              <a:t>Non-Engineering programmes : </a:t>
            </a:r>
          </a:p>
          <a:p>
            <a:pPr eaLnBrk="0" fontAlgn="base" hangingPunct="0">
              <a:spcBef>
                <a:spcPct val="0"/>
              </a:spcBef>
              <a:spcAft>
                <a:spcPct val="0"/>
              </a:spcAft>
            </a:pPr>
            <a:r>
              <a:rPr lang="en-GB" b="1" dirty="0">
                <a:solidFill>
                  <a:prstClr val="white"/>
                </a:solidFill>
                <a:latin typeface="Arial Narrow" panose="020B0606020202030204" pitchFamily="34" charset="0"/>
                <a:cs typeface="Arial" pitchFamily="34" charset="0"/>
              </a:rPr>
              <a:t>2 months (3 modules)</a:t>
            </a:r>
          </a:p>
          <a:p>
            <a:pPr eaLnBrk="0" fontAlgn="base" hangingPunct="0">
              <a:spcBef>
                <a:spcPct val="0"/>
              </a:spcBef>
              <a:spcAft>
                <a:spcPct val="0"/>
              </a:spcAft>
            </a:pPr>
            <a:endParaRPr lang="en-GB" sz="500" dirty="0">
              <a:solidFill>
                <a:prstClr val="white"/>
              </a:solidFill>
              <a:latin typeface="Arial Narrow" panose="020B0606020202030204" pitchFamily="34" charset="0"/>
              <a:cs typeface="Arial" pitchFamily="34" charset="0"/>
            </a:endParaRPr>
          </a:p>
          <a:p>
            <a:pPr eaLnBrk="0" fontAlgn="base" hangingPunct="0">
              <a:spcBef>
                <a:spcPct val="0"/>
              </a:spcBef>
              <a:spcAft>
                <a:spcPct val="0"/>
              </a:spcAft>
            </a:pPr>
            <a:endParaRPr lang="en-GB" sz="500" dirty="0">
              <a:solidFill>
                <a:prstClr val="white"/>
              </a:solidFill>
              <a:latin typeface="Arial Narrow" panose="020B0606020202030204" pitchFamily="34" charset="0"/>
              <a:cs typeface="Arial" pitchFamily="34" charset="0"/>
            </a:endParaRPr>
          </a:p>
          <a:p>
            <a:pPr eaLnBrk="0" fontAlgn="base" hangingPunct="0">
              <a:spcBef>
                <a:spcPct val="0"/>
              </a:spcBef>
              <a:spcAft>
                <a:spcPct val="0"/>
              </a:spcAft>
            </a:pPr>
            <a:r>
              <a:rPr lang="en-GB" sz="1600" i="1" dirty="0">
                <a:solidFill>
                  <a:prstClr val="white"/>
                </a:solidFill>
                <a:latin typeface="Arial Narrow" panose="020B0606020202030204" pitchFamily="34" charset="0"/>
                <a:cs typeface="Arial" pitchFamily="34" charset="0"/>
              </a:rPr>
              <a:t>Each module amount to 3 credit hours</a:t>
            </a:r>
          </a:p>
        </p:txBody>
      </p:sp>
      <p:sp>
        <p:nvSpPr>
          <p:cNvPr id="6" name="Rounded Rectangle 5"/>
          <p:cNvSpPr/>
          <p:nvPr/>
        </p:nvSpPr>
        <p:spPr bwMode="auto">
          <a:xfrm>
            <a:off x="5057102" y="5023033"/>
            <a:ext cx="3256433" cy="1711458"/>
          </a:xfrm>
          <a:prstGeom prst="roundRect">
            <a:avLst/>
          </a:prstGeom>
          <a:solidFill>
            <a:schemeClr val="accent1"/>
          </a:solidFill>
          <a:ln w="9525" cap="flat" cmpd="sng" algn="ctr">
            <a:noFill/>
            <a:prstDash val="solid"/>
            <a:round/>
            <a:headEnd type="none" w="med" len="med"/>
            <a:tailEnd type="none" w="med" len="med"/>
          </a:ln>
          <a:effectLst/>
        </p:spPr>
        <p:txBody>
          <a:bodyPr/>
          <a:lstStyle/>
          <a:p>
            <a:pPr fontAlgn="base">
              <a:spcBef>
                <a:spcPct val="0"/>
              </a:spcBef>
              <a:spcAft>
                <a:spcPct val="0"/>
              </a:spcAft>
            </a:pPr>
            <a:r>
              <a:rPr lang="en-GB" sz="2000" b="1" dirty="0">
                <a:solidFill>
                  <a:prstClr val="white"/>
                </a:solidFill>
                <a:latin typeface="Arial Narrow" panose="020B0606020202030204" pitchFamily="34" charset="0"/>
                <a:ea typeface="SimSun" pitchFamily="2" charset="-122"/>
                <a:cs typeface="Times New Roman" pitchFamily="18" charset="0"/>
              </a:rPr>
              <a:t>Grades are based on:</a:t>
            </a:r>
          </a:p>
          <a:p>
            <a:pPr fontAlgn="base">
              <a:spcBef>
                <a:spcPts val="600"/>
              </a:spcBef>
              <a:spcAft>
                <a:spcPct val="0"/>
              </a:spcAft>
              <a:buFontTx/>
              <a:buAutoNum type="arabicPeriod"/>
            </a:pPr>
            <a:r>
              <a:rPr lang="en-GB" dirty="0">
                <a:solidFill>
                  <a:schemeClr val="bg1"/>
                </a:solidFill>
                <a:latin typeface="Arial Narrow" panose="020B0606020202030204" pitchFamily="34" charset="0"/>
                <a:ea typeface="SimSun" pitchFamily="2" charset="-122"/>
                <a:cs typeface="Times New Roman" pitchFamily="18" charset="0"/>
              </a:rPr>
              <a:t>Employer’s evaluation</a:t>
            </a:r>
            <a:endParaRPr lang="en-GB" strike="sngStrike" dirty="0">
              <a:solidFill>
                <a:schemeClr val="bg1"/>
              </a:solidFill>
              <a:latin typeface="Arial Narrow" panose="020B0606020202030204" pitchFamily="34" charset="0"/>
              <a:ea typeface="SimSun" pitchFamily="2" charset="-122"/>
              <a:cs typeface="Times New Roman" pitchFamily="18" charset="0"/>
            </a:endParaRPr>
          </a:p>
          <a:p>
            <a:pPr fontAlgn="base">
              <a:spcBef>
                <a:spcPct val="0"/>
              </a:spcBef>
              <a:spcAft>
                <a:spcPct val="0"/>
              </a:spcAft>
              <a:buFontTx/>
              <a:buAutoNum type="arabicPeriod"/>
            </a:pPr>
            <a:endParaRPr lang="en-GB" sz="1000" dirty="0">
              <a:solidFill>
                <a:prstClr val="white"/>
              </a:solidFill>
              <a:latin typeface="Arial Narrow" panose="020B0606020202030204" pitchFamily="34" charset="0"/>
              <a:ea typeface="SimSun" pitchFamily="2" charset="-122"/>
              <a:cs typeface="Times New Roman" pitchFamily="18" charset="0"/>
            </a:endParaRPr>
          </a:p>
          <a:p>
            <a:pPr fontAlgn="base">
              <a:spcBef>
                <a:spcPct val="0"/>
              </a:spcBef>
              <a:spcAft>
                <a:spcPct val="0"/>
              </a:spcAft>
              <a:buFontTx/>
              <a:buAutoNum type="arabicPeriod"/>
            </a:pPr>
            <a:r>
              <a:rPr lang="en-GB" dirty="0">
                <a:solidFill>
                  <a:prstClr val="white"/>
                </a:solidFill>
                <a:latin typeface="Arial Narrow" panose="020B0606020202030204" pitchFamily="34" charset="0"/>
                <a:ea typeface="SimSun" pitchFamily="2" charset="-122"/>
                <a:cs typeface="Times New Roman" pitchFamily="18" charset="0"/>
              </a:rPr>
              <a:t>Written Co-Op </a:t>
            </a:r>
            <a:r>
              <a:rPr lang="en-GB" dirty="0">
                <a:solidFill>
                  <a:schemeClr val="bg1"/>
                </a:solidFill>
                <a:latin typeface="Arial Narrow" panose="020B0606020202030204" pitchFamily="34" charset="0"/>
                <a:ea typeface="SimSun" pitchFamily="2" charset="-122"/>
                <a:cs typeface="Times New Roman" pitchFamily="18" charset="0"/>
              </a:rPr>
              <a:t>assignment / report / logbook</a:t>
            </a:r>
          </a:p>
        </p:txBody>
      </p:sp>
      <p:grpSp>
        <p:nvGrpSpPr>
          <p:cNvPr id="124933" name="Group 8"/>
          <p:cNvGrpSpPr>
            <a:grpSpLocks/>
          </p:cNvGrpSpPr>
          <p:nvPr/>
        </p:nvGrpSpPr>
        <p:grpSpPr bwMode="auto">
          <a:xfrm>
            <a:off x="2056149" y="2852311"/>
            <a:ext cx="5456099" cy="2215852"/>
            <a:chOff x="-756086" y="3282364"/>
            <a:chExt cx="6177790" cy="2818463"/>
          </a:xfrm>
        </p:grpSpPr>
        <p:sp>
          <p:nvSpPr>
            <p:cNvPr id="124935" name="Oval 2"/>
            <p:cNvSpPr>
              <a:spLocks noChangeAspect="1"/>
            </p:cNvSpPr>
            <p:nvPr/>
          </p:nvSpPr>
          <p:spPr bwMode="auto">
            <a:xfrm>
              <a:off x="970914" y="3282364"/>
              <a:ext cx="3007244" cy="1475999"/>
            </a:xfrm>
            <a:prstGeom prst="ellipse">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p>
              <a:pPr algn="ctr" eaLnBrk="0" fontAlgn="base" hangingPunct="0">
                <a:spcBef>
                  <a:spcPct val="0"/>
                </a:spcBef>
                <a:spcAft>
                  <a:spcPct val="0"/>
                </a:spcAft>
              </a:pPr>
              <a:r>
                <a:rPr lang="en-GB" sz="2200" dirty="0">
                  <a:solidFill>
                    <a:prstClr val="white"/>
                  </a:solidFill>
                  <a:latin typeface="Arial Narrow" panose="020B0606020202030204" pitchFamily="34" charset="0"/>
                  <a:cs typeface="Arial" pitchFamily="34" charset="0"/>
                </a:rPr>
                <a:t>Co-Operative </a:t>
              </a:r>
              <a:r>
                <a:rPr lang="en-GB" sz="2200" dirty="0">
                  <a:solidFill>
                    <a:schemeClr val="bg1"/>
                  </a:solidFill>
                  <a:latin typeface="Arial Narrow" panose="020B0606020202030204" pitchFamily="34" charset="0"/>
                  <a:cs typeface="Arial" pitchFamily="34" charset="0"/>
                </a:rPr>
                <a:t>Education </a:t>
              </a:r>
              <a:r>
                <a:rPr lang="en-GB" sz="2200" dirty="0">
                  <a:solidFill>
                    <a:prstClr val="white"/>
                  </a:solidFill>
                  <a:latin typeface="Arial Narrow" panose="020B0606020202030204" pitchFamily="34" charset="0"/>
                  <a:cs typeface="Arial" pitchFamily="34" charset="0"/>
                </a:rPr>
                <a:t>Module (Co-Op)</a:t>
              </a:r>
            </a:p>
          </p:txBody>
        </p:sp>
        <p:sp>
          <p:nvSpPr>
            <p:cNvPr id="124936" name="Right Arrow 6"/>
            <p:cNvSpPr>
              <a:spLocks noChangeArrowheads="1"/>
            </p:cNvSpPr>
            <p:nvPr/>
          </p:nvSpPr>
          <p:spPr bwMode="auto">
            <a:xfrm>
              <a:off x="-756086" y="4888197"/>
              <a:ext cx="3106050" cy="1212629"/>
            </a:xfrm>
            <a:prstGeom prst="rightArrow">
              <a:avLst>
                <a:gd name="adj1" fmla="val 50000"/>
                <a:gd name="adj2" fmla="val 49997"/>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p>
              <a:pPr algn="ctr" fontAlgn="base">
                <a:spcBef>
                  <a:spcPct val="0"/>
                </a:spcBef>
                <a:spcAft>
                  <a:spcPct val="0"/>
                </a:spcAft>
              </a:pPr>
              <a:r>
                <a:rPr lang="en-GB" sz="2000" dirty="0">
                  <a:solidFill>
                    <a:prstClr val="white"/>
                  </a:solidFill>
                  <a:latin typeface="Arial Narrow" panose="020B0606020202030204" pitchFamily="34" charset="0"/>
                  <a:cs typeface="Arial" pitchFamily="34" charset="0"/>
                </a:rPr>
                <a:t>Classroom Learning</a:t>
              </a:r>
            </a:p>
          </p:txBody>
        </p:sp>
        <p:sp>
          <p:nvSpPr>
            <p:cNvPr id="8" name="Down Arrow 7"/>
            <p:cNvSpPr/>
            <p:nvPr/>
          </p:nvSpPr>
          <p:spPr bwMode="auto">
            <a:xfrm rot="5400000">
              <a:off x="3279518" y="3958641"/>
              <a:ext cx="1212631" cy="3071741"/>
            </a:xfrm>
            <a:prstGeom prst="downArrow">
              <a:avLst/>
            </a:prstGeom>
            <a:solidFill>
              <a:schemeClr val="accent1"/>
            </a:solidFill>
            <a:ln w="9525" cap="flat" cmpd="sng" algn="ctr">
              <a:noFill/>
              <a:prstDash val="solid"/>
              <a:round/>
              <a:headEnd type="none" w="med" len="med"/>
              <a:tailEnd type="none" w="med" len="med"/>
            </a:ln>
            <a:effectLst/>
          </p:spPr>
          <p:txBody>
            <a:bodyPr vert="vert270" anchor="ctr"/>
            <a:lstStyle/>
            <a:p>
              <a:pPr algn="ctr" fontAlgn="base">
                <a:spcBef>
                  <a:spcPct val="0"/>
                </a:spcBef>
                <a:spcAft>
                  <a:spcPct val="0"/>
                </a:spcAft>
                <a:defRPr/>
              </a:pPr>
              <a:r>
                <a:rPr lang="en-GB" sz="2000" dirty="0">
                  <a:solidFill>
                    <a:schemeClr val="bg1"/>
                  </a:solidFill>
                  <a:latin typeface="Arial Narrow" panose="020B0606020202030204" pitchFamily="34" charset="0"/>
                  <a:cs typeface="Arial" pitchFamily="34" charset="0"/>
                </a:rPr>
                <a:t>Workplace Training</a:t>
              </a:r>
            </a:p>
          </p:txBody>
        </p:sp>
      </p:grpSp>
      <p:pic>
        <p:nvPicPr>
          <p:cNvPr id="10" name="Picture 2" descr="http://www.intonation.co.uk/images/shared/banner-services-english-and-foreign-language-cours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8040" y="0"/>
            <a:ext cx="1965960" cy="113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78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4933"/>
                                        </p:tgtEl>
                                        <p:attrNameLst>
                                          <p:attrName>style.visibility</p:attrName>
                                        </p:attrNameLst>
                                      </p:cBhvr>
                                      <p:to>
                                        <p:strVal val="visible"/>
                                      </p:to>
                                    </p:set>
                                    <p:animEffect transition="in" filter="fade">
                                      <p:cBhvr>
                                        <p:cTn id="15" dur="500"/>
                                        <p:tgtEl>
                                          <p:spTgt spid="12493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childTnLst>
                                </p:cTn>
                              </p:par>
                              <p:par>
                                <p:cTn id="26" presetID="47" presetClass="entr" presetSubtype="0" fill="hold" nodeType="withEffect">
                                  <p:stCondLst>
                                    <p:cond delay="11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333B46-194C-40AB-A5B3-DB66851C219F}"/>
              </a:ext>
            </a:extLst>
          </p:cNvPr>
          <p:cNvPicPr>
            <a:picLocks noChangeAspect="1"/>
          </p:cNvPicPr>
          <p:nvPr/>
        </p:nvPicPr>
        <p:blipFill>
          <a:blip r:embed="rId2"/>
          <a:stretch>
            <a:fillRect/>
          </a:stretch>
        </p:blipFill>
        <p:spPr>
          <a:xfrm>
            <a:off x="0" y="0"/>
            <a:ext cx="9144000" cy="6857999"/>
          </a:xfrm>
          <a:prstGeom prst="rect">
            <a:avLst/>
          </a:prstGeom>
        </p:spPr>
      </p:pic>
      <p:sp>
        <p:nvSpPr>
          <p:cNvPr id="125955" name="TextBox 5"/>
          <p:cNvSpPr txBox="1">
            <a:spLocks noChangeArrowheads="1"/>
          </p:cNvSpPr>
          <p:nvPr/>
        </p:nvSpPr>
        <p:spPr bwMode="auto">
          <a:xfrm>
            <a:off x="-76200" y="2819400"/>
            <a:ext cx="9144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fontAlgn="base">
              <a:spcBef>
                <a:spcPct val="0"/>
              </a:spcBef>
              <a:spcAft>
                <a:spcPct val="0"/>
              </a:spcAft>
            </a:pPr>
            <a:r>
              <a:rPr lang="en-GB" sz="2400" dirty="0">
                <a:solidFill>
                  <a:schemeClr val="bg1"/>
                </a:solidFill>
                <a:latin typeface="Arial Narrow" panose="020B0606020202030204" pitchFamily="34" charset="0"/>
                <a:cs typeface="Arial" pitchFamily="34" charset="0"/>
              </a:rPr>
              <a:t>All students are required to perform their Co-Op attachments during the September semester each year, except for final year students who graduate before that time of year. </a:t>
            </a:r>
          </a:p>
          <a:p>
            <a:pPr algn="just" fontAlgn="base">
              <a:spcBef>
                <a:spcPct val="0"/>
              </a:spcBef>
              <a:spcAft>
                <a:spcPct val="0"/>
              </a:spcAft>
            </a:pPr>
            <a:endParaRPr lang="en-GB" sz="1200" dirty="0">
              <a:solidFill>
                <a:schemeClr val="bg1"/>
              </a:solidFill>
              <a:latin typeface="Arial Narrow" panose="020B0606020202030204" pitchFamily="34" charset="0"/>
              <a:cs typeface="Arial" pitchFamily="34" charset="0"/>
            </a:endParaRPr>
          </a:p>
          <a:p>
            <a:pPr algn="just" fontAlgn="base">
              <a:spcBef>
                <a:spcPct val="0"/>
              </a:spcBef>
              <a:spcAft>
                <a:spcPct val="0"/>
              </a:spcAft>
            </a:pPr>
            <a:r>
              <a:rPr lang="en-GB" sz="2400" dirty="0">
                <a:solidFill>
                  <a:schemeClr val="bg1"/>
                </a:solidFill>
                <a:latin typeface="Arial Narrow" panose="020B0606020202030204" pitchFamily="34" charset="0"/>
                <a:cs typeface="Arial" pitchFamily="34" charset="0"/>
              </a:rPr>
              <a:t>Engineering students will perform their Co-Op module in their 2</a:t>
            </a:r>
            <a:r>
              <a:rPr lang="en-GB" sz="2400" baseline="30000" dirty="0">
                <a:solidFill>
                  <a:schemeClr val="bg1"/>
                </a:solidFill>
                <a:latin typeface="Arial Narrow" panose="020B0606020202030204" pitchFamily="34" charset="0"/>
                <a:cs typeface="Arial" pitchFamily="34" charset="0"/>
              </a:rPr>
              <a:t>nd</a:t>
            </a:r>
            <a:r>
              <a:rPr lang="en-GB" sz="2400" dirty="0">
                <a:solidFill>
                  <a:schemeClr val="bg1"/>
                </a:solidFill>
                <a:latin typeface="Arial Narrow" panose="020B0606020202030204" pitchFamily="34" charset="0"/>
                <a:cs typeface="Arial" pitchFamily="34" charset="0"/>
              </a:rPr>
              <a:t> and 3</a:t>
            </a:r>
            <a:r>
              <a:rPr lang="en-GB" sz="2400" baseline="30000" dirty="0">
                <a:solidFill>
                  <a:schemeClr val="bg1"/>
                </a:solidFill>
                <a:latin typeface="Arial Narrow" panose="020B0606020202030204" pitchFamily="34" charset="0"/>
                <a:cs typeface="Arial" pitchFamily="34" charset="0"/>
              </a:rPr>
              <a:t>rd</a:t>
            </a:r>
            <a:r>
              <a:rPr lang="en-GB" sz="2400" dirty="0">
                <a:solidFill>
                  <a:schemeClr val="bg1"/>
                </a:solidFill>
                <a:latin typeface="Arial Narrow" panose="020B0606020202030204" pitchFamily="34" charset="0"/>
                <a:cs typeface="Arial" pitchFamily="34" charset="0"/>
              </a:rPr>
              <a:t> year. This normally takes place during the September semester. </a:t>
            </a:r>
          </a:p>
          <a:p>
            <a:pPr algn="just" fontAlgn="base">
              <a:spcBef>
                <a:spcPct val="0"/>
              </a:spcBef>
              <a:spcAft>
                <a:spcPct val="0"/>
              </a:spcAft>
            </a:pPr>
            <a:endParaRPr lang="en-GB" sz="2400" dirty="0">
              <a:solidFill>
                <a:schemeClr val="bg1"/>
              </a:solidFill>
              <a:cs typeface="Arial" pitchFamily="34" charset="0"/>
            </a:endParaRPr>
          </a:p>
          <a:p>
            <a:pPr lvl="1" fontAlgn="base">
              <a:spcBef>
                <a:spcPct val="0"/>
              </a:spcBef>
              <a:spcAft>
                <a:spcPct val="0"/>
              </a:spcAft>
            </a:pPr>
            <a:r>
              <a:rPr lang="en-GB" sz="2000" b="1" dirty="0">
                <a:solidFill>
                  <a:schemeClr val="bg1"/>
                </a:solidFill>
                <a:latin typeface="Arial Narrow" panose="020B0606020202030204" pitchFamily="34" charset="0"/>
                <a:cs typeface="Arial" pitchFamily="34" charset="0"/>
              </a:rPr>
              <a:t>Co-Op attachment durations:</a:t>
            </a:r>
            <a:endParaRPr lang="en-GB" sz="2400" dirty="0">
              <a:solidFill>
                <a:schemeClr val="bg1"/>
              </a:solidFill>
              <a:latin typeface="Arial Narrow" panose="020B0606020202030204" pitchFamily="34" charset="0"/>
              <a:cs typeface="Arial" pitchFamily="34" charset="0"/>
            </a:endParaRPr>
          </a:p>
          <a:p>
            <a:pPr marL="1257300" lvl="2" indent="-342900" fontAlgn="base">
              <a:spcBef>
                <a:spcPct val="0"/>
              </a:spcBef>
              <a:spcAft>
                <a:spcPct val="0"/>
              </a:spcAft>
              <a:buFont typeface="Arial" panose="020B0604020202020204" pitchFamily="34" charset="0"/>
              <a:buChar char="•"/>
            </a:pPr>
            <a:r>
              <a:rPr lang="en-GB" sz="2000" dirty="0">
                <a:solidFill>
                  <a:schemeClr val="bg1"/>
                </a:solidFill>
                <a:latin typeface="Arial Narrow" panose="020B0606020202030204" pitchFamily="34" charset="0"/>
                <a:cs typeface="Arial" pitchFamily="34" charset="0"/>
              </a:rPr>
              <a:t>For Engineering students: </a:t>
            </a:r>
          </a:p>
          <a:p>
            <a:pPr marL="914400" lvl="2" indent="0" fontAlgn="base">
              <a:spcBef>
                <a:spcPct val="0"/>
              </a:spcBef>
              <a:spcAft>
                <a:spcPct val="0"/>
              </a:spcAft>
            </a:pPr>
            <a:r>
              <a:rPr lang="en-GB" sz="2000" dirty="0">
                <a:solidFill>
                  <a:schemeClr val="bg1"/>
                </a:solidFill>
                <a:latin typeface="Arial Narrow" panose="020B0606020202030204" pitchFamily="34" charset="0"/>
                <a:cs typeface="Arial" pitchFamily="34" charset="0"/>
              </a:rPr>
              <a:t>	4 months per programme</a:t>
            </a:r>
            <a:endParaRPr lang="en-GB" sz="2400" dirty="0">
              <a:solidFill>
                <a:schemeClr val="bg1"/>
              </a:solidFill>
              <a:latin typeface="Arial Narrow" panose="020B0606020202030204" pitchFamily="34" charset="0"/>
              <a:cs typeface="Arial" pitchFamily="34" charset="0"/>
            </a:endParaRPr>
          </a:p>
          <a:p>
            <a:pPr marL="1257300" lvl="2" indent="-342900" fontAlgn="base">
              <a:spcBef>
                <a:spcPct val="0"/>
              </a:spcBef>
              <a:spcAft>
                <a:spcPct val="0"/>
              </a:spcAft>
              <a:buFont typeface="Arial" panose="020B0604020202020204" pitchFamily="34" charset="0"/>
              <a:buChar char="•"/>
            </a:pPr>
            <a:r>
              <a:rPr lang="en-GB" sz="2000" dirty="0">
                <a:solidFill>
                  <a:schemeClr val="bg1"/>
                </a:solidFill>
                <a:latin typeface="Arial Narrow" panose="020B0606020202030204" pitchFamily="34" charset="0"/>
                <a:cs typeface="Arial" pitchFamily="34" charset="0"/>
              </a:rPr>
              <a:t>For Non-Engineering students:</a:t>
            </a:r>
          </a:p>
          <a:p>
            <a:pPr marL="914400" lvl="2" indent="0" fontAlgn="base">
              <a:spcBef>
                <a:spcPct val="0"/>
              </a:spcBef>
              <a:spcAft>
                <a:spcPct val="0"/>
              </a:spcAft>
            </a:pPr>
            <a:r>
              <a:rPr lang="en-GB" sz="2000" dirty="0">
                <a:solidFill>
                  <a:schemeClr val="bg1"/>
                </a:solidFill>
                <a:latin typeface="Arial Narrow" panose="020B0606020202030204" pitchFamily="34" charset="0"/>
                <a:cs typeface="Arial" pitchFamily="34" charset="0"/>
              </a:rPr>
              <a:t> 	2 months per programme</a:t>
            </a:r>
            <a:endParaRPr lang="en-GB" sz="2400" dirty="0">
              <a:solidFill>
                <a:schemeClr val="bg1"/>
              </a:solidFill>
              <a:latin typeface="Arial Narrow" panose="020B0606020202030204" pitchFamily="34" charset="0"/>
              <a:cs typeface="Arial" pitchFamily="34" charset="0"/>
            </a:endParaRPr>
          </a:p>
        </p:txBody>
      </p:sp>
      <p:sp>
        <p:nvSpPr>
          <p:cNvPr id="5" name="Title 1"/>
          <p:cNvSpPr txBox="1">
            <a:spLocks/>
          </p:cNvSpPr>
          <p:nvPr/>
        </p:nvSpPr>
        <p:spPr>
          <a:xfrm>
            <a:off x="19050" y="1600200"/>
            <a:ext cx="9144000" cy="553420"/>
          </a:xfrm>
          <a:prstGeom prst="rect">
            <a:avLst/>
          </a:prstGeom>
        </p:spPr>
        <p:txBody>
          <a:bodyPr anchor="ctr"/>
          <a:lstStyle/>
          <a:p>
            <a:pPr marL="514350" indent="-514350" algn="ctr" fontAlgn="base">
              <a:spcBef>
                <a:spcPct val="0"/>
              </a:spcBef>
              <a:spcAft>
                <a:spcPct val="0"/>
              </a:spcAft>
              <a:defRPr/>
            </a:pPr>
            <a:r>
              <a:rPr lang="en-US" sz="4000" b="1" dirty="0">
                <a:solidFill>
                  <a:srgbClr val="FFFF00"/>
                </a:solidFill>
                <a:effectLst>
                  <a:outerShdw blurRad="38100" dist="38100" dir="2700000" algn="tl">
                    <a:srgbClr val="000000">
                      <a:alpha val="43137"/>
                    </a:srgbClr>
                  </a:outerShdw>
                </a:effectLst>
                <a:latin typeface="Arial Narrow" panose="020B0606020202030204" pitchFamily="34" charset="0"/>
                <a:cs typeface="Arial" pitchFamily="34" charset="0"/>
              </a:rPr>
              <a:t>Co-Op Framework</a:t>
            </a:r>
          </a:p>
        </p:txBody>
      </p:sp>
      <p:pic>
        <p:nvPicPr>
          <p:cNvPr id="6" name="Picture 2" descr="http://www.uncoverhiddenprofits.com/wp-content/uploads/2014/07/PROCEDURES-Flow-ch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4876800"/>
            <a:ext cx="2686166" cy="17876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756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0EB0B7-324C-4564-BAAF-6167796F2725}"/>
              </a:ext>
            </a:extLst>
          </p:cNvPr>
          <p:cNvPicPr>
            <a:picLocks noChangeAspect="1"/>
          </p:cNvPicPr>
          <p:nvPr/>
        </p:nvPicPr>
        <p:blipFill>
          <a:blip r:embed="rId3"/>
          <a:stretch>
            <a:fillRect/>
          </a:stretch>
        </p:blipFill>
        <p:spPr>
          <a:xfrm>
            <a:off x="0" y="0"/>
            <a:ext cx="9144000" cy="6857999"/>
          </a:xfrm>
          <a:prstGeom prst="rect">
            <a:avLst/>
          </a:prstGeom>
        </p:spPr>
      </p:pic>
      <p:sp>
        <p:nvSpPr>
          <p:cNvPr id="5" name="Content Placeholder 2"/>
          <p:cNvSpPr>
            <a:spLocks noGrp="1"/>
          </p:cNvSpPr>
          <p:nvPr>
            <p:ph idx="1"/>
          </p:nvPr>
        </p:nvSpPr>
        <p:spPr>
          <a:xfrm>
            <a:off x="0" y="3047999"/>
            <a:ext cx="9144000" cy="3904557"/>
          </a:xfrm>
        </p:spPr>
        <p:txBody>
          <a:bodyPr>
            <a:normAutofit fontScale="85000" lnSpcReduction="10000"/>
          </a:bodyPr>
          <a:lstStyle/>
          <a:p>
            <a:pPr marL="0" indent="0" algn="just">
              <a:buFont typeface="Wingdings 2" pitchFamily="18" charset="2"/>
              <a:buNone/>
            </a:pPr>
            <a:r>
              <a:rPr lang="en-GB" sz="2800" dirty="0">
                <a:solidFill>
                  <a:schemeClr val="bg1"/>
                </a:solidFill>
                <a:latin typeface="Arial Narrow" panose="020B0606020202030204" pitchFamily="34" charset="0"/>
              </a:rPr>
              <a:t>Students must meet both the academic and non-academic prerequisites below:</a:t>
            </a:r>
            <a:endParaRPr lang="en-GB" sz="2600" dirty="0">
              <a:solidFill>
                <a:schemeClr val="bg1"/>
              </a:solidFill>
            </a:endParaRPr>
          </a:p>
          <a:p>
            <a:pPr marL="0" indent="0" algn="just">
              <a:buFont typeface="Wingdings 2" pitchFamily="18" charset="2"/>
              <a:buNone/>
            </a:pPr>
            <a:r>
              <a:rPr lang="en-GB" sz="2800" b="1" dirty="0">
                <a:solidFill>
                  <a:schemeClr val="bg1"/>
                </a:solidFill>
                <a:latin typeface="Arial Narrow" panose="020B0606020202030204" pitchFamily="34" charset="0"/>
              </a:rPr>
              <a:t>Academic Prerequisites</a:t>
            </a:r>
          </a:p>
          <a:p>
            <a:pPr marL="265113" lvl="2" indent="-265113">
              <a:tabLst>
                <a:tab pos="6638925" algn="l"/>
              </a:tabLst>
            </a:pPr>
            <a:r>
              <a:rPr lang="en-GB" dirty="0">
                <a:solidFill>
                  <a:schemeClr val="bg1"/>
                </a:solidFill>
                <a:latin typeface="Arial Narrow" panose="020B0606020202030204" pitchFamily="34" charset="0"/>
              </a:rPr>
              <a:t>Required to complete at least </a:t>
            </a:r>
            <a:r>
              <a:rPr lang="en-GB" b="1" dirty="0">
                <a:solidFill>
                  <a:schemeClr val="bg1"/>
                </a:solidFill>
                <a:latin typeface="Arial Narrow" panose="020B0606020202030204" pitchFamily="34" charset="0"/>
              </a:rPr>
              <a:t>50% </a:t>
            </a:r>
            <a:r>
              <a:rPr lang="en-GB" dirty="0">
                <a:solidFill>
                  <a:schemeClr val="bg1"/>
                </a:solidFill>
                <a:latin typeface="Arial Narrow" panose="020B0606020202030204" pitchFamily="34" charset="0"/>
              </a:rPr>
              <a:t>of all coursework each</a:t>
            </a:r>
          </a:p>
          <a:p>
            <a:pPr marL="265113" lvl="2" indent="-265113">
              <a:buNone/>
              <a:tabLst>
                <a:tab pos="450850" algn="l"/>
                <a:tab pos="6638925" algn="l"/>
              </a:tabLst>
            </a:pPr>
            <a:r>
              <a:rPr lang="en-GB" dirty="0">
                <a:solidFill>
                  <a:schemeClr val="bg1"/>
                </a:solidFill>
                <a:latin typeface="Arial Narrow" panose="020B0606020202030204" pitchFamily="34" charset="0"/>
              </a:rPr>
              <a:t>	year / semester.</a:t>
            </a:r>
          </a:p>
          <a:p>
            <a:pPr marL="265113" lvl="2" indent="-265113">
              <a:tabLst>
                <a:tab pos="6638925" algn="l"/>
              </a:tabLst>
            </a:pPr>
            <a:r>
              <a:rPr lang="en-GB" dirty="0">
                <a:solidFill>
                  <a:schemeClr val="bg1"/>
                </a:solidFill>
                <a:latin typeface="Arial Narrow" panose="020B0606020202030204" pitchFamily="34" charset="0"/>
              </a:rPr>
              <a:t>Obtained a minimum cumulative grade point average </a:t>
            </a:r>
          </a:p>
          <a:p>
            <a:pPr marL="265113" lvl="2" indent="-265113">
              <a:buNone/>
              <a:tabLst>
                <a:tab pos="450850" algn="l"/>
                <a:tab pos="6638925" algn="l"/>
              </a:tabLst>
            </a:pPr>
            <a:r>
              <a:rPr lang="en-GB" dirty="0">
                <a:solidFill>
                  <a:schemeClr val="bg1"/>
                </a:solidFill>
                <a:latin typeface="Arial Narrow" panose="020B0606020202030204" pitchFamily="34" charset="0"/>
              </a:rPr>
              <a:t>	(CGPA) of </a:t>
            </a:r>
            <a:r>
              <a:rPr lang="en-GB" b="1" dirty="0">
                <a:solidFill>
                  <a:schemeClr val="bg1"/>
                </a:solidFill>
                <a:latin typeface="Arial Narrow" panose="020B0606020202030204" pitchFamily="34" charset="0"/>
              </a:rPr>
              <a:t>2.0 (i.e. 50-59%) at the end of each academic </a:t>
            </a:r>
          </a:p>
          <a:p>
            <a:pPr marL="265113" lvl="2" indent="-265113">
              <a:buNone/>
              <a:tabLst>
                <a:tab pos="450850" algn="l"/>
                <a:tab pos="6638925" algn="l"/>
              </a:tabLst>
            </a:pPr>
            <a:r>
              <a:rPr lang="en-GB" b="1" dirty="0">
                <a:solidFill>
                  <a:schemeClr val="bg1"/>
                </a:solidFill>
                <a:latin typeface="Arial Narrow" panose="020B0606020202030204" pitchFamily="34" charset="0"/>
              </a:rPr>
              <a:t>	semester</a:t>
            </a:r>
            <a:r>
              <a:rPr lang="en-GB" sz="2200" dirty="0">
                <a:solidFill>
                  <a:schemeClr val="bg1"/>
                </a:solidFill>
                <a:latin typeface="Arial Narrow" panose="020B0606020202030204" pitchFamily="34" charset="0"/>
              </a:rPr>
              <a:t>.</a:t>
            </a:r>
            <a:r>
              <a:rPr lang="en-GB" sz="2200" b="1" i="1" dirty="0">
                <a:solidFill>
                  <a:schemeClr val="bg1"/>
                </a:solidFill>
                <a:latin typeface="Arial Narrow" panose="020B0606020202030204" pitchFamily="34" charset="0"/>
              </a:rPr>
              <a:t> </a:t>
            </a:r>
            <a:r>
              <a:rPr lang="en-GB" sz="1500" b="1" i="1" dirty="0">
                <a:solidFill>
                  <a:schemeClr val="bg1"/>
                </a:solidFill>
                <a:latin typeface="Arial Narrow" panose="020B0606020202030204" pitchFamily="34" charset="0"/>
              </a:rPr>
              <a:t>[NB: Most employers require a minimum CGPA of 2.5 (65%) or more]</a:t>
            </a:r>
            <a:endParaRPr lang="en-GB" sz="1500" dirty="0">
              <a:solidFill>
                <a:schemeClr val="bg1"/>
              </a:solidFill>
              <a:latin typeface="Arial Narrow" panose="020B0606020202030204" pitchFamily="34" charset="0"/>
            </a:endParaRPr>
          </a:p>
          <a:p>
            <a:pPr marL="265113" lvl="2" indent="-265113">
              <a:tabLst>
                <a:tab pos="6638925" algn="l"/>
              </a:tabLst>
            </a:pPr>
            <a:r>
              <a:rPr lang="en-GB" dirty="0">
                <a:solidFill>
                  <a:schemeClr val="bg1"/>
                </a:solidFill>
                <a:latin typeface="Arial Narrow" panose="020B0606020202030204" pitchFamily="34" charset="0"/>
              </a:rPr>
              <a:t>A student who does not meet the academic prerequisites</a:t>
            </a:r>
          </a:p>
          <a:p>
            <a:pPr marL="0" lvl="2" indent="0">
              <a:buNone/>
              <a:tabLst>
                <a:tab pos="265113" algn="l"/>
                <a:tab pos="6638925" algn="l"/>
              </a:tabLst>
            </a:pPr>
            <a:r>
              <a:rPr lang="en-GB" dirty="0">
                <a:solidFill>
                  <a:schemeClr val="bg1"/>
                </a:solidFill>
                <a:latin typeface="Arial Narrow" panose="020B0606020202030204" pitchFamily="34" charset="0"/>
              </a:rPr>
              <a:t>	is </a:t>
            </a:r>
            <a:r>
              <a:rPr lang="en-GB" b="1" dirty="0">
                <a:solidFill>
                  <a:schemeClr val="bg1"/>
                </a:solidFill>
                <a:latin typeface="Arial Narrow" panose="020B0606020202030204" pitchFamily="34" charset="0"/>
              </a:rPr>
              <a:t>ineligible</a:t>
            </a:r>
            <a:r>
              <a:rPr lang="en-GB" dirty="0">
                <a:solidFill>
                  <a:schemeClr val="bg1"/>
                </a:solidFill>
                <a:latin typeface="Arial Narrow" panose="020B0606020202030204" pitchFamily="34" charset="0"/>
              </a:rPr>
              <a:t> for Co-Op attachment that session</a:t>
            </a:r>
          </a:p>
          <a:p>
            <a:pPr marL="0" lvl="2" indent="0">
              <a:buNone/>
              <a:tabLst>
                <a:tab pos="265113" algn="l"/>
                <a:tab pos="6638925" algn="l"/>
              </a:tabLst>
            </a:pPr>
            <a:r>
              <a:rPr lang="en-GB" dirty="0">
                <a:solidFill>
                  <a:schemeClr val="bg1"/>
                </a:solidFill>
                <a:latin typeface="Arial Narrow" panose="020B0606020202030204" pitchFamily="34" charset="0"/>
              </a:rPr>
              <a:t>	and has to </a:t>
            </a:r>
            <a:r>
              <a:rPr lang="en-GB" b="1" dirty="0">
                <a:solidFill>
                  <a:schemeClr val="bg1"/>
                </a:solidFill>
                <a:latin typeface="Arial Narrow" panose="020B0606020202030204" pitchFamily="34" charset="0"/>
              </a:rPr>
              <a:t>defer the Co-Op </a:t>
            </a:r>
            <a:r>
              <a:rPr lang="en-GB" dirty="0">
                <a:solidFill>
                  <a:schemeClr val="bg1"/>
                </a:solidFill>
                <a:latin typeface="Arial Narrow" panose="020B0606020202030204" pitchFamily="34" charset="0"/>
              </a:rPr>
              <a:t>term to the following year/</a:t>
            </a:r>
          </a:p>
          <a:p>
            <a:pPr marL="0" lvl="2" indent="0">
              <a:buNone/>
              <a:tabLst>
                <a:tab pos="265113" algn="l"/>
                <a:tab pos="6638925" algn="l"/>
              </a:tabLst>
            </a:pPr>
            <a:r>
              <a:rPr lang="en-GB" dirty="0">
                <a:solidFill>
                  <a:schemeClr val="bg1"/>
                </a:solidFill>
                <a:latin typeface="Arial Narrow" panose="020B0606020202030204" pitchFamily="34" charset="0"/>
              </a:rPr>
              <a:t>	until the academic prerequisites are met.</a:t>
            </a:r>
          </a:p>
          <a:p>
            <a:pPr marL="450850" indent="-450850" algn="just"/>
            <a:endParaRPr lang="en-GB" sz="1600" dirty="0">
              <a:solidFill>
                <a:schemeClr val="bg1"/>
              </a:solidFill>
            </a:endParaRPr>
          </a:p>
        </p:txBody>
      </p:sp>
      <p:pic>
        <p:nvPicPr>
          <p:cNvPr id="126979" name="Picture 3" descr="IMG_012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5000" y="3535156"/>
            <a:ext cx="2219400" cy="332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38100" y="1509021"/>
            <a:ext cx="9144000" cy="863600"/>
          </a:xfrm>
          <a:prstGeom prst="rect">
            <a:avLst/>
          </a:prstGeom>
        </p:spPr>
        <p:txBody>
          <a:bodyPr anchor="ctr"/>
          <a:lstStyle/>
          <a:p>
            <a:pPr marL="514350" indent="-514350" algn="ctr" fontAlgn="base">
              <a:spcBef>
                <a:spcPct val="0"/>
              </a:spcBef>
              <a:spcAft>
                <a:spcPct val="0"/>
              </a:spcAft>
              <a:defRPr/>
            </a:pPr>
            <a:r>
              <a:rPr lang="en-US" sz="4000" b="1" dirty="0">
                <a:solidFill>
                  <a:srgbClr val="FFFF00"/>
                </a:solidFill>
                <a:effectLst>
                  <a:outerShdw blurRad="38100" dist="38100" dir="2700000" algn="tl">
                    <a:srgbClr val="000000">
                      <a:alpha val="43137"/>
                    </a:srgbClr>
                  </a:outerShdw>
                </a:effectLst>
                <a:latin typeface="Arial Narrow" panose="020B0606020202030204" pitchFamily="34" charset="0"/>
                <a:cs typeface="Arial" pitchFamily="34" charset="0"/>
              </a:rPr>
              <a:t>Co-Op Prerequisites</a:t>
            </a:r>
          </a:p>
        </p:txBody>
      </p:sp>
      <p:pic>
        <p:nvPicPr>
          <p:cNvPr id="7" name="Picture 1" descr="C:\Documents and Settings\11961\Desktop\Orientation final slide\leopard-home-button_128x128.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7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AE2A3C-8703-40D0-80DF-E958D2011588}"/>
              </a:ext>
            </a:extLst>
          </p:cNvPr>
          <p:cNvPicPr>
            <a:picLocks noChangeAspect="1"/>
          </p:cNvPicPr>
          <p:nvPr/>
        </p:nvPicPr>
        <p:blipFill>
          <a:blip r:embed="rId3"/>
          <a:stretch>
            <a:fillRect/>
          </a:stretch>
        </p:blipFill>
        <p:spPr>
          <a:xfrm>
            <a:off x="0" y="0"/>
            <a:ext cx="9144000" cy="6857999"/>
          </a:xfrm>
          <a:prstGeom prst="rect">
            <a:avLst/>
          </a:prstGeom>
        </p:spPr>
      </p:pic>
      <p:sp>
        <p:nvSpPr>
          <p:cNvPr id="5" name="Content Placeholder 2"/>
          <p:cNvSpPr>
            <a:spLocks noGrp="1"/>
          </p:cNvSpPr>
          <p:nvPr>
            <p:ph idx="1"/>
          </p:nvPr>
        </p:nvSpPr>
        <p:spPr>
          <a:xfrm>
            <a:off x="190500" y="2590799"/>
            <a:ext cx="8763000" cy="4385407"/>
          </a:xfrm>
        </p:spPr>
        <p:txBody>
          <a:bodyPr>
            <a:normAutofit fontScale="62500" lnSpcReduction="20000"/>
          </a:bodyPr>
          <a:lstStyle/>
          <a:p>
            <a:pPr marL="0" indent="0">
              <a:buNone/>
            </a:pPr>
            <a:r>
              <a:rPr lang="en-US" sz="1800" dirty="0">
                <a:solidFill>
                  <a:schemeClr val="bg1"/>
                </a:solidFill>
                <a:latin typeface="Arial Narrow" panose="020B0606020202030204" pitchFamily="34" charset="0"/>
              </a:rPr>
              <a:t>Please follow the steps below before you start finding placements:</a:t>
            </a:r>
          </a:p>
          <a:p>
            <a:pPr marL="0" indent="0">
              <a:buNone/>
            </a:pPr>
            <a:r>
              <a:rPr lang="en-US" sz="1800" dirty="0">
                <a:solidFill>
                  <a:schemeClr val="bg1"/>
                </a:solidFill>
                <a:latin typeface="Arial Narrow" panose="020B0606020202030204" pitchFamily="34" charset="0"/>
              </a:rPr>
              <a:t>    1) Watch the Co-Op e-briefing online:</a:t>
            </a:r>
          </a:p>
          <a:p>
            <a:pPr marL="0" indent="0">
              <a:buNone/>
            </a:pPr>
            <a:r>
              <a:rPr lang="en-US" sz="1400" dirty="0">
                <a:solidFill>
                  <a:schemeClr val="bg1"/>
                </a:solidFill>
                <a:latin typeface="Arial Narrow" panose="020B0606020202030204" pitchFamily="34" charset="0"/>
              </a:rPr>
              <a:t>(http://www.ucsiuniversity.edu.my/student-support/cec/cec/index.aspx)</a:t>
            </a:r>
          </a:p>
          <a:p>
            <a:pPr marL="0" indent="0">
              <a:buNone/>
            </a:pPr>
            <a:r>
              <a:rPr lang="en-US" sz="1600" dirty="0">
                <a:solidFill>
                  <a:schemeClr val="bg1"/>
                </a:solidFill>
                <a:latin typeface="Arial Narrow" panose="020B0606020202030204" pitchFamily="34" charset="0"/>
              </a:rPr>
              <a:t>    </a:t>
            </a:r>
            <a:r>
              <a:rPr lang="en-US" sz="1800" dirty="0">
                <a:solidFill>
                  <a:schemeClr val="bg1"/>
                </a:solidFill>
                <a:latin typeface="Arial Narrow" panose="020B0606020202030204" pitchFamily="34" charset="0"/>
              </a:rPr>
              <a:t>2) Create your CV in the myCo-Op portal:</a:t>
            </a:r>
          </a:p>
          <a:p>
            <a:pPr marL="0" indent="0">
              <a:buNone/>
            </a:pPr>
            <a:r>
              <a:rPr lang="en-US" sz="1400" dirty="0">
                <a:solidFill>
                  <a:schemeClr val="bg1"/>
                </a:solidFill>
                <a:latin typeface="Arial Narrow" panose="020B0606020202030204" pitchFamily="34" charset="0"/>
              </a:rPr>
              <a:t>(http://www.ucsiuniversity.edu.my/mycoop)</a:t>
            </a:r>
          </a:p>
          <a:p>
            <a:pPr marL="0" indent="0">
              <a:buNone/>
            </a:pPr>
            <a:r>
              <a:rPr lang="en-US" sz="1600" dirty="0">
                <a:solidFill>
                  <a:schemeClr val="bg1"/>
                </a:solidFill>
                <a:latin typeface="Arial Narrow" panose="020B0606020202030204" pitchFamily="34" charset="0"/>
              </a:rPr>
              <a:t>    </a:t>
            </a:r>
            <a:r>
              <a:rPr lang="en-US" sz="1800" dirty="0">
                <a:solidFill>
                  <a:schemeClr val="bg1"/>
                </a:solidFill>
                <a:latin typeface="Arial Narrow" panose="020B0606020202030204" pitchFamily="34" charset="0"/>
              </a:rPr>
              <a:t>3) Fill up the Enquiry Form to request for a Verification Letter (if required by companies): </a:t>
            </a:r>
          </a:p>
          <a:p>
            <a:pPr marL="0" indent="0">
              <a:buNone/>
            </a:pPr>
            <a:r>
              <a:rPr lang="en-US" sz="1400" dirty="0">
                <a:solidFill>
                  <a:schemeClr val="bg1"/>
                </a:solidFill>
                <a:latin typeface="Arial Narrow" panose="020B0606020202030204" pitchFamily="34" charset="0"/>
              </a:rPr>
              <a:t>(http://www.ucsiuniversity.edu.my/student-support/cec/cec/student/generalforms.aspx) </a:t>
            </a:r>
          </a:p>
          <a:p>
            <a:endParaRPr lang="en-US" sz="1600" dirty="0">
              <a:solidFill>
                <a:schemeClr val="bg1"/>
              </a:solidFill>
              <a:latin typeface="Arial Narrow" panose="020B0606020202030204" pitchFamily="34" charset="0"/>
            </a:endParaRPr>
          </a:p>
          <a:p>
            <a:pPr marL="0" indent="0">
              <a:buNone/>
            </a:pPr>
            <a:r>
              <a:rPr lang="en-US" sz="1600" dirty="0">
                <a:solidFill>
                  <a:schemeClr val="bg1"/>
                </a:solidFill>
                <a:latin typeface="Arial Narrow" panose="020B0606020202030204" pitchFamily="34" charset="0"/>
              </a:rPr>
              <a:t>You may check out these channels to look for jobs you’re interested in: </a:t>
            </a:r>
          </a:p>
          <a:p>
            <a:pPr>
              <a:buFont typeface="Wingdings" panose="05000000000000000000" pitchFamily="2" charset="2"/>
              <a:buChar char="ü"/>
            </a:pPr>
            <a:r>
              <a:rPr lang="en-US" sz="1800" dirty="0">
                <a:solidFill>
                  <a:schemeClr val="bg1"/>
                </a:solidFill>
                <a:latin typeface="Arial Narrow" panose="020B0606020202030204" pitchFamily="34" charset="0"/>
              </a:rPr>
              <a:t>  </a:t>
            </a:r>
            <a:r>
              <a:rPr lang="en-US" sz="1800" b="1" dirty="0">
                <a:solidFill>
                  <a:schemeClr val="bg1"/>
                </a:solidFill>
                <a:latin typeface="Arial Narrow" panose="020B0606020202030204" pitchFamily="34" charset="0"/>
              </a:rPr>
              <a:t>myCo-Op Portal </a:t>
            </a:r>
            <a:r>
              <a:rPr lang="en-US" sz="1800" dirty="0">
                <a:solidFill>
                  <a:schemeClr val="bg1"/>
                </a:solidFill>
                <a:latin typeface="Arial Narrow" panose="020B0606020202030204" pitchFamily="34" charset="0"/>
              </a:rPr>
              <a:t>(http://www.ucsiuniversity.edu.my/mycoop/)</a:t>
            </a:r>
          </a:p>
          <a:p>
            <a:pPr>
              <a:buFont typeface="Wingdings" panose="05000000000000000000" pitchFamily="2" charset="2"/>
              <a:buChar char="ü"/>
            </a:pPr>
            <a:r>
              <a:rPr lang="en-US" sz="1800" dirty="0">
                <a:solidFill>
                  <a:schemeClr val="bg1"/>
                </a:solidFill>
                <a:latin typeface="Arial Narrow" panose="020B0606020202030204" pitchFamily="34" charset="0"/>
              </a:rPr>
              <a:t>  </a:t>
            </a:r>
            <a:r>
              <a:rPr lang="en-US" sz="1800" b="1" dirty="0">
                <a:solidFill>
                  <a:schemeClr val="bg1"/>
                </a:solidFill>
                <a:latin typeface="Arial Narrow" panose="020B0606020202030204" pitchFamily="34" charset="0"/>
              </a:rPr>
              <a:t>UCSI University Job Placement Portal </a:t>
            </a:r>
            <a:r>
              <a:rPr lang="en-US" sz="1800" dirty="0">
                <a:solidFill>
                  <a:schemeClr val="bg1"/>
                </a:solidFill>
                <a:latin typeface="Arial Narrow" panose="020B0606020202030204" pitchFamily="34" charset="0"/>
              </a:rPr>
              <a:t>(https://ucsicecsjob.wordpress.com/) </a:t>
            </a:r>
          </a:p>
          <a:p>
            <a:pPr>
              <a:buFont typeface="Wingdings" panose="05000000000000000000" pitchFamily="2" charset="2"/>
              <a:buChar char="ü"/>
            </a:pPr>
            <a:r>
              <a:rPr lang="en-US" sz="1800" dirty="0">
                <a:solidFill>
                  <a:schemeClr val="bg1"/>
                </a:solidFill>
                <a:latin typeface="Arial Narrow" panose="020B0606020202030204" pitchFamily="34" charset="0"/>
              </a:rPr>
              <a:t>  </a:t>
            </a:r>
            <a:r>
              <a:rPr lang="en-US" sz="1800" b="1" dirty="0">
                <a:solidFill>
                  <a:schemeClr val="bg1"/>
                </a:solidFill>
                <a:latin typeface="Arial Narrow" panose="020B0606020202030204" pitchFamily="34" charset="0"/>
              </a:rPr>
              <a:t>Facebook </a:t>
            </a:r>
            <a:r>
              <a:rPr lang="en-US" sz="1800" dirty="0">
                <a:solidFill>
                  <a:schemeClr val="bg1"/>
                </a:solidFill>
                <a:latin typeface="Arial Narrow" panose="020B0606020202030204" pitchFamily="34" charset="0"/>
              </a:rPr>
              <a:t>- UCSI University Alumni Network </a:t>
            </a:r>
          </a:p>
          <a:p>
            <a:pPr>
              <a:buFont typeface="Wingdings" panose="05000000000000000000" pitchFamily="2" charset="2"/>
              <a:buChar char="ü"/>
            </a:pPr>
            <a:r>
              <a:rPr lang="en-US" sz="1800" dirty="0">
                <a:solidFill>
                  <a:schemeClr val="bg1"/>
                </a:solidFill>
                <a:latin typeface="Arial Narrow" panose="020B0606020202030204" pitchFamily="34" charset="0"/>
              </a:rPr>
              <a:t> </a:t>
            </a:r>
            <a:r>
              <a:rPr lang="en-US" sz="1800" b="1" dirty="0">
                <a:solidFill>
                  <a:schemeClr val="bg1"/>
                </a:solidFill>
                <a:latin typeface="Arial Narrow" panose="020B0606020202030204" pitchFamily="34" charset="0"/>
              </a:rPr>
              <a:t> Facebook </a:t>
            </a:r>
            <a:r>
              <a:rPr lang="en-US" sz="1800" dirty="0">
                <a:solidFill>
                  <a:schemeClr val="bg1"/>
                </a:solidFill>
                <a:latin typeface="Arial Narrow" panose="020B0606020202030204" pitchFamily="34" charset="0"/>
              </a:rPr>
              <a:t>– UCSI SAA</a:t>
            </a:r>
          </a:p>
          <a:p>
            <a:pPr>
              <a:buFont typeface="Wingdings" panose="05000000000000000000" pitchFamily="2" charset="2"/>
              <a:buChar char="ü"/>
            </a:pPr>
            <a:r>
              <a:rPr lang="en-US" sz="1600" dirty="0">
                <a:solidFill>
                  <a:schemeClr val="bg1"/>
                </a:solidFill>
                <a:latin typeface="Arial Narrow" panose="020B0606020202030204" pitchFamily="34" charset="0"/>
              </a:rPr>
              <a:t>  </a:t>
            </a:r>
            <a:r>
              <a:rPr lang="en-US" sz="1800" b="1" dirty="0">
                <a:solidFill>
                  <a:schemeClr val="bg1"/>
                </a:solidFill>
                <a:latin typeface="Arial Narrow" panose="020B0606020202030204" pitchFamily="34" charset="0"/>
              </a:rPr>
              <a:t>UCSI Student email (e-blast)</a:t>
            </a:r>
          </a:p>
          <a:p>
            <a:pPr>
              <a:buFont typeface="Wingdings" panose="05000000000000000000" pitchFamily="2" charset="2"/>
              <a:buChar char="ü"/>
            </a:pPr>
            <a:r>
              <a:rPr lang="en-US" sz="1800" dirty="0">
                <a:solidFill>
                  <a:schemeClr val="bg1"/>
                </a:solidFill>
                <a:latin typeface="Arial Narrow" panose="020B0606020202030204" pitchFamily="34" charset="0"/>
              </a:rPr>
              <a:t>  </a:t>
            </a:r>
            <a:r>
              <a:rPr lang="en-US" sz="1800" b="1" dirty="0">
                <a:solidFill>
                  <a:schemeClr val="bg1"/>
                </a:solidFill>
                <a:latin typeface="Arial Narrow" panose="020B0606020202030204" pitchFamily="34" charset="0"/>
              </a:rPr>
              <a:t>SAA Notice Boards (Block G, Level 9)</a:t>
            </a:r>
          </a:p>
          <a:p>
            <a:pPr marL="450850" indent="-450850" algn="just"/>
            <a:endParaRPr lang="en-GB" sz="1600" dirty="0">
              <a:solidFill>
                <a:schemeClr val="bg1"/>
              </a:solidFill>
            </a:endParaRPr>
          </a:p>
        </p:txBody>
      </p:sp>
      <p:sp>
        <p:nvSpPr>
          <p:cNvPr id="6" name="Title 1"/>
          <p:cNvSpPr txBox="1">
            <a:spLocks/>
          </p:cNvSpPr>
          <p:nvPr/>
        </p:nvSpPr>
        <p:spPr>
          <a:xfrm>
            <a:off x="-152400" y="1447800"/>
            <a:ext cx="9144000" cy="863600"/>
          </a:xfrm>
          <a:prstGeom prst="rect">
            <a:avLst/>
          </a:prstGeom>
        </p:spPr>
        <p:txBody>
          <a:bodyPr anchor="ctr"/>
          <a:lstStyle/>
          <a:p>
            <a:pPr marL="514350" indent="-514350" algn="ctr" fontAlgn="base">
              <a:spcBef>
                <a:spcPct val="0"/>
              </a:spcBef>
              <a:spcAft>
                <a:spcPct val="0"/>
              </a:spcAft>
              <a:defRPr/>
            </a:pPr>
            <a:r>
              <a:rPr lang="en-US" sz="3200" b="1" dirty="0">
                <a:solidFill>
                  <a:srgbClr val="FFFF00"/>
                </a:solidFill>
                <a:effectLst>
                  <a:outerShdw blurRad="38100" dist="38100" dir="2700000" algn="tl">
                    <a:srgbClr val="000000">
                      <a:alpha val="43137"/>
                    </a:srgbClr>
                  </a:outerShdw>
                </a:effectLst>
                <a:latin typeface="Arial Narrow" panose="020B0606020202030204" pitchFamily="34" charset="0"/>
                <a:cs typeface="Arial" pitchFamily="34" charset="0"/>
              </a:rPr>
              <a:t>Before the 1</a:t>
            </a:r>
            <a:r>
              <a:rPr lang="en-US" sz="3200" b="1" baseline="30000" dirty="0">
                <a:solidFill>
                  <a:srgbClr val="FFFF00"/>
                </a:solidFill>
                <a:effectLst>
                  <a:outerShdw blurRad="38100" dist="38100" dir="2700000" algn="tl">
                    <a:srgbClr val="000000">
                      <a:alpha val="43137"/>
                    </a:srgbClr>
                  </a:outerShdw>
                </a:effectLst>
                <a:latin typeface="Arial Narrow" panose="020B0606020202030204" pitchFamily="34" charset="0"/>
                <a:cs typeface="Arial" pitchFamily="34" charset="0"/>
              </a:rPr>
              <a:t>st</a:t>
            </a:r>
            <a:r>
              <a:rPr lang="en-US" sz="3200" b="1" dirty="0">
                <a:solidFill>
                  <a:srgbClr val="FFFF00"/>
                </a:solidFill>
                <a:effectLst>
                  <a:outerShdw blurRad="38100" dist="38100" dir="2700000" algn="tl">
                    <a:srgbClr val="000000">
                      <a:alpha val="43137"/>
                    </a:srgbClr>
                  </a:outerShdw>
                </a:effectLst>
                <a:latin typeface="Arial Narrow" panose="020B0606020202030204" pitchFamily="34" charset="0"/>
                <a:cs typeface="Arial" pitchFamily="34" charset="0"/>
              </a:rPr>
              <a:t> Co-Op placement</a:t>
            </a:r>
          </a:p>
        </p:txBody>
      </p:sp>
      <p:pic>
        <p:nvPicPr>
          <p:cNvPr id="7"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790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D3C02F-8AFE-4458-8988-7F235FA33809}"/>
              </a:ext>
            </a:extLst>
          </p:cNvPr>
          <p:cNvPicPr>
            <a:picLocks noChangeAspect="1"/>
          </p:cNvPicPr>
          <p:nvPr/>
        </p:nvPicPr>
        <p:blipFill>
          <a:blip r:embed="rId3"/>
          <a:stretch>
            <a:fillRect/>
          </a:stretch>
        </p:blipFill>
        <p:spPr>
          <a:xfrm>
            <a:off x="0" y="0"/>
            <a:ext cx="9144000" cy="6857999"/>
          </a:xfrm>
          <a:prstGeom prst="rect">
            <a:avLst/>
          </a:prstGeom>
        </p:spPr>
      </p:pic>
      <p:pic>
        <p:nvPicPr>
          <p:cNvPr id="23" name="Picture 26" descr="https://lh3.googleusercontent.com/-Wo37C83pyB4/VZ-bdPl1OtI/AAAAAAAAGh8/cawDgextuwM/s912-Ic42/IMG_389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51" r="4389"/>
          <a:stretch/>
        </p:blipFill>
        <p:spPr bwMode="auto">
          <a:xfrm>
            <a:off x="47179" y="3624822"/>
            <a:ext cx="2046175" cy="1467347"/>
          </a:xfrm>
          <a:prstGeom prst="rect">
            <a:avLst/>
          </a:prstGeom>
          <a:noFill/>
          <a:extLst>
            <a:ext uri="{909E8E84-426E-40DD-AFC4-6F175D3DCCD1}">
              <a14:hiddenFill xmlns:a14="http://schemas.microsoft.com/office/drawing/2010/main">
                <a:solidFill>
                  <a:srgbClr val="FFFFFF"/>
                </a:solidFill>
              </a14:hiddenFill>
            </a:ext>
          </a:extLst>
        </p:spPr>
      </p:pic>
      <p:pic>
        <p:nvPicPr>
          <p:cNvPr id="128012" name="Picture 1" descr="C:\Documents and Settings\11961\Desktop\Orientation final slide\leopard-home-button_128x128.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68231" y="6233161"/>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hart 6"/>
          <p:cNvGraphicFramePr/>
          <p:nvPr/>
        </p:nvGraphicFramePr>
        <p:xfrm>
          <a:off x="4835510" y="370452"/>
          <a:ext cx="5426932" cy="4296769"/>
        </p:xfrm>
        <a:graphic>
          <a:graphicData uri="http://schemas.openxmlformats.org/drawingml/2006/chart">
            <c:chart xmlns:c="http://schemas.openxmlformats.org/drawingml/2006/chart" xmlns:r="http://schemas.openxmlformats.org/officeDocument/2006/relationships" r:id="rId7"/>
          </a:graphicData>
        </a:graphic>
      </p:graphicFrame>
      <p:sp>
        <p:nvSpPr>
          <p:cNvPr id="22" name="Title 1"/>
          <p:cNvSpPr txBox="1">
            <a:spLocks/>
          </p:cNvSpPr>
          <p:nvPr/>
        </p:nvSpPr>
        <p:spPr>
          <a:xfrm>
            <a:off x="-123470" y="1748058"/>
            <a:ext cx="4695469" cy="1528062"/>
          </a:xfrm>
          <a:prstGeom prst="rect">
            <a:avLst/>
          </a:prstGeom>
        </p:spPr>
        <p:txBody>
          <a:bodyPr anchor="ctr"/>
          <a:lstStyle/>
          <a:p>
            <a:pPr algn="ctr" fontAlgn="base">
              <a:spcBef>
                <a:spcPct val="0"/>
              </a:spcBef>
              <a:spcAft>
                <a:spcPct val="0"/>
              </a:spcAft>
              <a:defRPr/>
            </a:pPr>
            <a:r>
              <a:rPr lang="en-US" sz="2800" b="1" dirty="0">
                <a:solidFill>
                  <a:srgbClr val="FFFF00"/>
                </a:solidFill>
                <a:effectLst>
                  <a:outerShdw blurRad="38100" dist="38100" dir="2700000" algn="tl">
                    <a:srgbClr val="000000">
                      <a:alpha val="43137"/>
                    </a:srgbClr>
                  </a:outerShdw>
                </a:effectLst>
                <a:latin typeface="Arial Narrow" panose="020B0606020202030204" pitchFamily="34" charset="0"/>
                <a:cs typeface="Arial" pitchFamily="34" charset="0"/>
              </a:rPr>
              <a:t>In-House Career Development Activities</a:t>
            </a:r>
          </a:p>
        </p:txBody>
      </p:sp>
      <p:pic>
        <p:nvPicPr>
          <p:cNvPr id="24" name="Picture 6" descr="https://lh3.googleusercontent.com/-aXjOLlNFFPs/VZ5Rmu-TQeI/AAAAAAAAGBQ/kc6JSfta9E4/s912-Ic42/IMG_349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253" r="8118" b="4884"/>
          <a:stretch/>
        </p:blipFill>
        <p:spPr bwMode="auto">
          <a:xfrm>
            <a:off x="4736123" y="3624822"/>
            <a:ext cx="2621007" cy="163285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4670251" y="3637617"/>
            <a:ext cx="1441939" cy="1974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Candara" panose="020E0502030303020204" pitchFamily="34" charset="0"/>
              </a:rPr>
              <a:t>Career Fair</a:t>
            </a:r>
          </a:p>
        </p:txBody>
      </p:sp>
      <p:sp>
        <p:nvSpPr>
          <p:cNvPr id="28" name="Rectangle 27"/>
          <p:cNvSpPr/>
          <p:nvPr/>
        </p:nvSpPr>
        <p:spPr>
          <a:xfrm>
            <a:off x="31263" y="3624823"/>
            <a:ext cx="1921128" cy="1721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Candara" panose="020E0502030303020204" pitchFamily="34" charset="0"/>
              </a:rPr>
              <a:t>SDS: Career Personality Test</a:t>
            </a:r>
          </a:p>
        </p:txBody>
      </p:sp>
      <p:pic>
        <p:nvPicPr>
          <p:cNvPr id="19"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t="3987" r="3648" b="12739"/>
          <a:stretch/>
        </p:blipFill>
        <p:spPr bwMode="auto">
          <a:xfrm>
            <a:off x="5585863" y="5380892"/>
            <a:ext cx="1611254" cy="13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 36"/>
          <p:cNvGrpSpPr/>
          <p:nvPr/>
        </p:nvGrpSpPr>
        <p:grpSpPr>
          <a:xfrm>
            <a:off x="46892" y="5290779"/>
            <a:ext cx="2696307" cy="1480756"/>
            <a:chOff x="5243719" y="6614161"/>
            <a:chExt cx="2696307" cy="1480756"/>
          </a:xfrm>
        </p:grpSpPr>
        <p:pic>
          <p:nvPicPr>
            <p:cNvPr id="38"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l="1820" t="21704" r="14020"/>
            <a:stretch/>
          </p:blipFill>
          <p:spPr bwMode="auto">
            <a:xfrm>
              <a:off x="5243719" y="6614161"/>
              <a:ext cx="2696307" cy="148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p:cNvSpPr/>
            <p:nvPr/>
          </p:nvSpPr>
          <p:spPr>
            <a:xfrm>
              <a:off x="5255729" y="6622632"/>
              <a:ext cx="1818030" cy="2024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Candara" panose="020E0502030303020204" pitchFamily="34" charset="0"/>
                </a:rPr>
                <a:t>Community Project</a:t>
              </a:r>
            </a:p>
          </p:txBody>
        </p:sp>
      </p:grpSp>
      <p:grpSp>
        <p:nvGrpSpPr>
          <p:cNvPr id="40" name="Group 39"/>
          <p:cNvGrpSpPr/>
          <p:nvPr/>
        </p:nvGrpSpPr>
        <p:grpSpPr>
          <a:xfrm>
            <a:off x="2751178" y="5299250"/>
            <a:ext cx="2811240" cy="1457792"/>
            <a:chOff x="440619" y="6608055"/>
            <a:chExt cx="3154131" cy="1403184"/>
          </a:xfrm>
        </p:grpSpPr>
        <p:pic>
          <p:nvPicPr>
            <p:cNvPr id="41" name="Picture 40"/>
            <p:cNvPicPr>
              <a:picLocks noChangeAspect="1"/>
            </p:cNvPicPr>
            <p:nvPr/>
          </p:nvPicPr>
          <p:blipFill rotWithShape="1">
            <a:blip r:embed="rId11" cstate="print">
              <a:extLst>
                <a:ext uri="{28A0092B-C50C-407E-A947-70E740481C1C}">
                  <a14:useLocalDpi xmlns:a14="http://schemas.microsoft.com/office/drawing/2010/main" val="0"/>
                </a:ext>
              </a:extLst>
            </a:blip>
            <a:srcRect t="9544" b="11368"/>
            <a:stretch/>
          </p:blipFill>
          <p:spPr>
            <a:xfrm>
              <a:off x="440619" y="6608055"/>
              <a:ext cx="3154131" cy="1403184"/>
            </a:xfrm>
            <a:prstGeom prst="rect">
              <a:avLst/>
            </a:prstGeom>
          </p:spPr>
        </p:pic>
        <p:sp>
          <p:nvSpPr>
            <p:cNvPr id="42" name="Rectangle 41"/>
            <p:cNvSpPr/>
            <p:nvPr/>
          </p:nvSpPr>
          <p:spPr>
            <a:xfrm>
              <a:off x="440621" y="6628725"/>
              <a:ext cx="2056062" cy="1741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Candara" panose="020E0502030303020204" pitchFamily="34" charset="0"/>
                </a:rPr>
                <a:t>Field Trip to  Berjaya Group</a:t>
              </a:r>
            </a:p>
          </p:txBody>
        </p:sp>
      </p:grpSp>
      <p:grpSp>
        <p:nvGrpSpPr>
          <p:cNvPr id="43" name="Group 42"/>
          <p:cNvGrpSpPr/>
          <p:nvPr/>
        </p:nvGrpSpPr>
        <p:grpSpPr>
          <a:xfrm>
            <a:off x="7201833" y="5366607"/>
            <a:ext cx="1906999" cy="1404786"/>
            <a:chOff x="298023" y="2894392"/>
            <a:chExt cx="1906999" cy="1404786"/>
          </a:xfrm>
        </p:grpSpPr>
        <p:pic>
          <p:nvPicPr>
            <p:cNvPr id="44" name="Picture 6"/>
            <p:cNvPicPr>
              <a:picLocks noChangeAspect="1"/>
            </p:cNvPicPr>
            <p:nvPr/>
          </p:nvPicPr>
          <p:blipFill rotWithShape="1">
            <a:blip r:embed="rId12" cstate="print">
              <a:extLst>
                <a:ext uri="{28A0092B-C50C-407E-A947-70E740481C1C}">
                  <a14:useLocalDpi xmlns:a14="http://schemas.microsoft.com/office/drawing/2010/main" val="0"/>
                </a:ext>
              </a:extLst>
            </a:blip>
            <a:srcRect l="13589" t="11914" r="6694"/>
            <a:stretch/>
          </p:blipFill>
          <p:spPr bwMode="auto">
            <a:xfrm>
              <a:off x="298024" y="2894392"/>
              <a:ext cx="1906998" cy="140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p:cNvSpPr/>
            <p:nvPr/>
          </p:nvSpPr>
          <p:spPr>
            <a:xfrm>
              <a:off x="298023" y="2900803"/>
              <a:ext cx="1906999" cy="26588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latin typeface="Candara" panose="020E0502030303020204" pitchFamily="34" charset="0"/>
                </a:rPr>
                <a:t>Career </a:t>
              </a:r>
              <a:r>
                <a:rPr lang="en-US" sz="1050" dirty="0">
                  <a:latin typeface="Candara" panose="020E0502030303020204" pitchFamily="34" charset="0"/>
                </a:rPr>
                <a:t>Talk by </a:t>
              </a:r>
            </a:p>
            <a:p>
              <a:pPr algn="ctr"/>
              <a:r>
                <a:rPr lang="en-US" sz="1050" dirty="0">
                  <a:latin typeface="Candara" panose="020E0502030303020204" pitchFamily="34" charset="0"/>
                </a:rPr>
                <a:t>Tan Chong </a:t>
              </a:r>
              <a:r>
                <a:rPr lang="en-US" altLang="zh-CN" sz="1050" dirty="0">
                  <a:latin typeface="Candara" panose="020E0502030303020204" pitchFamily="34" charset="0"/>
                </a:rPr>
                <a:t>Motor</a:t>
              </a:r>
              <a:endParaRPr lang="en-US" sz="1050" dirty="0">
                <a:latin typeface="Candara" panose="020E0502030303020204" pitchFamily="34" charset="0"/>
              </a:endParaRPr>
            </a:p>
          </p:txBody>
        </p:sp>
      </p:grpSp>
      <p:sp>
        <p:nvSpPr>
          <p:cNvPr id="46" name="Rectangle 45"/>
          <p:cNvSpPr/>
          <p:nvPr/>
        </p:nvSpPr>
        <p:spPr>
          <a:xfrm>
            <a:off x="5579538" y="5333416"/>
            <a:ext cx="1407893" cy="30548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Candara" panose="020E0502030303020204" pitchFamily="34" charset="0"/>
              </a:rPr>
              <a:t>Industrial Visit @ </a:t>
            </a:r>
            <a:r>
              <a:rPr lang="en-US" sz="1050" dirty="0"/>
              <a:t>Lotus Cars Malaysia</a:t>
            </a:r>
            <a:endParaRPr lang="en-US" sz="1050" dirty="0">
              <a:latin typeface="Candara" panose="020E0502030303020204" pitchFamily="34" charset="0"/>
            </a:endParaRPr>
          </a:p>
        </p:txBody>
      </p:sp>
      <p:grpSp>
        <p:nvGrpSpPr>
          <p:cNvPr id="47" name="Group 46"/>
          <p:cNvGrpSpPr/>
          <p:nvPr/>
        </p:nvGrpSpPr>
        <p:grpSpPr>
          <a:xfrm>
            <a:off x="2103838" y="3624822"/>
            <a:ext cx="2632285" cy="1484394"/>
            <a:chOff x="6776661" y="237741"/>
            <a:chExt cx="2571713" cy="1591240"/>
          </a:xfrm>
        </p:grpSpPr>
        <p:pic>
          <p:nvPicPr>
            <p:cNvPr id="48" name="Picture 47"/>
            <p:cNvPicPr>
              <a:picLocks noChangeAspect="1"/>
            </p:cNvPicPr>
            <p:nvPr/>
          </p:nvPicPr>
          <p:blipFill rotWithShape="1">
            <a:blip r:embed="rId13" cstate="print">
              <a:extLst>
                <a:ext uri="{28A0092B-C50C-407E-A947-70E740481C1C}">
                  <a14:useLocalDpi xmlns:a14="http://schemas.microsoft.com/office/drawing/2010/main" val="0"/>
                </a:ext>
              </a:extLst>
            </a:blip>
            <a:srcRect t="14378" r="7941"/>
            <a:stretch/>
          </p:blipFill>
          <p:spPr>
            <a:xfrm>
              <a:off x="6782093" y="237741"/>
              <a:ext cx="2566281" cy="1591240"/>
            </a:xfrm>
            <a:prstGeom prst="rect">
              <a:avLst/>
            </a:prstGeom>
          </p:spPr>
        </p:pic>
        <p:sp>
          <p:nvSpPr>
            <p:cNvPr id="49" name="Rectangle 48"/>
            <p:cNvSpPr/>
            <p:nvPr/>
          </p:nvSpPr>
          <p:spPr>
            <a:xfrm>
              <a:off x="6776661" y="244097"/>
              <a:ext cx="1670994" cy="1642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latin typeface="Candara" panose="020E0502030303020204" pitchFamily="34" charset="0"/>
                </a:rPr>
                <a:t>InternsConnect</a:t>
              </a:r>
              <a:endParaRPr lang="en-US" sz="1050" dirty="0">
                <a:latin typeface="Candara" panose="020E0502030303020204" pitchFamily="34" charset="0"/>
              </a:endParaRPr>
            </a:p>
          </p:txBody>
        </p:sp>
      </p:grpSp>
      <p:pic>
        <p:nvPicPr>
          <p:cNvPr id="26" name="Picture 1" descr="C:\Documents and Settings\11961\Desktop\Orientation final slide\leopard-home-button_128x128.png">
            <a:hlinkClick r:id="rId14"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61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by="(-#ppt_w*2)" calcmode="lin" valueType="num">
                                      <p:cBhvr rctx="PPT">
                                        <p:cTn id="7" dur="500" autoRev="1" fill="hold">
                                          <p:stCondLst>
                                            <p:cond delay="0"/>
                                          </p:stCondLst>
                                        </p:cTn>
                                        <p:tgtEl>
                                          <p:spTgt spid="22"/>
                                        </p:tgtEl>
                                        <p:attrNameLst>
                                          <p:attrName>ppt_w</p:attrName>
                                        </p:attrNameLst>
                                      </p:cBhvr>
                                    </p:anim>
                                    <p:anim by="(#ppt_w*0.50)" calcmode="lin" valueType="num">
                                      <p:cBhvr>
                                        <p:cTn id="8" dur="500" decel="50000" autoRev="1" fill="hold">
                                          <p:stCondLst>
                                            <p:cond delay="0"/>
                                          </p:stCondLst>
                                        </p:cTn>
                                        <p:tgtEl>
                                          <p:spTgt spid="22"/>
                                        </p:tgtEl>
                                        <p:attrNameLst>
                                          <p:attrName>ppt_x</p:attrName>
                                        </p:attrNameLst>
                                      </p:cBhvr>
                                    </p:anim>
                                    <p:anim from="(-#ppt_h/2)" to="(#ppt_y)" calcmode="lin" valueType="num">
                                      <p:cBhvr>
                                        <p:cTn id="9" dur="1000" fill="hold">
                                          <p:stCondLst>
                                            <p:cond delay="0"/>
                                          </p:stCondLst>
                                        </p:cTn>
                                        <p:tgtEl>
                                          <p:spTgt spid="22"/>
                                        </p:tgtEl>
                                        <p:attrNameLst>
                                          <p:attrName>ppt_y</p:attrName>
                                        </p:attrNameLst>
                                      </p:cBhvr>
                                    </p:anim>
                                    <p:animRot by="21600000">
                                      <p:cBhvr>
                                        <p:cTn id="10" dur="1000" fill="hold">
                                          <p:stCondLst>
                                            <p:cond delay="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CD10C-8464-4FAE-AB85-9F52E3E77772}"/>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p:cNvSpPr>
            <a:spLocks noGrp="1"/>
          </p:cNvSpPr>
          <p:nvPr>
            <p:ph type="title" idx="4294967295"/>
          </p:nvPr>
        </p:nvSpPr>
        <p:spPr>
          <a:xfrm>
            <a:off x="-4763" y="1778793"/>
            <a:ext cx="9144000" cy="944563"/>
          </a:xfrm>
        </p:spPr>
        <p:txBody>
          <a:bodyPr>
            <a:normAutofit fontScale="90000"/>
          </a:bodyPr>
          <a:lstStyle/>
          <a:p>
            <a:pPr marL="514350" indent="-514350"/>
            <a:br>
              <a:rPr lang="en-GB" sz="3300" b="1" dirty="0">
                <a:solidFill>
                  <a:srgbClr val="FFFF00"/>
                </a:solidFill>
              </a:rPr>
            </a:br>
            <a:r>
              <a:rPr lang="en-GB" sz="3100" b="1" dirty="0">
                <a:solidFill>
                  <a:srgbClr val="FFFF00"/>
                </a:solidFill>
              </a:rPr>
              <a:t>Student Activities &amp; Recreation (SAR)</a:t>
            </a:r>
            <a:br>
              <a:rPr lang="en-GB" sz="3100" b="1" dirty="0">
                <a:solidFill>
                  <a:srgbClr val="FFFF00"/>
                </a:solidFill>
              </a:rPr>
            </a:br>
            <a:r>
              <a:rPr lang="en-GB" sz="3100" b="1" dirty="0">
                <a:solidFill>
                  <a:srgbClr val="FFFF00"/>
                </a:solidFill>
              </a:rPr>
              <a:t>What Do We Do?</a:t>
            </a:r>
            <a:br>
              <a:rPr lang="en-GB" sz="3100" b="1" dirty="0">
                <a:solidFill>
                  <a:srgbClr val="FFFF00"/>
                </a:solidFill>
              </a:rPr>
            </a:br>
            <a:endParaRPr lang="en-GB" sz="3100" b="1" dirty="0">
              <a:solidFill>
                <a:srgbClr val="FFFF00"/>
              </a:solidFill>
            </a:endParaRPr>
          </a:p>
        </p:txBody>
      </p:sp>
      <p:sp>
        <p:nvSpPr>
          <p:cNvPr id="11268" name="TextBox 6"/>
          <p:cNvSpPr txBox="1">
            <a:spLocks noChangeArrowheads="1"/>
          </p:cNvSpPr>
          <p:nvPr/>
        </p:nvSpPr>
        <p:spPr bwMode="auto">
          <a:xfrm>
            <a:off x="457200" y="3124200"/>
            <a:ext cx="8305800" cy="3804118"/>
          </a:xfrm>
          <a:prstGeom prst="rect">
            <a:avLst/>
          </a:prstGeom>
          <a:noFill/>
          <a:ln w="9525">
            <a:noFill/>
            <a:miter lim="800000"/>
            <a:headEnd/>
            <a:tailEnd/>
          </a:ln>
        </p:spPr>
        <p:txBody>
          <a:bodyPr>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lnSpc>
                <a:spcPct val="90000"/>
              </a:lnSpc>
              <a:spcBef>
                <a:spcPct val="0"/>
              </a:spcBef>
              <a:spcAft>
                <a:spcPct val="0"/>
              </a:spcAft>
              <a:buFont typeface="Franklin Gothic Book" pitchFamily="34" charset="0"/>
              <a:buAutoNum type="arabicPeriod"/>
            </a:pPr>
            <a:r>
              <a:rPr lang="en-US" dirty="0">
                <a:solidFill>
                  <a:schemeClr val="bg1"/>
                </a:solidFill>
                <a:cs typeface="Arial" pitchFamily="34" charset="0"/>
              </a:rPr>
              <a:t>We oversee and provide guidance for the Extra-curricular Learning Experience course which promotes and encourage students to participate in activities beyond the classroom walls.</a:t>
            </a:r>
          </a:p>
          <a:p>
            <a:pPr fontAlgn="base">
              <a:lnSpc>
                <a:spcPct val="90000"/>
              </a:lnSpc>
              <a:spcBef>
                <a:spcPct val="0"/>
              </a:spcBef>
              <a:spcAft>
                <a:spcPct val="0"/>
              </a:spcAft>
              <a:buFont typeface="Franklin Gothic Book" pitchFamily="34" charset="0"/>
              <a:buAutoNum type="arabicPeriod"/>
            </a:pPr>
            <a:endParaRPr lang="en-GB" dirty="0">
              <a:solidFill>
                <a:schemeClr val="bg1"/>
              </a:solidFill>
              <a:cs typeface="Arial" pitchFamily="34" charset="0"/>
            </a:endParaRPr>
          </a:p>
          <a:p>
            <a:pPr fontAlgn="base">
              <a:lnSpc>
                <a:spcPct val="90000"/>
              </a:lnSpc>
              <a:spcBef>
                <a:spcPct val="0"/>
              </a:spcBef>
              <a:spcAft>
                <a:spcPct val="0"/>
              </a:spcAft>
              <a:buFont typeface="Franklin Gothic Book" pitchFamily="34" charset="0"/>
              <a:buAutoNum type="arabicPeriod"/>
            </a:pPr>
            <a:r>
              <a:rPr lang="en-GB" dirty="0">
                <a:solidFill>
                  <a:schemeClr val="bg1"/>
                </a:solidFill>
                <a:cs typeface="Arial" pitchFamily="34" charset="0"/>
              </a:rPr>
              <a:t>Provide guidance and support to the </a:t>
            </a:r>
            <a:r>
              <a:rPr lang="en-GB" u="sng" dirty="0">
                <a:solidFill>
                  <a:schemeClr val="bg1"/>
                </a:solidFill>
                <a:cs typeface="Arial" pitchFamily="34" charset="0"/>
              </a:rPr>
              <a:t>Student Council</a:t>
            </a:r>
            <a:r>
              <a:rPr lang="en-GB" dirty="0">
                <a:solidFill>
                  <a:schemeClr val="bg1"/>
                </a:solidFill>
                <a:cs typeface="Arial" pitchFamily="34" charset="0"/>
              </a:rPr>
              <a:t>.</a:t>
            </a:r>
          </a:p>
          <a:p>
            <a:pPr fontAlgn="base">
              <a:lnSpc>
                <a:spcPct val="90000"/>
              </a:lnSpc>
              <a:spcBef>
                <a:spcPct val="0"/>
              </a:spcBef>
              <a:spcAft>
                <a:spcPct val="0"/>
              </a:spcAft>
              <a:buFont typeface="Franklin Gothic Book" pitchFamily="34" charset="0"/>
              <a:buAutoNum type="arabicPeriod"/>
            </a:pPr>
            <a:endParaRPr lang="en-GB" dirty="0">
              <a:solidFill>
                <a:schemeClr val="bg1"/>
              </a:solidFill>
              <a:cs typeface="Arial" pitchFamily="34" charset="0"/>
            </a:endParaRPr>
          </a:p>
          <a:p>
            <a:pPr fontAlgn="base">
              <a:lnSpc>
                <a:spcPct val="90000"/>
              </a:lnSpc>
              <a:spcBef>
                <a:spcPct val="0"/>
              </a:spcBef>
              <a:spcAft>
                <a:spcPct val="0"/>
              </a:spcAft>
              <a:buFont typeface="Franklin Gothic Book" pitchFamily="34" charset="0"/>
              <a:buAutoNum type="arabicPeriod"/>
            </a:pPr>
            <a:r>
              <a:rPr lang="en-US" dirty="0">
                <a:solidFill>
                  <a:schemeClr val="bg1"/>
                </a:solidFill>
                <a:cs typeface="Arial" pitchFamily="34" charset="0"/>
              </a:rPr>
              <a:t>Provide guidance and support to student leaders of the various student </a:t>
            </a:r>
            <a:r>
              <a:rPr lang="en-US" dirty="0" err="1">
                <a:solidFill>
                  <a:schemeClr val="bg1"/>
                </a:solidFill>
                <a:cs typeface="Arial" pitchFamily="34" charset="0"/>
              </a:rPr>
              <a:t>organisations</a:t>
            </a:r>
            <a:r>
              <a:rPr lang="en-US" dirty="0">
                <a:solidFill>
                  <a:schemeClr val="bg1"/>
                </a:solidFill>
                <a:cs typeface="Arial" pitchFamily="34" charset="0"/>
              </a:rPr>
              <a:t>. </a:t>
            </a:r>
          </a:p>
          <a:p>
            <a:pPr fontAlgn="base">
              <a:lnSpc>
                <a:spcPct val="90000"/>
              </a:lnSpc>
              <a:spcBef>
                <a:spcPct val="0"/>
              </a:spcBef>
              <a:spcAft>
                <a:spcPct val="0"/>
              </a:spcAft>
              <a:buFont typeface="Franklin Gothic Book" pitchFamily="34" charset="0"/>
              <a:buAutoNum type="arabicPeriod"/>
            </a:pPr>
            <a:endParaRPr lang="en-US" dirty="0">
              <a:solidFill>
                <a:schemeClr val="bg1"/>
              </a:solidFill>
              <a:cs typeface="Arial" pitchFamily="34" charset="0"/>
            </a:endParaRPr>
          </a:p>
          <a:p>
            <a:pPr fontAlgn="base">
              <a:lnSpc>
                <a:spcPct val="90000"/>
              </a:lnSpc>
              <a:spcBef>
                <a:spcPct val="0"/>
              </a:spcBef>
              <a:spcAft>
                <a:spcPct val="0"/>
              </a:spcAft>
              <a:buFont typeface="Franklin Gothic Book" pitchFamily="34" charset="0"/>
              <a:buAutoNum type="arabicPeriod"/>
            </a:pPr>
            <a:r>
              <a:rPr lang="en-GB" dirty="0">
                <a:solidFill>
                  <a:schemeClr val="bg1"/>
                </a:solidFill>
                <a:cs typeface="Arial" pitchFamily="34" charset="0"/>
              </a:rPr>
              <a:t>We provide guidance and support to students when events are being organised. </a:t>
            </a:r>
          </a:p>
          <a:p>
            <a:pPr fontAlgn="base">
              <a:lnSpc>
                <a:spcPct val="90000"/>
              </a:lnSpc>
              <a:spcBef>
                <a:spcPct val="0"/>
              </a:spcBef>
              <a:spcAft>
                <a:spcPct val="0"/>
              </a:spcAft>
              <a:buFont typeface="Franklin Gothic Book" pitchFamily="34" charset="0"/>
              <a:buAutoNum type="arabicPeriod"/>
            </a:pPr>
            <a:endParaRPr lang="en-US" dirty="0">
              <a:solidFill>
                <a:schemeClr val="bg1"/>
              </a:solidFill>
              <a:cs typeface="Arial" pitchFamily="34" charset="0"/>
            </a:endParaRPr>
          </a:p>
          <a:p>
            <a:pPr fontAlgn="base">
              <a:lnSpc>
                <a:spcPct val="90000"/>
              </a:lnSpc>
              <a:spcBef>
                <a:spcPct val="0"/>
              </a:spcBef>
              <a:spcAft>
                <a:spcPct val="0"/>
              </a:spcAft>
              <a:buFont typeface="Franklin Gothic Book" pitchFamily="34" charset="0"/>
              <a:buAutoNum type="arabicPeriod"/>
            </a:pPr>
            <a:r>
              <a:rPr lang="en-GB" dirty="0">
                <a:solidFill>
                  <a:schemeClr val="bg1"/>
                </a:solidFill>
                <a:cs typeface="Arial" pitchFamily="34" charset="0"/>
              </a:rPr>
              <a:t>We help students to post their services, activities and events through the in-house print and electronic media. </a:t>
            </a:r>
          </a:p>
          <a:p>
            <a:pPr fontAlgn="base">
              <a:lnSpc>
                <a:spcPct val="90000"/>
              </a:lnSpc>
              <a:spcBef>
                <a:spcPct val="0"/>
              </a:spcBef>
              <a:spcAft>
                <a:spcPct val="0"/>
              </a:spcAft>
              <a:buFont typeface="Franklin Gothic Book" pitchFamily="34" charset="0"/>
              <a:buAutoNum type="arabicPeriod"/>
            </a:pPr>
            <a:endParaRPr lang="en-US" dirty="0">
              <a:solidFill>
                <a:schemeClr val="bg1"/>
              </a:solidFill>
              <a:cs typeface="Arial" pitchFamily="34" charset="0"/>
            </a:endParaRPr>
          </a:p>
          <a:p>
            <a:pPr fontAlgn="base">
              <a:lnSpc>
                <a:spcPct val="90000"/>
              </a:lnSpc>
              <a:spcBef>
                <a:spcPct val="0"/>
              </a:spcBef>
              <a:spcAft>
                <a:spcPct val="0"/>
              </a:spcAft>
            </a:pPr>
            <a:endParaRPr lang="en-GB" sz="1600" dirty="0">
              <a:solidFill>
                <a:schemeClr val="bg1"/>
              </a:solidFill>
              <a:cs typeface="Arial" pitchFamily="34" charset="0"/>
            </a:endParaRP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075537"/>
      </p:ext>
    </p:extLst>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4E3005-B330-4590-87EB-36ED0800AC22}"/>
              </a:ext>
            </a:extLst>
          </p:cNvPr>
          <p:cNvPicPr>
            <a:picLocks noChangeAspect="1"/>
          </p:cNvPicPr>
          <p:nvPr/>
        </p:nvPicPr>
        <p:blipFill>
          <a:blip r:embed="rId2"/>
          <a:stretch>
            <a:fillRect/>
          </a:stretch>
        </p:blipFill>
        <p:spPr>
          <a:xfrm>
            <a:off x="0" y="0"/>
            <a:ext cx="9144000" cy="6857999"/>
          </a:xfrm>
          <a:prstGeom prst="rect">
            <a:avLst/>
          </a:prstGeom>
        </p:spPr>
      </p:pic>
      <p:sp>
        <p:nvSpPr>
          <p:cNvPr id="12290" name="Title 1"/>
          <p:cNvSpPr>
            <a:spLocks noGrp="1"/>
          </p:cNvSpPr>
          <p:nvPr>
            <p:ph type="title" idx="4294967295"/>
          </p:nvPr>
        </p:nvSpPr>
        <p:spPr>
          <a:xfrm>
            <a:off x="0" y="3786188"/>
            <a:ext cx="9144000" cy="1143000"/>
          </a:xfrm>
        </p:spPr>
        <p:txBody>
          <a:bodyPr rtlCol="0">
            <a:normAutofit/>
          </a:bodyPr>
          <a:lstStyle/>
          <a:p>
            <a:pPr>
              <a:defRPr/>
            </a:pPr>
            <a:r>
              <a:rPr lang="en-US" sz="3200" dirty="0">
                <a:solidFill>
                  <a:schemeClr val="bg1"/>
                </a:solidFill>
                <a:effectLst>
                  <a:glow rad="101600">
                    <a:srgbClr val="006600">
                      <a:alpha val="60000"/>
                    </a:srgbClr>
                  </a:glow>
                </a:effectLst>
              </a:rPr>
              <a:t>Our activities @ a glance: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67" y="2224641"/>
            <a:ext cx="3024188" cy="2016125"/>
          </a:xfrm>
          <a:prstGeom prst="rect">
            <a:avLst/>
          </a:prstGeom>
          <a:ln>
            <a:noFill/>
          </a:ln>
          <a:effectLst>
            <a:softEdge rad="11250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3642" y="2209800"/>
            <a:ext cx="2949659" cy="1966438"/>
          </a:xfrm>
          <a:prstGeom prst="rect">
            <a:avLst/>
          </a:prstGeom>
          <a:ln>
            <a:noFill/>
          </a:ln>
          <a:effectLst>
            <a:softEdge rad="112500"/>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3015" y="2224641"/>
            <a:ext cx="3052762" cy="2035175"/>
          </a:xfrm>
          <a:prstGeom prst="rect">
            <a:avLst/>
          </a:prstGeom>
          <a:ln>
            <a:noFill/>
          </a:ln>
          <a:effectLst>
            <a:softEdge rad="112500"/>
          </a:effectLst>
        </p:spPr>
      </p:pic>
      <p:pic>
        <p:nvPicPr>
          <p:cNvPr id="1026" name="Picture 2" descr="https://lh3.googleusercontent.com/-KEreg2GMEHw/VaSoIDuWD_I/AAAAAAAAGwg/4FLfuJefGqs/s912-Ic42/IMG_71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68" y="4361630"/>
            <a:ext cx="3092450" cy="20616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111" y="4467515"/>
            <a:ext cx="3467431" cy="1883623"/>
          </a:xfrm>
          <a:prstGeom prst="rect">
            <a:avLst/>
          </a:prstGeom>
          <a:ln>
            <a:noFill/>
          </a:ln>
          <a:effectLst>
            <a:softEdge rad="112500"/>
          </a:effec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11421" y="4414811"/>
            <a:ext cx="2932579" cy="1942358"/>
          </a:xfrm>
          <a:prstGeom prst="rect">
            <a:avLst/>
          </a:prstGeom>
          <a:ln>
            <a:noFill/>
          </a:ln>
          <a:effectLst>
            <a:softEdge rad="112500"/>
          </a:effectLst>
        </p:spPr>
      </p:pic>
      <p:pic>
        <p:nvPicPr>
          <p:cNvPr id="11" name="Picture 1" descr="C:\Documents and Settings\11961\Desktop\Orientation final slide\leopard-home-button_128x128.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10600" y="637659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745629"/>
      </p:ext>
    </p:extLst>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F5436-8EA1-4049-BDA8-7E774DD48620}"/>
              </a:ext>
            </a:extLst>
          </p:cNvPr>
          <p:cNvPicPr>
            <a:picLocks noChangeAspect="1"/>
          </p:cNvPicPr>
          <p:nvPr/>
        </p:nvPicPr>
        <p:blipFill>
          <a:blip r:embed="rId3"/>
          <a:stretch>
            <a:fillRect/>
          </a:stretch>
        </p:blipFill>
        <p:spPr>
          <a:xfrm>
            <a:off x="0" y="0"/>
            <a:ext cx="9144000" cy="6857999"/>
          </a:xfrm>
          <a:prstGeom prst="rect">
            <a:avLst/>
          </a:prstGeom>
        </p:spPr>
      </p:pic>
      <p:sp>
        <p:nvSpPr>
          <p:cNvPr id="3" name="TextBox 2"/>
          <p:cNvSpPr txBox="1"/>
          <p:nvPr/>
        </p:nvSpPr>
        <p:spPr>
          <a:xfrm>
            <a:off x="198120" y="2141918"/>
            <a:ext cx="3231526" cy="400110"/>
          </a:xfrm>
          <a:prstGeom prst="rect">
            <a:avLst/>
          </a:prstGeom>
          <a:noFill/>
        </p:spPr>
        <p:txBody>
          <a:bodyPr wrap="none" rtlCol="0">
            <a:spAutoFit/>
          </a:bodyPr>
          <a:lstStyle/>
          <a:p>
            <a:pPr fontAlgn="base">
              <a:spcBef>
                <a:spcPct val="0"/>
              </a:spcBef>
              <a:spcAft>
                <a:spcPct val="0"/>
              </a:spcAft>
            </a:pPr>
            <a:r>
              <a:rPr lang="en-US" sz="2000" b="1" dirty="0">
                <a:solidFill>
                  <a:srgbClr val="FFFF00"/>
                </a:solidFill>
                <a:cs typeface="Arial" pitchFamily="34" charset="0"/>
              </a:rPr>
              <a:t>More </a:t>
            </a:r>
            <a:r>
              <a:rPr lang="en-US" sz="2000" b="1" dirty="0" err="1">
                <a:solidFill>
                  <a:srgbClr val="FFFF00"/>
                </a:solidFill>
                <a:cs typeface="Arial" pitchFamily="34" charset="0"/>
              </a:rPr>
              <a:t>programmes</a:t>
            </a:r>
            <a:r>
              <a:rPr lang="en-US" sz="2000" b="1" dirty="0">
                <a:solidFill>
                  <a:srgbClr val="FFFF00"/>
                </a:solidFill>
                <a:cs typeface="Arial" pitchFamily="34" charset="0"/>
              </a:rPr>
              <a:t> under us:</a:t>
            </a:r>
            <a:endParaRPr lang="en-GB" sz="2000" b="1" dirty="0">
              <a:solidFill>
                <a:srgbClr val="FFFF00"/>
              </a:solidFill>
              <a:cs typeface="Arial" pitchFamily="34" charset="0"/>
            </a:endParaRPr>
          </a:p>
        </p:txBody>
      </p:sp>
      <p:sp>
        <p:nvSpPr>
          <p:cNvPr id="5" name="TextBox 4"/>
          <p:cNvSpPr txBox="1"/>
          <p:nvPr/>
        </p:nvSpPr>
        <p:spPr>
          <a:xfrm>
            <a:off x="0" y="3612557"/>
            <a:ext cx="5683874" cy="954107"/>
          </a:xfrm>
          <a:prstGeom prst="rect">
            <a:avLst/>
          </a:prstGeom>
          <a:solidFill>
            <a:srgbClr val="92D050"/>
          </a:solidFill>
          <a:ln>
            <a:noFill/>
          </a:ln>
        </p:spPr>
        <p:txBody>
          <a:bodyPr wrap="square">
            <a:spAutoFit/>
          </a:bodyPr>
          <a:lstStyle/>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Berlin Sans FB Demi" pitchFamily="34" charset="0"/>
              <a:cs typeface="Arial" pitchFamily="34" charset="0"/>
            </a:endParaRPr>
          </a:p>
          <a:p>
            <a:pPr algn="ctr" fontAlgn="base">
              <a:spcBef>
                <a:spcPct val="0"/>
              </a:spcBef>
              <a:spcAft>
                <a:spcPct val="0"/>
              </a:spcAft>
              <a:defRPr/>
            </a:pPr>
            <a:r>
              <a:rPr lang="en-US" sz="32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Berlin Sans FB Demi" pitchFamily="34" charset="0"/>
                <a:cs typeface="Arial" pitchFamily="34" charset="0"/>
              </a:rPr>
              <a:t>Community Engagement</a:t>
            </a:r>
          </a:p>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Bookman Old Style" pitchFamily="18" charset="0"/>
              <a:cs typeface="Arial" pitchFamily="34" charset="0"/>
            </a:endParaRPr>
          </a:p>
        </p:txBody>
      </p:sp>
      <p:sp>
        <p:nvSpPr>
          <p:cNvPr id="6" name="TextBox 5"/>
          <p:cNvSpPr txBox="1"/>
          <p:nvPr/>
        </p:nvSpPr>
        <p:spPr>
          <a:xfrm>
            <a:off x="3460126" y="4620765"/>
            <a:ext cx="5683874" cy="954107"/>
          </a:xfrm>
          <a:prstGeom prst="rect">
            <a:avLst/>
          </a:prstGeom>
          <a:solidFill>
            <a:schemeClr val="accent5">
              <a:lumMod val="60000"/>
              <a:lumOff val="40000"/>
            </a:schemeClr>
          </a:solidFill>
          <a:ln>
            <a:noFill/>
          </a:ln>
        </p:spPr>
        <p:txBody>
          <a:bodyPr wrap="square">
            <a:spAutoFit/>
          </a:bodyPr>
          <a:lstStyle/>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Berlin Sans FB Demi" pitchFamily="34" charset="0"/>
              <a:cs typeface="Arial" pitchFamily="34" charset="0"/>
            </a:endParaRPr>
          </a:p>
          <a:p>
            <a:pPr algn="ctr" fontAlgn="base">
              <a:spcBef>
                <a:spcPct val="0"/>
              </a:spcBef>
              <a:spcAft>
                <a:spcPct val="0"/>
              </a:spcAft>
              <a:defRPr/>
            </a:pPr>
            <a:r>
              <a:rPr lang="en-US" sz="32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Berlin Sans FB Demi" pitchFamily="34" charset="0"/>
                <a:cs typeface="Arial" pitchFamily="34" charset="0"/>
              </a:rPr>
              <a:t>Facilitation</a:t>
            </a:r>
          </a:p>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Bookman Old Style" pitchFamily="18" charset="0"/>
              <a:cs typeface="Arial" pitchFamily="34" charset="0"/>
            </a:endParaRPr>
          </a:p>
        </p:txBody>
      </p:sp>
      <p:pic>
        <p:nvPicPr>
          <p:cNvPr id="8"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5517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5A49849-12EC-4DA6-B4C0-D1BDF132279D}"/>
              </a:ext>
            </a:extLst>
          </p:cNvPr>
          <p:cNvPicPr>
            <a:picLocks noChangeAspect="1"/>
          </p:cNvPicPr>
          <p:nvPr/>
        </p:nvPicPr>
        <p:blipFill>
          <a:blip r:embed="rId3"/>
          <a:stretch>
            <a:fillRect/>
          </a:stretch>
        </p:blipFill>
        <p:spPr>
          <a:xfrm>
            <a:off x="0" y="0"/>
            <a:ext cx="9144000" cy="685799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7061" y="4206024"/>
            <a:ext cx="1779906" cy="2669860"/>
          </a:xfrm>
          <a:prstGeom prst="rect">
            <a:avLst/>
          </a:prstGeom>
          <a:effectLst>
            <a:softEdge rad="635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2757" y="3956033"/>
            <a:ext cx="3285555" cy="2190370"/>
          </a:xfrm>
          <a:prstGeom prst="rect">
            <a:avLst/>
          </a:prstGeom>
          <a:effectLst>
            <a:softEdge rad="317500"/>
          </a:effectLst>
        </p:spPr>
      </p:pic>
      <p:sp>
        <p:nvSpPr>
          <p:cNvPr id="2" name="TextBox 1"/>
          <p:cNvSpPr txBox="1"/>
          <p:nvPr/>
        </p:nvSpPr>
        <p:spPr>
          <a:xfrm>
            <a:off x="1" y="1"/>
            <a:ext cx="2292756" cy="1523494"/>
          </a:xfrm>
          <a:prstGeom prst="rect">
            <a:avLst/>
          </a:prstGeom>
          <a:solidFill>
            <a:schemeClr val="accent6">
              <a:lumMod val="75000"/>
            </a:schemeClr>
          </a:solidFill>
          <a:ln>
            <a:noFill/>
          </a:ln>
        </p:spPr>
        <p:txBody>
          <a:bodyPr wrap="square">
            <a:spAutoFit/>
          </a:bodyPr>
          <a:lstStyle/>
          <a:p>
            <a:pPr algn="ctr" fontAlgn="base">
              <a:spcBef>
                <a:spcPct val="0"/>
              </a:spcBef>
              <a:spcAft>
                <a:spcPct val="0"/>
              </a:spcAft>
              <a:defRPr/>
            </a:pPr>
            <a:endParaRPr lang="en-US" sz="105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Berlin Sans FB Demi" pitchFamily="34" charset="0"/>
              <a:cs typeface="Arial" pitchFamily="34" charset="0"/>
            </a:endParaRPr>
          </a:p>
          <a:p>
            <a:pPr algn="ctr" fontAlgn="base">
              <a:spcBef>
                <a:spcPct val="0"/>
              </a:spcBef>
              <a:spcAft>
                <a:spcPct val="0"/>
              </a:spcAft>
              <a:defRPr/>
            </a:pPr>
            <a:r>
              <a:rPr lang="en-US" sz="24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Berlin Sans FB Demi" pitchFamily="34" charset="0"/>
                <a:cs typeface="Arial" pitchFamily="34" charset="0"/>
              </a:rPr>
              <a:t>House of Talents (H.O.T.)</a:t>
            </a:r>
          </a:p>
          <a:p>
            <a:pPr algn="ctr" fontAlgn="base">
              <a:spcBef>
                <a:spcPct val="0"/>
              </a:spcBef>
              <a:spcAft>
                <a:spcPct val="0"/>
              </a:spcAft>
              <a:defRPr/>
            </a:pPr>
            <a:endParaRPr lang="en-US" sz="105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Bookman Old Style" pitchFamily="18" charset="0"/>
              <a:cs typeface="Arial" pitchFamily="34" charset="0"/>
            </a:endParaRPr>
          </a:p>
        </p:txBody>
      </p:sp>
      <p:sp>
        <p:nvSpPr>
          <p:cNvPr id="4" name="Rectangle 3"/>
          <p:cNvSpPr/>
          <p:nvPr/>
        </p:nvSpPr>
        <p:spPr>
          <a:xfrm>
            <a:off x="-99701" y="3464829"/>
            <a:ext cx="2764443" cy="1791260"/>
          </a:xfrm>
          <a:prstGeom prst="rect">
            <a:avLst/>
          </a:prstGeom>
        </p:spPr>
        <p:txBody>
          <a:bodyPr wrap="square">
            <a:spAutoFit/>
          </a:bodyPr>
          <a:lstStyle/>
          <a:p>
            <a:pPr marL="57150" algn="ctr" fontAlgn="base">
              <a:lnSpc>
                <a:spcPct val="115000"/>
              </a:lnSpc>
              <a:spcAft>
                <a:spcPts val="800"/>
              </a:spcAft>
            </a:pPr>
            <a:r>
              <a:rPr lang="en-GB" sz="1600" dirty="0">
                <a:solidFill>
                  <a:schemeClr val="bg1"/>
                </a:solidFill>
                <a:ea typeface="Calibri" panose="020F0502020204030204" pitchFamily="34" charset="0"/>
                <a:cs typeface="Times New Roman" panose="02020603050405020304" pitchFamily="18" charset="0"/>
              </a:rPr>
              <a:t>The sole purpose of this programme is to provide the talented students of UCSI University a platform to share, grow and showcase their talents. </a:t>
            </a:r>
          </a:p>
        </p:txBody>
      </p:sp>
      <p:pic>
        <p:nvPicPr>
          <p:cNvPr id="9" name="Picture 6" descr="http://www.colourbox.com/preview/3061588-630792-colorful-vector-design-with-hand-drawn-studio-microphones.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62000"/>
                    </a14:imgEffect>
                  </a14:imgLayer>
                </a14:imgProps>
              </a:ext>
              <a:ext uri="{28A0092B-C50C-407E-A947-70E740481C1C}">
                <a14:useLocalDpi xmlns:a14="http://schemas.microsoft.com/office/drawing/2010/main" val="0"/>
              </a:ext>
            </a:extLst>
          </a:blip>
          <a:srcRect/>
          <a:stretch>
            <a:fillRect/>
          </a:stretch>
        </p:blipFill>
        <p:spPr bwMode="auto">
          <a:xfrm>
            <a:off x="6888737" y="-210412"/>
            <a:ext cx="2378448" cy="3019587"/>
          </a:xfrm>
          <a:prstGeom prst="rect">
            <a:avLst/>
          </a:prstGeom>
          <a:noFill/>
          <a:effectLst>
            <a:softEdge rad="431800"/>
          </a:effectLst>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948659" y="2782462"/>
            <a:ext cx="6074923" cy="1390922"/>
            <a:chOff x="2971799" y="2998232"/>
            <a:chExt cx="6074923" cy="1390922"/>
          </a:xfrm>
        </p:grpSpPr>
        <p:sp>
          <p:nvSpPr>
            <p:cNvPr id="6" name="TextBox 5"/>
            <p:cNvSpPr txBox="1"/>
            <p:nvPr/>
          </p:nvSpPr>
          <p:spPr>
            <a:xfrm>
              <a:off x="3222361" y="3004159"/>
              <a:ext cx="2649363" cy="1384995"/>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fontAlgn="base">
                <a:spcBef>
                  <a:spcPct val="0"/>
                </a:spcBef>
                <a:spcAft>
                  <a:spcPct val="0"/>
                </a:spcAft>
              </a:pPr>
              <a:r>
                <a:rPr lang="en-US" sz="1400" b="1" u="sng" dirty="0">
                  <a:solidFill>
                    <a:prstClr val="black"/>
                  </a:solidFill>
                  <a:latin typeface="Times New Roman" panose="02020603050405020304" pitchFamily="18" charset="0"/>
                  <a:cs typeface="Times New Roman" panose="02020603050405020304" pitchFamily="18" charset="0"/>
                </a:rPr>
                <a:t>The Master Minds</a:t>
              </a:r>
            </a:p>
            <a:p>
              <a:pPr fontAlgn="base">
                <a:spcBef>
                  <a:spcPct val="0"/>
                </a:spcBef>
                <a:spcAft>
                  <a:spcPct val="0"/>
                </a:spcAft>
              </a:pPr>
              <a:endParaRPr lang="en-US" sz="1400" b="1" u="sng" dirty="0">
                <a:solidFill>
                  <a:prstClr val="black"/>
                </a:solidFill>
                <a:latin typeface="Times New Roman" panose="02020603050405020304" pitchFamily="18" charset="0"/>
                <a:cs typeface="Times New Roman" panose="02020603050405020304" pitchFamily="18" charset="0"/>
              </a:endParaRPr>
            </a:p>
            <a:p>
              <a:pPr marL="285750" indent="-285750" fontAlgn="base">
                <a:spcBef>
                  <a:spcPct val="0"/>
                </a:spcBef>
                <a:spcAft>
                  <a:spcPct val="0"/>
                </a:spcAft>
                <a:buFont typeface="Wingdings" panose="05000000000000000000" pitchFamily="2" charset="2"/>
                <a:buChar char="§"/>
              </a:pPr>
              <a:r>
                <a:rPr lang="en-US" sz="1400" dirty="0">
                  <a:solidFill>
                    <a:prstClr val="black"/>
                  </a:solidFill>
                  <a:latin typeface="Times New Roman" panose="02020603050405020304" pitchFamily="18" charset="0"/>
                  <a:cs typeface="Times New Roman" panose="02020603050405020304" pitchFamily="18" charset="0"/>
                </a:rPr>
                <a:t>Organise fun and exciting events to promote the talents</a:t>
              </a:r>
            </a:p>
            <a:p>
              <a:pPr marL="285750" indent="-285750" fontAlgn="base">
                <a:spcBef>
                  <a:spcPct val="0"/>
                </a:spcBef>
                <a:spcAft>
                  <a:spcPct val="0"/>
                </a:spcAft>
                <a:buFont typeface="Wingdings" panose="05000000000000000000" pitchFamily="2" charset="2"/>
                <a:buChar char="§"/>
              </a:pPr>
              <a:r>
                <a:rPr lang="en-US" sz="1400" dirty="0">
                  <a:solidFill>
                    <a:prstClr val="black"/>
                  </a:solidFill>
                  <a:latin typeface="Times New Roman" panose="02020603050405020304" pitchFamily="18" charset="0"/>
                  <a:cs typeface="Times New Roman" panose="02020603050405020304" pitchFamily="18" charset="0"/>
                </a:rPr>
                <a:t>Express your creativity and visions by building a brand</a:t>
              </a:r>
            </a:p>
          </p:txBody>
        </p:sp>
        <p:sp>
          <p:nvSpPr>
            <p:cNvPr id="7" name="TextBox 6"/>
            <p:cNvSpPr txBox="1"/>
            <p:nvPr/>
          </p:nvSpPr>
          <p:spPr>
            <a:xfrm>
              <a:off x="5871722" y="3004159"/>
              <a:ext cx="2998962" cy="1384995"/>
            </a:xfrm>
            <a:prstGeom prst="rect">
              <a:avLst/>
            </a:prstGeom>
            <a:solidFill>
              <a:schemeClr val="lt1"/>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fontAlgn="base">
                <a:spcBef>
                  <a:spcPct val="0"/>
                </a:spcBef>
                <a:spcAft>
                  <a:spcPct val="0"/>
                </a:spcAft>
              </a:pPr>
              <a:r>
                <a:rPr lang="en-US" sz="1400" b="1" u="sng" dirty="0">
                  <a:solidFill>
                    <a:prstClr val="black"/>
                  </a:solidFill>
                  <a:latin typeface="Times New Roman" panose="02020603050405020304" pitchFamily="18" charset="0"/>
                  <a:cs typeface="Times New Roman" panose="02020603050405020304" pitchFamily="18" charset="0"/>
                </a:rPr>
                <a:t>The Talents</a:t>
              </a:r>
            </a:p>
            <a:p>
              <a:pPr fontAlgn="base">
                <a:spcBef>
                  <a:spcPct val="0"/>
                </a:spcBef>
                <a:spcAft>
                  <a:spcPct val="0"/>
                </a:spcAft>
              </a:pPr>
              <a:endParaRPr lang="en-US" sz="1400" b="1" u="sng" dirty="0">
                <a:solidFill>
                  <a:prstClr val="black"/>
                </a:solidFill>
                <a:latin typeface="Times New Roman" panose="02020603050405020304" pitchFamily="18" charset="0"/>
                <a:cs typeface="Times New Roman" panose="02020603050405020304" pitchFamily="18" charset="0"/>
              </a:endParaRPr>
            </a:p>
            <a:p>
              <a:pPr marL="285750" indent="-285750" fontAlgn="base">
                <a:spcBef>
                  <a:spcPct val="0"/>
                </a:spcBef>
                <a:spcAft>
                  <a:spcPct val="0"/>
                </a:spcAft>
                <a:buFont typeface="Wingdings" panose="05000000000000000000" pitchFamily="2" charset="2"/>
                <a:buChar char="§"/>
              </a:pPr>
              <a:r>
                <a:rPr lang="en-US" sz="1400" dirty="0">
                  <a:solidFill>
                    <a:prstClr val="black"/>
                  </a:solidFill>
                  <a:latin typeface="Times New Roman" panose="02020603050405020304" pitchFamily="18" charset="0"/>
                  <a:cs typeface="Times New Roman" panose="02020603050405020304" pitchFamily="18" charset="0"/>
                </a:rPr>
                <a:t>Perform and showcase your talents at various events or projects</a:t>
              </a:r>
            </a:p>
            <a:p>
              <a:pPr marL="285750" indent="-285750" fontAlgn="base">
                <a:spcBef>
                  <a:spcPct val="0"/>
                </a:spcBef>
                <a:spcAft>
                  <a:spcPct val="0"/>
                </a:spcAft>
                <a:buFont typeface="Wingdings" panose="05000000000000000000" pitchFamily="2" charset="2"/>
                <a:buChar char="§"/>
              </a:pPr>
              <a:r>
                <a:rPr lang="en-US" sz="1400" dirty="0">
                  <a:solidFill>
                    <a:prstClr val="black"/>
                  </a:solidFill>
                  <a:latin typeface="Times New Roman" panose="02020603050405020304" pitchFamily="18" charset="0"/>
                  <a:cs typeface="Times New Roman" panose="02020603050405020304" pitchFamily="18" charset="0"/>
                </a:rPr>
                <a:t>Train with mentors and fellow talents</a:t>
              </a:r>
            </a:p>
          </p:txBody>
        </p:sp>
        <p:pic>
          <p:nvPicPr>
            <p:cNvPr id="11" name="Picture 6" descr="http://www.backgroundsy.com/file/large/colorful-background.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915" t="47256" r="5888" b="18125"/>
            <a:stretch/>
          </p:blipFill>
          <p:spPr bwMode="auto">
            <a:xfrm rot="16200000">
              <a:off x="2421164" y="3554793"/>
              <a:ext cx="1384994" cy="283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www.backgroundsy.com/file/large/colorful-background.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915" t="47256" r="5888" b="18125"/>
            <a:stretch/>
          </p:blipFill>
          <p:spPr bwMode="auto">
            <a:xfrm rot="5400000">
              <a:off x="8212364" y="3548867"/>
              <a:ext cx="1384994" cy="28372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96119" y="43084"/>
            <a:ext cx="2136810" cy="2136810"/>
          </a:xfrm>
          <a:prstGeom prst="rect">
            <a:avLst/>
          </a:prstGeom>
        </p:spPr>
      </p:pic>
      <p:sp>
        <p:nvSpPr>
          <p:cNvPr id="5" name="TextBox 18"/>
          <p:cNvSpPr txBox="1">
            <a:spLocks noChangeArrowheads="1"/>
          </p:cNvSpPr>
          <p:nvPr/>
        </p:nvSpPr>
        <p:spPr bwMode="auto">
          <a:xfrm>
            <a:off x="-58825" y="5240537"/>
            <a:ext cx="27200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GB" sz="1200" dirty="0">
                <a:solidFill>
                  <a:schemeClr val="bg1"/>
                </a:solidFill>
                <a:cs typeface="Arial" pitchFamily="34" charset="0"/>
              </a:rPr>
              <a:t>For more information, </a:t>
            </a:r>
            <a:r>
              <a:rPr lang="en-US" sz="1200" dirty="0">
                <a:solidFill>
                  <a:schemeClr val="bg1"/>
                </a:solidFill>
                <a:cs typeface="Arial" pitchFamily="34" charset="0"/>
              </a:rPr>
              <a:t>email:</a:t>
            </a:r>
          </a:p>
          <a:p>
            <a:pPr algn="ctr" fontAlgn="base">
              <a:spcBef>
                <a:spcPct val="0"/>
              </a:spcBef>
              <a:spcAft>
                <a:spcPct val="0"/>
              </a:spcAft>
            </a:pPr>
            <a:r>
              <a:rPr lang="en-US" sz="1200" dirty="0">
                <a:solidFill>
                  <a:schemeClr val="bg1"/>
                </a:solidFill>
                <a:cs typeface="Arial" pitchFamily="34" charset="0"/>
              </a:rPr>
              <a:t>ucsihot@student.ucsiuniversity.edu.my</a:t>
            </a:r>
            <a:endParaRPr lang="en-GB" sz="1200" dirty="0">
              <a:solidFill>
                <a:schemeClr val="bg1"/>
              </a:solidFill>
              <a:cs typeface="Arial" pitchFamily="34" charset="0"/>
            </a:endParaRPr>
          </a:p>
        </p:txBody>
      </p:sp>
      <p:pic>
        <p:nvPicPr>
          <p:cNvPr id="20" name="Picture 12" descr="https://fbcdn-sphotos-f-a.akamaihd.net/hphotos-ak-xap1/v/t1.0-9/10686901_10205054226769030_3417531177861989804_n.jpg?oh=b03eea7eb4d58025c3e7f46b129478ed&amp;oe=5550996F&amp;__gda__=1432595770_f674b9652a03b9a1ca479292e48a182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447" r="5796"/>
          <a:stretch/>
        </p:blipFill>
        <p:spPr bwMode="auto">
          <a:xfrm>
            <a:off x="2534890" y="5458410"/>
            <a:ext cx="1894432" cy="144475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2" name="Picture 8" descr="https://fbcdn-sphotos-b-a.akamaihd.net/hphotos-ak-xaf1/v/t1.0-9/10676195_334865200058062_2073980692446846628_n.jpg?oh=93bea063d9710e235fa7656357e83cd6&amp;oe=55E316C4&amp;__gda__=1437104245_d4118064462cc4ab4a7cabe7ffc1848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16405" y="4284440"/>
            <a:ext cx="1720760" cy="258114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30" name="Picture 6" descr="https://scontent-sin.xx.fbcdn.net/hphotos-xpa1/v/t1.0-9/10993072_334865203391395_7499782747936366662_n.jpg?oh=3244e89104f6c21933b48ca4608c3674&amp;oe=55E33AF0"/>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525" t="14745" r="-525" b="21187"/>
          <a:stretch/>
        </p:blipFill>
        <p:spPr bwMode="auto">
          <a:xfrm>
            <a:off x="5038456" y="4165976"/>
            <a:ext cx="1614803" cy="155184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2" name="Rectangle 21"/>
          <p:cNvSpPr/>
          <p:nvPr/>
        </p:nvSpPr>
        <p:spPr>
          <a:xfrm>
            <a:off x="6065811" y="2299475"/>
            <a:ext cx="1694831" cy="369332"/>
          </a:xfrm>
          <a:prstGeom prst="rect">
            <a:avLst/>
          </a:prstGeom>
        </p:spPr>
        <p:txBody>
          <a:bodyPr wrap="square">
            <a:spAutoFit/>
          </a:bodyPr>
          <a:lstStyle/>
          <a:p>
            <a:r>
              <a:rPr lang="en-US" dirty="0">
                <a:solidFill>
                  <a:schemeClr val="bg1"/>
                </a:solidFill>
                <a:hlinkClick r:id="rId13"/>
              </a:rPr>
              <a:t>fb.com/</a:t>
            </a:r>
            <a:r>
              <a:rPr lang="en-US" dirty="0" err="1">
                <a:solidFill>
                  <a:schemeClr val="bg1"/>
                </a:solidFill>
                <a:hlinkClick r:id="rId13"/>
              </a:rPr>
              <a:t>ucsihot</a:t>
            </a:r>
            <a:endParaRPr lang="en-GB" dirty="0">
              <a:solidFill>
                <a:schemeClr val="bg1"/>
              </a:solidFill>
            </a:endParaRPr>
          </a:p>
        </p:txBody>
      </p:sp>
      <p:pic>
        <p:nvPicPr>
          <p:cNvPr id="1036" name="Picture 12" descr="http://valleylanes.net/images/LikeUsOnFacebook_Icon.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4306" y1="43709" x2="17584" y2="54967"/>
                        <a14:foregroundMark x1="30742" y1="35430" x2="89593" y2="36755"/>
                        <a14:foregroundMark x1="30622" y1="71192" x2="86722" y2="58940"/>
                        <a14:foregroundMark x1="26196" y1="64901" x2="33732" y2="72848"/>
                        <a14:foregroundMark x1="4426" y1="61921" x2="9211" y2="50331"/>
                        <a14:foregroundMark x1="16148" y1="25497" x2="14593" y2="36755"/>
                        <a14:foregroundMark x1="16627" y1="26490" x2="16507" y2="45033"/>
                        <a14:foregroundMark x1="26949" y1="35185" x2="32517" y2="41975"/>
                      </a14:backgroundRemoval>
                    </a14:imgEffect>
                  </a14:imgLayer>
                </a14:imgProps>
              </a:ext>
              <a:ext uri="{28A0092B-C50C-407E-A947-70E740481C1C}">
                <a14:useLocalDpi xmlns:a14="http://schemas.microsoft.com/office/drawing/2010/main" val="0"/>
              </a:ext>
            </a:extLst>
          </a:blip>
          <a:srcRect/>
          <a:stretch>
            <a:fillRect/>
          </a:stretch>
        </p:blipFill>
        <p:spPr bwMode="auto">
          <a:xfrm>
            <a:off x="3362859" y="2148490"/>
            <a:ext cx="1862303" cy="672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6" cstate="print">
            <a:extLst>
              <a:ext uri="{28A0092B-C50C-407E-A947-70E740481C1C}">
                <a14:useLocalDpi xmlns:a14="http://schemas.microsoft.com/office/drawing/2010/main" val="0"/>
              </a:ext>
            </a:extLst>
          </a:blip>
          <a:srcRect r="35219" b="21133"/>
          <a:stretch/>
        </p:blipFill>
        <p:spPr>
          <a:xfrm>
            <a:off x="4067084" y="5390460"/>
            <a:ext cx="1919037" cy="1557545"/>
          </a:xfrm>
          <a:prstGeom prst="rect">
            <a:avLst/>
          </a:prstGeom>
          <a:effectLst>
            <a:softEdge rad="127000"/>
          </a:effectLst>
        </p:spPr>
      </p:pic>
      <p:pic>
        <p:nvPicPr>
          <p:cNvPr id="1028" name="Picture 4" descr="https://scontent-sin.xx.fbcdn.net/hphotos-xpa1/v/t1.0-9/10934065_334866460057936_5411341290391484106_n.jpg?oh=f34322f3c247ceaef729e27ce4544bfd&amp;oe=55A53D40"/>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b="39146"/>
          <a:stretch/>
        </p:blipFill>
        <p:spPr bwMode="auto">
          <a:xfrm>
            <a:off x="5546500" y="5378519"/>
            <a:ext cx="1670277" cy="152464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656" y="1636223"/>
            <a:ext cx="2322485" cy="1741863"/>
          </a:xfrm>
          <a:prstGeom prst="rect">
            <a:avLst/>
          </a:prstGeom>
        </p:spPr>
      </p:pic>
      <p:pic>
        <p:nvPicPr>
          <p:cNvPr id="24" name="Picture 1" descr="C:\Documents and Settings\11961\Desktop\Orientation final slide\leopard-home-button_128x128.png">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57980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DEC772-D8CF-4B20-9BAB-7E3887811224}"/>
              </a:ext>
            </a:extLst>
          </p:cNvPr>
          <p:cNvPicPr>
            <a:picLocks noChangeAspect="1"/>
          </p:cNvPicPr>
          <p:nvPr/>
        </p:nvPicPr>
        <p:blipFill>
          <a:blip r:embed="rId2"/>
          <a:stretch>
            <a:fillRect/>
          </a:stretch>
        </p:blipFill>
        <p:spPr>
          <a:xfrm>
            <a:off x="0" y="0"/>
            <a:ext cx="9144000" cy="6857999"/>
          </a:xfrm>
          <a:prstGeom prst="rect">
            <a:avLst/>
          </a:prstGeom>
        </p:spPr>
      </p:pic>
      <p:sp>
        <p:nvSpPr>
          <p:cNvPr id="2" name="TextBox 1"/>
          <p:cNvSpPr txBox="1"/>
          <p:nvPr/>
        </p:nvSpPr>
        <p:spPr>
          <a:xfrm>
            <a:off x="0" y="2372071"/>
            <a:ext cx="9144000" cy="954107"/>
          </a:xfrm>
          <a:prstGeom prst="rect">
            <a:avLst/>
          </a:prstGeom>
          <a:solidFill>
            <a:srgbClr val="92D050"/>
          </a:solidFill>
          <a:ln>
            <a:noFill/>
          </a:ln>
        </p:spPr>
        <p:txBody>
          <a:bodyPr wrap="square">
            <a:spAutoFit/>
          </a:bodyPr>
          <a:lstStyle/>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Berlin Sans FB Demi" pitchFamily="34" charset="0"/>
              <a:cs typeface="Arial" pitchFamily="34" charset="0"/>
            </a:endParaRPr>
          </a:p>
          <a:p>
            <a:pPr algn="ctr" fontAlgn="base">
              <a:spcBef>
                <a:spcPct val="0"/>
              </a:spcBef>
              <a:spcAft>
                <a:spcPct val="0"/>
              </a:spcAft>
              <a:defRPr/>
            </a:pPr>
            <a:r>
              <a:rPr lang="en-US" sz="32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Berlin Sans FB Demi" pitchFamily="34" charset="0"/>
                <a:cs typeface="Arial" pitchFamily="34" charset="0"/>
              </a:rPr>
              <a:t>Community Engagement</a:t>
            </a:r>
          </a:p>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Bookman Old Style" pitchFamily="18" charset="0"/>
              <a:cs typeface="Arial" pitchFamily="34" charset="0"/>
            </a:endParaRPr>
          </a:p>
        </p:txBody>
      </p:sp>
      <p:sp>
        <p:nvSpPr>
          <p:cNvPr id="3" name="Rectangle 2"/>
          <p:cNvSpPr/>
          <p:nvPr/>
        </p:nvSpPr>
        <p:spPr>
          <a:xfrm>
            <a:off x="376187" y="3240109"/>
            <a:ext cx="8534400" cy="2845907"/>
          </a:xfrm>
          <a:prstGeom prst="rect">
            <a:avLst/>
          </a:prstGeom>
        </p:spPr>
        <p:txBody>
          <a:bodyPr wrap="square">
            <a:spAutoFit/>
          </a:bodyPr>
          <a:lstStyle/>
          <a:p>
            <a:pPr marL="288925" indent="-231775" fontAlgn="base">
              <a:lnSpc>
                <a:spcPct val="115000"/>
              </a:lnSpc>
              <a:spcBef>
                <a:spcPct val="0"/>
              </a:spcBef>
              <a:spcAft>
                <a:spcPts val="800"/>
              </a:spcAft>
            </a:pPr>
            <a:r>
              <a:rPr lang="en-GB" dirty="0">
                <a:solidFill>
                  <a:schemeClr val="bg1"/>
                </a:solidFill>
                <a:ea typeface="Calibri" panose="020F0502020204030204" pitchFamily="34" charset="0"/>
                <a:cs typeface="Times New Roman" panose="02020603050405020304" pitchFamily="18" charset="0"/>
              </a:rPr>
              <a:t>The Community Engagement programme equip student volunteers with the necessary skills through training, conducted by eminent speakers, from UCSI University and external organisations.</a:t>
            </a:r>
          </a:p>
          <a:p>
            <a:pPr marL="288925" indent="-231775" fontAlgn="base">
              <a:lnSpc>
                <a:spcPct val="115000"/>
              </a:lnSpc>
              <a:spcBef>
                <a:spcPct val="0"/>
              </a:spcBef>
              <a:spcAft>
                <a:spcPts val="800"/>
              </a:spcAft>
            </a:pPr>
            <a:r>
              <a:rPr lang="en-GB" dirty="0">
                <a:solidFill>
                  <a:schemeClr val="bg1"/>
                </a:solidFill>
                <a:ea typeface="Calibri" panose="020F0502020204030204" pitchFamily="34" charset="0"/>
                <a:cs typeface="Times New Roman" panose="02020603050405020304" pitchFamily="18" charset="0"/>
              </a:rPr>
              <a:t>To date, we have successfully achieved several successful events. While our on-going events include the Make A Difference Project  (MAD), Care 4 Life, Malay Language Literacy Programme and Community Reading Programme. </a:t>
            </a:r>
          </a:p>
          <a:p>
            <a:pPr marL="288925" indent="-231775" fontAlgn="base">
              <a:lnSpc>
                <a:spcPct val="115000"/>
              </a:lnSpc>
              <a:spcBef>
                <a:spcPct val="0"/>
              </a:spcBef>
              <a:spcAft>
                <a:spcPts val="800"/>
              </a:spcAft>
            </a:pPr>
            <a:r>
              <a:rPr lang="en-GB" dirty="0">
                <a:solidFill>
                  <a:schemeClr val="bg1"/>
                </a:solidFill>
                <a:ea typeface="Calibri" panose="020F0502020204030204" pitchFamily="34" charset="0"/>
                <a:cs typeface="Times New Roman" panose="02020603050405020304" pitchFamily="18" charset="0"/>
              </a:rPr>
              <a:t>We have more exciting and fun activities coming up. Your participation will definitely be beneficial for our community.</a:t>
            </a:r>
          </a:p>
        </p:txBody>
      </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0087" y="64770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190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428AE5-616D-4429-B9A9-66DE8A308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7" name="Rectangle 1026"/>
          <p:cNvSpPr>
            <a:spLocks noChangeArrowheads="1"/>
          </p:cNvSpPr>
          <p:nvPr/>
        </p:nvSpPr>
        <p:spPr bwMode="auto">
          <a:xfrm>
            <a:off x="76200" y="1470025"/>
            <a:ext cx="9144000" cy="4832350"/>
          </a:xfrm>
          <a:prstGeom prst="rect">
            <a:avLst/>
          </a:prstGeom>
          <a:noFill/>
          <a:ln w="9525">
            <a:noFill/>
            <a:miter lim="800000"/>
            <a:headEnd/>
            <a:tailEnd/>
          </a:ln>
        </p:spPr>
        <p:txBody>
          <a:bodyPr>
            <a:spAutoFit/>
          </a:bodyPr>
          <a:lstStyle/>
          <a:p>
            <a:pPr marL="228600" marR="0" lvl="0" indent="-22860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Payment Mode</a:t>
            </a: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a:ea typeface="+mn-ea"/>
              <a:cs typeface="Arial" pitchFamily="34" charset="0"/>
            </a:endParaRPr>
          </a:p>
        </p:txBody>
      </p:sp>
      <p:sp>
        <p:nvSpPr>
          <p:cNvPr id="16388" name="Text Box 1028"/>
          <p:cNvSpPr txBox="1">
            <a:spLocks noChangeArrowheads="1"/>
          </p:cNvSpPr>
          <p:nvPr/>
        </p:nvSpPr>
        <p:spPr bwMode="auto">
          <a:xfrm>
            <a:off x="533400" y="762000"/>
            <a:ext cx="2438400" cy="396875"/>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Gill Sans MT" panose="020B0502020104020203"/>
                <a:ea typeface="+mn-ea"/>
                <a:cs typeface="Arial" pitchFamily="34" charset="0"/>
              </a:rPr>
              <a:t>Refund Policy</a:t>
            </a:r>
          </a:p>
        </p:txBody>
      </p:sp>
      <p:graphicFrame>
        <p:nvGraphicFramePr>
          <p:cNvPr id="16" name="Table 15"/>
          <p:cNvGraphicFramePr>
            <a:graphicFrameLocks noGrp="1"/>
          </p:cNvGraphicFramePr>
          <p:nvPr>
            <p:extLst>
              <p:ext uri="{D42A27DB-BD31-4B8C-83A1-F6EECF244321}">
                <p14:modId xmlns:p14="http://schemas.microsoft.com/office/powerpoint/2010/main" val="3196428123"/>
              </p:ext>
            </p:extLst>
          </p:nvPr>
        </p:nvGraphicFramePr>
        <p:xfrm>
          <a:off x="326571" y="2246542"/>
          <a:ext cx="8490857" cy="4344758"/>
        </p:xfrm>
        <a:graphic>
          <a:graphicData uri="http://schemas.openxmlformats.org/drawingml/2006/table">
            <a:tbl>
              <a:tblPr>
                <a:tableStyleId>{284E427A-3D55-4303-BF80-6455036E1DE7}</a:tableStyleId>
              </a:tblPr>
              <a:tblGrid>
                <a:gridCol w="1681784">
                  <a:extLst>
                    <a:ext uri="{9D8B030D-6E8A-4147-A177-3AD203B41FA5}">
                      <a16:colId xmlns:a16="http://schemas.microsoft.com/office/drawing/2014/main" val="20000"/>
                    </a:ext>
                  </a:extLst>
                </a:gridCol>
                <a:gridCol w="2082826">
                  <a:extLst>
                    <a:ext uri="{9D8B030D-6E8A-4147-A177-3AD203B41FA5}">
                      <a16:colId xmlns:a16="http://schemas.microsoft.com/office/drawing/2014/main" val="20001"/>
                    </a:ext>
                  </a:extLst>
                </a:gridCol>
                <a:gridCol w="4726247">
                  <a:extLst>
                    <a:ext uri="{9D8B030D-6E8A-4147-A177-3AD203B41FA5}">
                      <a16:colId xmlns:a16="http://schemas.microsoft.com/office/drawing/2014/main" val="20002"/>
                    </a:ext>
                  </a:extLst>
                </a:gridCol>
              </a:tblGrid>
              <a:tr h="403564">
                <a:tc gridSpan="2">
                  <a:txBody>
                    <a:bodyPr/>
                    <a:lstStyle/>
                    <a:p>
                      <a:pPr algn="ctr" fontAlgn="b"/>
                      <a:r>
                        <a:rPr lang="en-US" sz="1800" b="1" u="none" strike="noStrike" dirty="0"/>
                        <a:t>Payment Options</a:t>
                      </a:r>
                      <a:endParaRPr lang="en-US" sz="1800" b="1" i="0" u="none" strike="noStrike" dirty="0">
                        <a:solidFill>
                          <a:schemeClr val="bg1"/>
                        </a:solidFill>
                        <a:latin typeface="Calibri"/>
                      </a:endParaRPr>
                    </a:p>
                  </a:txBody>
                  <a:tcPr marL="9274" marR="9274" marT="9274" marB="0" anchor="ctr">
                    <a:solidFill>
                      <a:schemeClr val="accent2">
                        <a:lumMod val="40000"/>
                        <a:lumOff val="60000"/>
                      </a:schemeClr>
                    </a:solidFill>
                  </a:tcPr>
                </a:tc>
                <a:tc hMerge="1">
                  <a:txBody>
                    <a:bodyPr/>
                    <a:lstStyle/>
                    <a:p>
                      <a:endParaRPr lang="en-US"/>
                    </a:p>
                  </a:txBody>
                  <a:tcPr/>
                </a:tc>
                <a:tc>
                  <a:txBody>
                    <a:bodyPr/>
                    <a:lstStyle/>
                    <a:p>
                      <a:pPr algn="l" fontAlgn="b"/>
                      <a:r>
                        <a:rPr lang="en-US" sz="1800" b="1" u="none" strike="noStrike" dirty="0"/>
                        <a:t>Details</a:t>
                      </a:r>
                      <a:endParaRPr lang="en-US" sz="1800" b="1" i="0" u="none" strike="noStrike" dirty="0">
                        <a:solidFill>
                          <a:schemeClr val="bg1"/>
                        </a:solidFill>
                        <a:latin typeface="Calibri"/>
                      </a:endParaRPr>
                    </a:p>
                  </a:txBody>
                  <a:tcPr marL="9274" marR="9274" marT="9274" marB="0" anchor="ctr">
                    <a:solidFill>
                      <a:schemeClr val="accent2">
                        <a:lumMod val="40000"/>
                        <a:lumOff val="60000"/>
                      </a:schemeClr>
                    </a:solidFill>
                  </a:tcPr>
                </a:tc>
                <a:extLst>
                  <a:ext uri="{0D108BD9-81ED-4DB2-BD59-A6C34878D82A}">
                    <a16:rowId xmlns:a16="http://schemas.microsoft.com/office/drawing/2014/main" val="10000"/>
                  </a:ext>
                </a:extLst>
              </a:tr>
              <a:tr h="3863636">
                <a:tc>
                  <a:txBody>
                    <a:bodyPr/>
                    <a:lstStyle/>
                    <a:p>
                      <a:pPr algn="l" fontAlgn="t"/>
                      <a:endParaRPr lang="en-US" sz="1800" b="0" i="0" u="none" strike="noStrike" dirty="0">
                        <a:solidFill>
                          <a:schemeClr val="bg1"/>
                        </a:solidFill>
                        <a:latin typeface="Calibri"/>
                      </a:endParaRPr>
                    </a:p>
                  </a:txBody>
                  <a:tcPr marL="9274" marR="9274" marT="9274" marB="0" anchor="ctr"/>
                </a:tc>
                <a:tc>
                  <a:txBody>
                    <a:bodyPr/>
                    <a:lstStyle/>
                    <a:p>
                      <a:pPr algn="l" fontAlgn="t"/>
                      <a:endParaRPr lang="en-US" sz="1800" b="0" i="0" u="none" strike="noStrike" dirty="0">
                        <a:solidFill>
                          <a:schemeClr val="bg1"/>
                        </a:solidFill>
                        <a:latin typeface="Calibri"/>
                      </a:endParaRPr>
                    </a:p>
                  </a:txBody>
                  <a:tcPr marL="9274" marR="9274" marT="9274" marB="0" anchor="ctr"/>
                </a:tc>
                <a:tc>
                  <a:txBody>
                    <a:bodyPr/>
                    <a:lstStyle/>
                    <a:p>
                      <a:r>
                        <a:rPr lang="en-US" sz="1600" b="1" kern="1200" dirty="0">
                          <a:solidFill>
                            <a:schemeClr val="dk1"/>
                          </a:solidFill>
                          <a:latin typeface="+mn-lt"/>
                          <a:ea typeface="+mn-ea"/>
                          <a:cs typeface="+mn-cs"/>
                        </a:rPr>
                        <a:t>Bank details for students of the People's Republic of China:</a:t>
                      </a:r>
                    </a:p>
                    <a:p>
                      <a:r>
                        <a:rPr lang="en-US" sz="1600" b="1" kern="1200" dirty="0">
                          <a:solidFill>
                            <a:schemeClr val="dk1"/>
                          </a:solidFill>
                          <a:latin typeface="+mn-lt"/>
                          <a:ea typeface="+mn-ea"/>
                          <a:cs typeface="+mn-cs"/>
                        </a:rPr>
                        <a:t>Same for ALL the following options:</a:t>
                      </a:r>
                      <a:endParaRPr lang="en-US" sz="1600" kern="1200" dirty="0">
                        <a:solidFill>
                          <a:schemeClr val="dk1"/>
                        </a:solidFill>
                        <a:latin typeface="+mn-lt"/>
                        <a:ea typeface="+mn-ea"/>
                        <a:cs typeface="+mn-cs"/>
                      </a:endParaRPr>
                    </a:p>
                    <a:p>
                      <a:r>
                        <a:rPr lang="en-US" sz="1600" kern="1200" dirty="0">
                          <a:solidFill>
                            <a:schemeClr val="dk1"/>
                          </a:solidFill>
                          <a:latin typeface="+mn-lt"/>
                          <a:ea typeface="+mn-ea"/>
                          <a:cs typeface="+mn-cs"/>
                        </a:rPr>
                        <a:t>Beneficiary’s Name: UCSI Education </a:t>
                      </a:r>
                      <a:r>
                        <a:rPr lang="en-US" sz="1600" kern="1200" dirty="0" err="1">
                          <a:solidFill>
                            <a:schemeClr val="dk1"/>
                          </a:solidFill>
                          <a:latin typeface="+mn-lt"/>
                          <a:ea typeface="+mn-ea"/>
                          <a:cs typeface="+mn-cs"/>
                        </a:rPr>
                        <a:t>Sdn</a:t>
                      </a:r>
                      <a:r>
                        <a:rPr lang="en-US" sz="1600" kern="1200" dirty="0">
                          <a:solidFill>
                            <a:schemeClr val="dk1"/>
                          </a:solidFill>
                          <a:latin typeface="+mn-lt"/>
                          <a:ea typeface="+mn-ea"/>
                          <a:cs typeface="+mn-cs"/>
                        </a:rPr>
                        <a:t> </a:t>
                      </a:r>
                      <a:r>
                        <a:rPr lang="en-US" sz="1600" kern="1200" dirty="0" err="1">
                          <a:solidFill>
                            <a:schemeClr val="dk1"/>
                          </a:solidFill>
                          <a:latin typeface="+mn-lt"/>
                          <a:ea typeface="+mn-ea"/>
                          <a:cs typeface="+mn-cs"/>
                        </a:rPr>
                        <a:t>Bhd</a:t>
                      </a:r>
                      <a:endParaRPr lang="en-US" sz="1600" kern="1200" dirty="0">
                        <a:solidFill>
                          <a:schemeClr val="dk1"/>
                        </a:solidFill>
                        <a:latin typeface="+mn-lt"/>
                        <a:ea typeface="+mn-ea"/>
                        <a:cs typeface="+mn-cs"/>
                      </a:endParaRPr>
                    </a:p>
                    <a:p>
                      <a:r>
                        <a:rPr lang="en-US" sz="1600" kern="1200" dirty="0">
                          <a:solidFill>
                            <a:schemeClr val="dk1"/>
                          </a:solidFill>
                          <a:latin typeface="+mn-lt"/>
                          <a:ea typeface="+mn-ea"/>
                          <a:cs typeface="+mn-cs"/>
                        </a:rPr>
                        <a:t>Beneficiary’s Address: UCSI University, No.1, </a:t>
                      </a:r>
                      <a:r>
                        <a:rPr lang="en-US" sz="1600" kern="1200" dirty="0" err="1">
                          <a:solidFill>
                            <a:schemeClr val="dk1"/>
                          </a:solidFill>
                          <a:latin typeface="+mn-lt"/>
                          <a:ea typeface="+mn-ea"/>
                          <a:cs typeface="+mn-cs"/>
                        </a:rPr>
                        <a:t>Jalan</a:t>
                      </a:r>
                      <a:r>
                        <a:rPr lang="en-US" sz="1600" kern="1200" dirty="0">
                          <a:solidFill>
                            <a:schemeClr val="dk1"/>
                          </a:solidFill>
                          <a:latin typeface="+mn-lt"/>
                          <a:ea typeface="+mn-ea"/>
                          <a:cs typeface="+mn-cs"/>
                        </a:rPr>
                        <a:t> </a:t>
                      </a:r>
                      <a:r>
                        <a:rPr lang="en-US" sz="1600" kern="1200" dirty="0" err="1">
                          <a:solidFill>
                            <a:schemeClr val="dk1"/>
                          </a:solidFill>
                          <a:latin typeface="+mn-lt"/>
                          <a:ea typeface="+mn-ea"/>
                          <a:cs typeface="+mn-cs"/>
                        </a:rPr>
                        <a:t>Menara</a:t>
                      </a:r>
                      <a:r>
                        <a:rPr lang="en-US" sz="1600" kern="1200" dirty="0">
                          <a:solidFill>
                            <a:schemeClr val="dk1"/>
                          </a:solidFill>
                          <a:latin typeface="+mn-lt"/>
                          <a:ea typeface="+mn-ea"/>
                          <a:cs typeface="+mn-cs"/>
                        </a:rPr>
                        <a:t> </a:t>
                      </a:r>
                      <a:r>
                        <a:rPr lang="en-US" sz="1600" kern="1200" dirty="0" err="1">
                          <a:solidFill>
                            <a:schemeClr val="dk1"/>
                          </a:solidFill>
                          <a:latin typeface="+mn-lt"/>
                          <a:ea typeface="+mn-ea"/>
                          <a:cs typeface="+mn-cs"/>
                        </a:rPr>
                        <a:t>Gading</a:t>
                      </a:r>
                      <a:r>
                        <a:rPr lang="en-US" sz="1600" kern="1200" dirty="0">
                          <a:solidFill>
                            <a:schemeClr val="dk1"/>
                          </a:solidFill>
                          <a:latin typeface="+mn-lt"/>
                          <a:ea typeface="+mn-ea"/>
                          <a:cs typeface="+mn-cs"/>
                        </a:rPr>
                        <a:t>, UCSI Heights, 56000 </a:t>
                      </a:r>
                      <a:r>
                        <a:rPr lang="en-US" sz="1600" kern="1200" dirty="0" err="1">
                          <a:solidFill>
                            <a:schemeClr val="dk1"/>
                          </a:solidFill>
                          <a:latin typeface="+mn-lt"/>
                          <a:ea typeface="+mn-ea"/>
                          <a:cs typeface="+mn-cs"/>
                        </a:rPr>
                        <a:t>Cheras</a:t>
                      </a:r>
                      <a:r>
                        <a:rPr lang="en-US" sz="1600" kern="1200" dirty="0">
                          <a:solidFill>
                            <a:schemeClr val="dk1"/>
                          </a:solidFill>
                          <a:latin typeface="+mn-lt"/>
                          <a:ea typeface="+mn-ea"/>
                          <a:cs typeface="+mn-cs"/>
                        </a:rPr>
                        <a:t>, Kuala Lumpur, Malaysia</a:t>
                      </a:r>
                    </a:p>
                    <a:p>
                      <a:r>
                        <a:rPr lang="en-US" sz="1600" kern="1200" dirty="0">
                          <a:solidFill>
                            <a:schemeClr val="dk1"/>
                          </a:solidFill>
                          <a:latin typeface="+mn-lt"/>
                          <a:ea typeface="+mn-ea"/>
                          <a:cs typeface="+mn-cs"/>
                        </a:rPr>
                        <a:t>Beneficiary’s Contact No.: 603-9101 8880</a:t>
                      </a:r>
                    </a:p>
                    <a:p>
                      <a:r>
                        <a:rPr lang="en-US" sz="1600" kern="1200" dirty="0">
                          <a:solidFill>
                            <a:schemeClr val="dk1"/>
                          </a:solidFill>
                          <a:latin typeface="+mn-lt"/>
                          <a:ea typeface="+mn-ea"/>
                          <a:cs typeface="+mn-cs"/>
                        </a:rPr>
                        <a:t>Beneficiary’s Fax No.: 603-9100</a:t>
                      </a:r>
                      <a:r>
                        <a:rPr lang="en-US" sz="1600" kern="1200" baseline="0" dirty="0">
                          <a:solidFill>
                            <a:schemeClr val="dk1"/>
                          </a:solidFill>
                          <a:latin typeface="+mn-lt"/>
                          <a:ea typeface="+mn-ea"/>
                          <a:cs typeface="+mn-cs"/>
                        </a:rPr>
                        <a:t> 3585 (Finance Office)</a:t>
                      </a:r>
                      <a:endParaRPr lang="en-US" sz="1600" kern="1200" dirty="0">
                        <a:solidFill>
                          <a:schemeClr val="dk1"/>
                        </a:solidFill>
                        <a:latin typeface="+mn-lt"/>
                        <a:ea typeface="+mn-ea"/>
                        <a:cs typeface="+mn-cs"/>
                      </a:endParaRPr>
                    </a:p>
                    <a:p>
                      <a:r>
                        <a:rPr lang="en-US" sz="1600" b="1" kern="1200" dirty="0">
                          <a:solidFill>
                            <a:schemeClr val="dk1"/>
                          </a:solidFill>
                          <a:latin typeface="+mn-lt"/>
                          <a:ea typeface="+mn-ea"/>
                          <a:cs typeface="+mn-cs"/>
                        </a:rPr>
                        <a:t>Option 1</a:t>
                      </a:r>
                      <a:r>
                        <a:rPr lang="en-US" sz="1600" kern="1200" dirty="0">
                          <a:solidFill>
                            <a:schemeClr val="dk1"/>
                          </a:solidFill>
                          <a:latin typeface="+mn-lt"/>
                          <a:ea typeface="+mn-ea"/>
                          <a:cs typeface="+mn-cs"/>
                        </a:rPr>
                        <a:t>:</a:t>
                      </a:r>
                    </a:p>
                    <a:p>
                      <a:r>
                        <a:rPr lang="en-US" sz="1600" kern="1200" dirty="0">
                          <a:solidFill>
                            <a:schemeClr val="dk1"/>
                          </a:solidFill>
                          <a:latin typeface="+mn-lt"/>
                          <a:ea typeface="+mn-ea"/>
                          <a:cs typeface="+mn-cs"/>
                        </a:rPr>
                        <a:t>Beneficiary’s Bank: Bank of China (Malaysia) </a:t>
                      </a:r>
                      <a:r>
                        <a:rPr lang="en-US" sz="1600" kern="1200" dirty="0" err="1">
                          <a:solidFill>
                            <a:schemeClr val="dk1"/>
                          </a:solidFill>
                          <a:latin typeface="+mn-lt"/>
                          <a:ea typeface="+mn-ea"/>
                          <a:cs typeface="+mn-cs"/>
                        </a:rPr>
                        <a:t>Berhad</a:t>
                      </a:r>
                      <a:endParaRPr lang="en-US" sz="1600" kern="1200" dirty="0">
                        <a:solidFill>
                          <a:schemeClr val="dk1"/>
                        </a:solidFill>
                        <a:latin typeface="+mn-lt"/>
                        <a:ea typeface="+mn-ea"/>
                        <a:cs typeface="+mn-cs"/>
                      </a:endParaRPr>
                    </a:p>
                    <a:p>
                      <a:r>
                        <a:rPr lang="en-US" sz="1600" kern="1200" dirty="0">
                          <a:solidFill>
                            <a:schemeClr val="dk1"/>
                          </a:solidFill>
                          <a:latin typeface="+mn-lt"/>
                          <a:ea typeface="+mn-ea"/>
                          <a:cs typeface="+mn-cs"/>
                        </a:rPr>
                        <a:t>Banker’s address: Plaza OSK, </a:t>
                      </a:r>
                      <a:r>
                        <a:rPr lang="en-US" sz="1600" kern="1200" dirty="0" err="1">
                          <a:solidFill>
                            <a:schemeClr val="dk1"/>
                          </a:solidFill>
                          <a:latin typeface="+mn-lt"/>
                          <a:ea typeface="+mn-ea"/>
                          <a:cs typeface="+mn-cs"/>
                        </a:rPr>
                        <a:t>Jalan</a:t>
                      </a:r>
                      <a:r>
                        <a:rPr lang="en-US" sz="1600" kern="1200" dirty="0">
                          <a:solidFill>
                            <a:schemeClr val="dk1"/>
                          </a:solidFill>
                          <a:latin typeface="+mn-lt"/>
                          <a:ea typeface="+mn-ea"/>
                          <a:cs typeface="+mn-cs"/>
                        </a:rPr>
                        <a:t> </a:t>
                      </a:r>
                      <a:r>
                        <a:rPr lang="en-US" sz="1600" kern="1200" dirty="0" err="1">
                          <a:solidFill>
                            <a:schemeClr val="dk1"/>
                          </a:solidFill>
                          <a:latin typeface="+mn-lt"/>
                          <a:ea typeface="+mn-ea"/>
                          <a:cs typeface="+mn-cs"/>
                        </a:rPr>
                        <a:t>Ampang</a:t>
                      </a:r>
                      <a:r>
                        <a:rPr lang="en-US" sz="1600" kern="1200" dirty="0">
                          <a:solidFill>
                            <a:schemeClr val="dk1"/>
                          </a:solidFill>
                          <a:latin typeface="+mn-lt"/>
                          <a:ea typeface="+mn-ea"/>
                          <a:cs typeface="+mn-cs"/>
                        </a:rPr>
                        <a:t> 50450, Kuala Lumpur, Malaysia</a:t>
                      </a:r>
                    </a:p>
                    <a:p>
                      <a:r>
                        <a:rPr lang="en-US" sz="1600" kern="1200" dirty="0">
                          <a:solidFill>
                            <a:schemeClr val="dk1"/>
                          </a:solidFill>
                          <a:latin typeface="+mn-lt"/>
                          <a:ea typeface="+mn-ea"/>
                          <a:cs typeface="+mn-cs"/>
                        </a:rPr>
                        <a:t>Beneficiary’s Bank Account No.: </a:t>
                      </a:r>
                    </a:p>
                    <a:p>
                      <a:r>
                        <a:rPr lang="en-US" sz="1800" kern="1200" dirty="0">
                          <a:solidFill>
                            <a:schemeClr val="dk1"/>
                          </a:solidFill>
                          <a:effectLst/>
                          <a:latin typeface="+mn-lt"/>
                          <a:ea typeface="+mn-ea"/>
                          <a:cs typeface="+mn-cs"/>
                        </a:rPr>
                        <a:t>1-00000-4000-25654 </a:t>
                      </a:r>
                    </a:p>
                    <a:p>
                      <a:r>
                        <a:rPr lang="en-US" sz="1600" kern="1200" dirty="0">
                          <a:solidFill>
                            <a:schemeClr val="dk1"/>
                          </a:solidFill>
                          <a:latin typeface="+mn-lt"/>
                          <a:ea typeface="+mn-ea"/>
                          <a:cs typeface="+mn-cs"/>
                        </a:rPr>
                        <a:t>Swift Code: BKCHMYKL</a:t>
                      </a:r>
                      <a:endParaRPr lang="en-US" sz="1600" u="none" strike="noStrike" dirty="0"/>
                    </a:p>
                  </a:txBody>
                  <a:tcPr marL="9274" marR="9274" marT="9274" marB="0" anchor="ctr"/>
                </a:tc>
                <a:extLst>
                  <a:ext uri="{0D108BD9-81ED-4DB2-BD59-A6C34878D82A}">
                    <a16:rowId xmlns:a16="http://schemas.microsoft.com/office/drawing/2014/main" val="10001"/>
                  </a:ext>
                </a:extLst>
              </a:tr>
            </a:tbl>
          </a:graphicData>
        </a:graphic>
      </p:graphicFrame>
      <p:pic>
        <p:nvPicPr>
          <p:cNvPr id="7"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094023"/>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370D23-35E4-4DB9-8CBF-6F4A206CADFE}"/>
              </a:ext>
            </a:extLst>
          </p:cNvPr>
          <p:cNvPicPr>
            <a:picLocks noChangeAspect="1"/>
          </p:cNvPicPr>
          <p:nvPr/>
        </p:nvPicPr>
        <p:blipFill>
          <a:blip r:embed="rId3"/>
          <a:stretch>
            <a:fillRect/>
          </a:stretch>
        </p:blipFill>
        <p:spPr>
          <a:xfrm>
            <a:off x="0" y="0"/>
            <a:ext cx="9144000" cy="6857999"/>
          </a:xfrm>
          <a:prstGeom prst="rect">
            <a:avLst/>
          </a:prstGeom>
        </p:spPr>
      </p:pic>
      <p:sp>
        <p:nvSpPr>
          <p:cNvPr id="2" name="TextBox 1"/>
          <p:cNvSpPr txBox="1"/>
          <p:nvPr/>
        </p:nvSpPr>
        <p:spPr>
          <a:xfrm>
            <a:off x="-32504" y="1557041"/>
            <a:ext cx="9144000" cy="954107"/>
          </a:xfrm>
          <a:prstGeom prst="rect">
            <a:avLst/>
          </a:prstGeom>
          <a:solidFill>
            <a:schemeClr val="accent5">
              <a:lumMod val="60000"/>
              <a:lumOff val="40000"/>
            </a:schemeClr>
          </a:solidFill>
          <a:ln>
            <a:noFill/>
          </a:ln>
        </p:spPr>
        <p:txBody>
          <a:bodyPr wrap="square">
            <a:spAutoFit/>
          </a:bodyPr>
          <a:lstStyle/>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endParaRPr>
          </a:p>
          <a:p>
            <a:pPr algn="ctr" fontAlgn="base">
              <a:spcBef>
                <a:spcPct val="0"/>
              </a:spcBef>
              <a:spcAft>
                <a:spcPct val="0"/>
              </a:spcAft>
              <a:defRPr/>
            </a:pPr>
            <a:r>
              <a:rPr lang="en-US" sz="3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rPr>
              <a:t>Facilitation Program</a:t>
            </a:r>
          </a:p>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ookman Old Style" pitchFamily="18" charset="0"/>
              <a:cs typeface="Arial" pitchFamily="34" charset="0"/>
            </a:endParaRPr>
          </a:p>
        </p:txBody>
      </p:sp>
      <p:sp>
        <p:nvSpPr>
          <p:cNvPr id="3" name="Rectangle 2"/>
          <p:cNvSpPr/>
          <p:nvPr/>
        </p:nvSpPr>
        <p:spPr>
          <a:xfrm>
            <a:off x="-133351" y="2613178"/>
            <a:ext cx="9105901" cy="782522"/>
          </a:xfrm>
          <a:prstGeom prst="rect">
            <a:avLst/>
          </a:prstGeom>
        </p:spPr>
        <p:txBody>
          <a:bodyPr wrap="square">
            <a:spAutoFit/>
          </a:bodyPr>
          <a:lstStyle/>
          <a:p>
            <a:pPr marL="288925" indent="-231775" fontAlgn="base">
              <a:lnSpc>
                <a:spcPct val="115000"/>
              </a:lnSpc>
              <a:spcBef>
                <a:spcPct val="0"/>
              </a:spcBef>
              <a:spcAft>
                <a:spcPts val="800"/>
              </a:spcAft>
            </a:pPr>
            <a:r>
              <a:rPr lang="en-GB" sz="1300" b="1" dirty="0">
                <a:solidFill>
                  <a:schemeClr val="bg1"/>
                </a:solidFill>
                <a:ea typeface="Calibri" panose="020F0502020204030204" pitchFamily="34" charset="0"/>
                <a:cs typeface="Times New Roman" panose="02020603050405020304" pitchFamily="18" charset="0"/>
              </a:rPr>
              <a:t>     The Facilitation Programme aims to build a strong group of facilitators within the student community of UCSI University to facilitate them in various events organised by the Student Affairs &amp; Alumni Division (SAA). Our objectives also include training our facilitators with people management skills and good communication skills. </a:t>
            </a:r>
            <a:endParaRPr lang="en-GB" sz="1300" b="1" strike="sngStrike" dirty="0">
              <a:solidFill>
                <a:schemeClr val="bg1"/>
              </a:solidFill>
              <a:ea typeface="Calibri" panose="020F0502020204030204" pitchFamily="34" charset="0"/>
              <a:cs typeface="Times New Roman" panose="02020603050405020304" pitchFamily="18" charset="0"/>
            </a:endParaRPr>
          </a:p>
        </p:txBody>
      </p:sp>
      <p:pic>
        <p:nvPicPr>
          <p:cNvPr id="1028" name="Picture 4" descr="https://fbcdn-sphotos-e-a.akamaihd.net/hphotos-ak-xpf1/v/t1.0-9/11077_10200214034071568_583126841472361662_n.jpg?oh=b3d59a41e6fa5e99048294e10d1bfee4&amp;oe=557F9700&amp;__gda__=1437904876_e5febce33685d110e28475a33f7454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57" y="3363946"/>
            <a:ext cx="1772415" cy="11797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4294" y="4506946"/>
            <a:ext cx="1068198" cy="276999"/>
          </a:xfrm>
          <a:prstGeom prst="rect">
            <a:avLst/>
          </a:prstGeom>
          <a:noFill/>
        </p:spPr>
        <p:txBody>
          <a:bodyPr wrap="square" rtlCol="0">
            <a:spAutoFit/>
          </a:bodyPr>
          <a:lstStyle/>
          <a:p>
            <a:r>
              <a:rPr lang="en-US" sz="1200" b="1" dirty="0">
                <a:solidFill>
                  <a:schemeClr val="bg1"/>
                </a:solidFill>
              </a:rPr>
              <a:t>Workshop</a:t>
            </a:r>
          </a:p>
        </p:txBody>
      </p:sp>
      <p:pic>
        <p:nvPicPr>
          <p:cNvPr id="1030" name="Picture 6" descr="https://scontent-kul.xx.fbcdn.net/hphotos-xfp1/v/t1.0-9/10414902_10200214039191696_1662493201904785719_n.jpg?oh=4e7ab2b01a811805aeeb240386d172d9&amp;oe=55B9D38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1972" y="3363946"/>
            <a:ext cx="1777826" cy="11833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741217" y="4506946"/>
            <a:ext cx="1899677" cy="276999"/>
          </a:xfrm>
          <a:prstGeom prst="rect">
            <a:avLst/>
          </a:prstGeom>
          <a:noFill/>
        </p:spPr>
        <p:txBody>
          <a:bodyPr wrap="square" rtlCol="0">
            <a:spAutoFit/>
          </a:bodyPr>
          <a:lstStyle/>
          <a:p>
            <a:pPr algn="ctr"/>
            <a:r>
              <a:rPr lang="en-US" sz="1200" b="1" dirty="0">
                <a:solidFill>
                  <a:schemeClr val="bg1"/>
                </a:solidFill>
              </a:rPr>
              <a:t>Paper Cutting for CNY</a:t>
            </a:r>
          </a:p>
        </p:txBody>
      </p:sp>
      <p:pic>
        <p:nvPicPr>
          <p:cNvPr id="1034" name="Picture 10" descr="https://fbcdn-sphotos-d-a.akamaihd.net/hphotos-ak-xfp1/v/t1.0-9/10885186_10200105859807279_2699363554652098877_n.jpg?oh=4a6db341041fe097f8d3fae677e018e8&amp;oe=557ED26C&amp;__gda__=1438000905_fb064d241af49a62bab63ec2c89e9e5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557" y="4735546"/>
            <a:ext cx="1775396" cy="11817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44741" y="5905231"/>
            <a:ext cx="1282046" cy="276999"/>
          </a:xfrm>
          <a:prstGeom prst="rect">
            <a:avLst/>
          </a:prstGeom>
          <a:noFill/>
        </p:spPr>
        <p:txBody>
          <a:bodyPr wrap="square" rtlCol="0">
            <a:spAutoFit/>
          </a:bodyPr>
          <a:lstStyle/>
          <a:p>
            <a:r>
              <a:rPr lang="en-US" sz="1200" b="1" dirty="0">
                <a:solidFill>
                  <a:schemeClr val="bg1"/>
                </a:solidFill>
              </a:rPr>
              <a:t>Fund Raising </a:t>
            </a:r>
          </a:p>
        </p:txBody>
      </p:sp>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88280" y="13697146"/>
            <a:ext cx="7041818" cy="396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82450" y="12812399"/>
            <a:ext cx="26131101" cy="1469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t="16275" b="11737"/>
          <a:stretch/>
        </p:blipFill>
        <p:spPr>
          <a:xfrm>
            <a:off x="1881238" y="4740072"/>
            <a:ext cx="1774845" cy="1172694"/>
          </a:xfrm>
          <a:prstGeom prst="rect">
            <a:avLst/>
          </a:prstGeom>
          <a:ln>
            <a:noFill/>
          </a:ln>
          <a:effectLst>
            <a:outerShdw blurRad="292100" dist="139700" dir="2700000" algn="tl" rotWithShape="0">
              <a:srgbClr val="333333">
                <a:alpha val="65000"/>
              </a:srgbClr>
            </a:outerShdw>
          </a:effectLst>
        </p:spPr>
      </p:pic>
      <p:pic>
        <p:nvPicPr>
          <p:cNvPr id="6"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49798" y="3374618"/>
            <a:ext cx="1771027" cy="11726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1618461" y="5917293"/>
            <a:ext cx="2234326" cy="261610"/>
          </a:xfrm>
          <a:prstGeom prst="rect">
            <a:avLst/>
          </a:prstGeom>
          <a:noFill/>
        </p:spPr>
        <p:txBody>
          <a:bodyPr wrap="square" rtlCol="0">
            <a:spAutoFit/>
          </a:bodyPr>
          <a:lstStyle/>
          <a:p>
            <a:r>
              <a:rPr lang="en-US" sz="1100" b="1" dirty="0">
                <a:solidFill>
                  <a:schemeClr val="bg1"/>
                </a:solidFill>
              </a:rPr>
              <a:t>Committee Board Team Building</a:t>
            </a:r>
          </a:p>
        </p:txBody>
      </p:sp>
      <p:pic>
        <p:nvPicPr>
          <p:cNvPr id="6146" name="Picture 2" descr="https://scontent-kul1-1.xx.fbcdn.net/hphotos-xpt1/v/l/t1.0-9/11151022_1009451299067694_8025565808892129217_n.jpg?oh=244e9ea4ba4dcccc56e0fcfe12c68ec2&amp;oe=567A27B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0825" y="3352800"/>
            <a:ext cx="2078117" cy="117976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581400" y="4513710"/>
            <a:ext cx="1954326" cy="276999"/>
          </a:xfrm>
          <a:prstGeom prst="rect">
            <a:avLst/>
          </a:prstGeom>
          <a:noFill/>
        </p:spPr>
        <p:txBody>
          <a:bodyPr wrap="square" rtlCol="0">
            <a:spAutoFit/>
          </a:bodyPr>
          <a:lstStyle/>
          <a:p>
            <a:pPr algn="ctr"/>
            <a:r>
              <a:rPr lang="en-US" sz="1200" b="1" dirty="0">
                <a:solidFill>
                  <a:schemeClr val="bg1"/>
                </a:solidFill>
              </a:rPr>
              <a:t>Communication Workshop </a:t>
            </a:r>
          </a:p>
        </p:txBody>
      </p:sp>
      <p:pic>
        <p:nvPicPr>
          <p:cNvPr id="6148" name="Picture 4" descr="https://fbcdn-sphotos-h-a.akamaihd.net/hphotos-ak-xtp1/v/t1.0-9/11707453_746283922167269_338231535643821338_n.jpg?oh=8a6cfe757921f9b9b49ea7d499943ff0&amp;oe=56434B37&amp;__gda__=1446507202_86f0e9aee74abc642a8b67c033df789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20825" y="4748129"/>
            <a:ext cx="2122975" cy="115657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354983" y="5889842"/>
            <a:ext cx="2209800" cy="276999"/>
          </a:xfrm>
          <a:prstGeom prst="rect">
            <a:avLst/>
          </a:prstGeom>
          <a:noFill/>
        </p:spPr>
        <p:txBody>
          <a:bodyPr wrap="square" rtlCol="0">
            <a:spAutoFit/>
          </a:bodyPr>
          <a:lstStyle/>
          <a:p>
            <a:pPr algn="ctr"/>
            <a:r>
              <a:rPr lang="en-US" sz="1200" b="1" dirty="0">
                <a:solidFill>
                  <a:schemeClr val="bg1"/>
                </a:solidFill>
              </a:rPr>
              <a:t>Members Team Building </a:t>
            </a:r>
          </a:p>
        </p:txBody>
      </p:sp>
      <p:sp>
        <p:nvSpPr>
          <p:cNvPr id="22" name="TextBox 21"/>
          <p:cNvSpPr txBox="1"/>
          <p:nvPr/>
        </p:nvSpPr>
        <p:spPr>
          <a:xfrm>
            <a:off x="5482720" y="4506946"/>
            <a:ext cx="1954326" cy="276999"/>
          </a:xfrm>
          <a:prstGeom prst="rect">
            <a:avLst/>
          </a:prstGeom>
          <a:noFill/>
        </p:spPr>
        <p:txBody>
          <a:bodyPr wrap="square" rtlCol="0">
            <a:spAutoFit/>
          </a:bodyPr>
          <a:lstStyle/>
          <a:p>
            <a:pPr algn="ctr"/>
            <a:r>
              <a:rPr lang="en-US" sz="1200" b="1" dirty="0">
                <a:solidFill>
                  <a:schemeClr val="bg1"/>
                </a:solidFill>
              </a:rPr>
              <a:t>AGM 2015/2016</a:t>
            </a:r>
          </a:p>
        </p:txBody>
      </p:sp>
      <p:pic>
        <p:nvPicPr>
          <p:cNvPr id="6150" name="Picture 6" descr="https://scontent-kul1-1.xx.fbcdn.net/hphotos-xpt1/v/t1.0-9/11707591_739955052800156_6989128131669936411_n.jpg?oh=1240edc09ee98a80582192a1b111f869&amp;oe=563CB69B"/>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6890" t="8410" r="5263" b="10201"/>
          <a:stretch/>
        </p:blipFill>
        <p:spPr bwMode="auto">
          <a:xfrm>
            <a:off x="7647089" y="206604"/>
            <a:ext cx="148041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scontent-kul1-1.xx.fbcdn.net/hphotos-xta1/v/t1.0-9/11224519_747043698757958_2335905670641041849_n.jpg?oh=ef42f4b43a03c838b982b886ea009504&amp;oe=5681060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56083" y="4759977"/>
            <a:ext cx="1764742" cy="114525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3561291" y="5901904"/>
            <a:ext cx="1954326" cy="276999"/>
          </a:xfrm>
          <a:prstGeom prst="rect">
            <a:avLst/>
          </a:prstGeom>
          <a:noFill/>
        </p:spPr>
        <p:txBody>
          <a:bodyPr wrap="square" rtlCol="0">
            <a:spAutoFit/>
          </a:bodyPr>
          <a:lstStyle/>
          <a:p>
            <a:pPr algn="ctr"/>
            <a:r>
              <a:rPr lang="en-US" sz="1200" b="1" dirty="0" err="1">
                <a:solidFill>
                  <a:schemeClr val="bg1"/>
                </a:solidFill>
              </a:rPr>
              <a:t>Facis</a:t>
            </a:r>
            <a:r>
              <a:rPr lang="en-US" sz="1200" b="1" dirty="0">
                <a:solidFill>
                  <a:schemeClr val="bg1"/>
                </a:solidFill>
              </a:rPr>
              <a:t> assisted in Color Run</a:t>
            </a:r>
          </a:p>
        </p:txBody>
      </p:sp>
      <p:pic>
        <p:nvPicPr>
          <p:cNvPr id="6154" name="Picture 10" descr="https://scontent-kul1-1.xx.fbcdn.net/hphotos-xpt1/v/t1.0-9/11695942_736327573162904_6895984687714874053_n.jpg?oh=8f2dbff0ea7825075cc657934d14e548&amp;oe=568439D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84802" y="3380982"/>
            <a:ext cx="1582998" cy="115158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337097" y="4501620"/>
            <a:ext cx="1846534" cy="276999"/>
          </a:xfrm>
          <a:prstGeom prst="rect">
            <a:avLst/>
          </a:prstGeom>
          <a:noFill/>
        </p:spPr>
        <p:txBody>
          <a:bodyPr wrap="square" rtlCol="0">
            <a:spAutoFit/>
          </a:bodyPr>
          <a:lstStyle/>
          <a:p>
            <a:pPr algn="ctr"/>
            <a:r>
              <a:rPr lang="en-US" sz="1200" b="1" dirty="0" err="1">
                <a:solidFill>
                  <a:schemeClr val="bg1"/>
                </a:solidFill>
              </a:rPr>
              <a:t>Facis</a:t>
            </a:r>
            <a:r>
              <a:rPr lang="en-US" sz="1200" b="1" dirty="0">
                <a:solidFill>
                  <a:schemeClr val="bg1"/>
                </a:solidFill>
              </a:rPr>
              <a:t> assisted in SLS</a:t>
            </a:r>
          </a:p>
        </p:txBody>
      </p:sp>
      <p:pic>
        <p:nvPicPr>
          <p:cNvPr id="6156" name="Picture 12" descr="https://scontent-kul1-1.xx.fbcdn.net/hphotos-xtf1/v/l/t1.0-9/11065874_10200471783155134_5965928416631917214_n.jpg?oh=1f7f984d17c122a5484a512d9a54fb56&amp;oe=5677DB0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20699" y="4768855"/>
            <a:ext cx="1547102" cy="112098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416621" y="5867400"/>
            <a:ext cx="1710882" cy="461665"/>
          </a:xfrm>
          <a:prstGeom prst="rect">
            <a:avLst/>
          </a:prstGeom>
          <a:noFill/>
        </p:spPr>
        <p:txBody>
          <a:bodyPr wrap="square" rtlCol="0">
            <a:spAutoFit/>
          </a:bodyPr>
          <a:lstStyle/>
          <a:p>
            <a:pPr algn="ctr"/>
            <a:r>
              <a:rPr lang="en-US" sz="1200" b="1" dirty="0">
                <a:solidFill>
                  <a:schemeClr val="bg1"/>
                </a:solidFill>
              </a:rPr>
              <a:t>UE Camp </a:t>
            </a:r>
            <a:r>
              <a:rPr lang="en-US" sz="1200" b="1" dirty="0" err="1">
                <a:solidFill>
                  <a:schemeClr val="bg1"/>
                </a:solidFill>
              </a:rPr>
              <a:t>Organised</a:t>
            </a:r>
            <a:r>
              <a:rPr lang="en-US" sz="1200" b="1" dirty="0">
                <a:solidFill>
                  <a:schemeClr val="bg1"/>
                </a:solidFill>
              </a:rPr>
              <a:t> by </a:t>
            </a:r>
            <a:r>
              <a:rPr lang="en-US" sz="1200" b="1" dirty="0" err="1">
                <a:solidFill>
                  <a:schemeClr val="bg1"/>
                </a:solidFill>
              </a:rPr>
              <a:t>Facis</a:t>
            </a:r>
            <a:r>
              <a:rPr lang="en-US" sz="1200" b="1" dirty="0">
                <a:solidFill>
                  <a:schemeClr val="bg1"/>
                </a:solidFill>
              </a:rPr>
              <a:t> and HOT</a:t>
            </a:r>
          </a:p>
        </p:txBody>
      </p:sp>
      <p:pic>
        <p:nvPicPr>
          <p:cNvPr id="6158" name="Picture 14" descr="http://heavenlytouchspa.com/wp-content/uploads/like_us_facebookA-copy.g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05841" y="6257086"/>
            <a:ext cx="1101556" cy="3270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447800" y="6248400"/>
            <a:ext cx="2570127" cy="307777"/>
          </a:xfrm>
          <a:prstGeom prst="rect">
            <a:avLst/>
          </a:prstGeom>
        </p:spPr>
        <p:txBody>
          <a:bodyPr wrap="none">
            <a:spAutoFit/>
          </a:bodyPr>
          <a:lstStyle/>
          <a:p>
            <a:r>
              <a:rPr lang="en-US" sz="1400" dirty="0">
                <a:solidFill>
                  <a:schemeClr val="bg1"/>
                </a:solidFill>
              </a:rPr>
              <a:t>www.facebook.com/faciprogram</a:t>
            </a:r>
          </a:p>
        </p:txBody>
      </p:sp>
      <p:sp>
        <p:nvSpPr>
          <p:cNvPr id="10" name="AutoShape 18" descr="https://www.ohio.edu/lgbt/images/instagram.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pic>
        <p:nvPicPr>
          <p:cNvPr id="6166" name="Picture 22" descr="http://www.imsorrytohear.com/blog/wp-content/uploads/2015/06/Instagram-Logo-004-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40235" y="6211534"/>
            <a:ext cx="1214748" cy="381507"/>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5362839" y="6210863"/>
            <a:ext cx="2022541" cy="307777"/>
          </a:xfrm>
          <a:prstGeom prst="rect">
            <a:avLst/>
          </a:prstGeom>
        </p:spPr>
        <p:txBody>
          <a:bodyPr wrap="none">
            <a:spAutoFit/>
          </a:bodyPr>
          <a:lstStyle/>
          <a:p>
            <a:r>
              <a:rPr lang="en-US" sz="1400" dirty="0">
                <a:solidFill>
                  <a:schemeClr val="bg1"/>
                </a:solidFill>
              </a:rPr>
              <a:t>Facilitation Program UCSI</a:t>
            </a:r>
          </a:p>
        </p:txBody>
      </p:sp>
      <p:sp>
        <p:nvSpPr>
          <p:cNvPr id="11" name="Rectangle 10"/>
          <p:cNvSpPr/>
          <p:nvPr/>
        </p:nvSpPr>
        <p:spPr>
          <a:xfrm>
            <a:off x="0" y="6584129"/>
            <a:ext cx="9144000" cy="227112"/>
          </a:xfrm>
          <a:prstGeom prst="rect">
            <a:avLst/>
          </a:prstGeom>
          <a:solidFill>
            <a:schemeClr val="accent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18"/>
          <p:cNvSpPr txBox="1">
            <a:spLocks noChangeArrowheads="1"/>
          </p:cNvSpPr>
          <p:nvPr/>
        </p:nvSpPr>
        <p:spPr bwMode="auto">
          <a:xfrm>
            <a:off x="-32504" y="6586725"/>
            <a:ext cx="89925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900" b="1" dirty="0">
                <a:solidFill>
                  <a:schemeClr val="bg1"/>
                </a:solidFill>
                <a:cs typeface="Arial" pitchFamily="34" charset="0"/>
              </a:rPr>
              <a:t>For more information, please look for Ms Hoh Ee Ling </a:t>
            </a:r>
            <a:r>
              <a:rPr lang="en-US" sz="900" b="1" dirty="0">
                <a:solidFill>
                  <a:schemeClr val="bg1"/>
                </a:solidFill>
                <a:cs typeface="Arial" pitchFamily="34" charset="0"/>
              </a:rPr>
              <a:t>(hohel@ucsiuniversity.edu.my)</a:t>
            </a:r>
            <a:r>
              <a:rPr lang="en-GB" sz="900" b="1" dirty="0">
                <a:solidFill>
                  <a:schemeClr val="bg1"/>
                </a:solidFill>
                <a:cs typeface="Arial" pitchFamily="34" charset="0"/>
              </a:rPr>
              <a:t> @ </a:t>
            </a:r>
            <a:r>
              <a:rPr lang="en-MY" sz="900" dirty="0">
                <a:solidFill>
                  <a:schemeClr val="bg1"/>
                </a:solidFill>
                <a:ea typeface="Calibri" panose="020F0502020204030204" pitchFamily="34" charset="0"/>
                <a:cs typeface="Times New Roman" panose="02020603050405020304" pitchFamily="18" charset="0"/>
              </a:rPr>
              <a:t>Student Affairs &amp; Alumni Division, 9</a:t>
            </a:r>
            <a:r>
              <a:rPr lang="en-MY" sz="900" baseline="30000" dirty="0">
                <a:solidFill>
                  <a:schemeClr val="bg1"/>
                </a:solidFill>
                <a:ea typeface="Calibri" panose="020F0502020204030204" pitchFamily="34" charset="0"/>
                <a:cs typeface="Times New Roman" panose="02020603050405020304" pitchFamily="18" charset="0"/>
              </a:rPr>
              <a:t>th</a:t>
            </a:r>
            <a:r>
              <a:rPr lang="en-MY" sz="900" dirty="0">
                <a:solidFill>
                  <a:schemeClr val="bg1"/>
                </a:solidFill>
                <a:ea typeface="Calibri" panose="020F0502020204030204" pitchFamily="34" charset="0"/>
                <a:cs typeface="Times New Roman" panose="02020603050405020304" pitchFamily="18" charset="0"/>
              </a:rPr>
              <a:t> Floor, Block G, KL Campus (South wing), UCSI University</a:t>
            </a:r>
          </a:p>
        </p:txBody>
      </p:sp>
      <p:pic>
        <p:nvPicPr>
          <p:cNvPr id="35" name="Picture 1" descr="C:\Documents and Settings\11961\Desktop\Orientation final slide\leopard-home-button_128x128.png">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04718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C9E4B9-BF99-4AC3-8A9F-3810F8436B14}"/>
              </a:ext>
            </a:extLst>
          </p:cNvPr>
          <p:cNvPicPr>
            <a:picLocks noChangeAspect="1"/>
          </p:cNvPicPr>
          <p:nvPr/>
        </p:nvPicPr>
        <p:blipFill>
          <a:blip r:embed="rId3"/>
          <a:stretch>
            <a:fillRect/>
          </a:stretch>
        </p:blipFill>
        <p:spPr>
          <a:xfrm>
            <a:off x="0" y="0"/>
            <a:ext cx="9144000" cy="6857999"/>
          </a:xfrm>
          <a:prstGeom prst="rect">
            <a:avLst/>
          </a:prstGeom>
        </p:spPr>
      </p:pic>
      <p:sp>
        <p:nvSpPr>
          <p:cNvPr id="11" name="TextBox 10"/>
          <p:cNvSpPr txBox="1"/>
          <p:nvPr/>
        </p:nvSpPr>
        <p:spPr>
          <a:xfrm>
            <a:off x="-19430" y="2234318"/>
            <a:ext cx="9144000" cy="954107"/>
          </a:xfrm>
          <a:prstGeom prst="rect">
            <a:avLst/>
          </a:prstGeom>
          <a:solidFill>
            <a:srgbClr val="FFC000"/>
          </a:solidFill>
          <a:ln>
            <a:noFill/>
          </a:ln>
        </p:spPr>
        <p:txBody>
          <a:bodyPr>
            <a:spAutoFit/>
          </a:bodyPr>
          <a:lstStyle/>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endParaRPr>
          </a:p>
          <a:p>
            <a:pPr algn="ctr" fontAlgn="base">
              <a:spcBef>
                <a:spcPct val="0"/>
              </a:spcBef>
              <a:spcAft>
                <a:spcPct val="0"/>
              </a:spcAft>
              <a:defRPr/>
            </a:pPr>
            <a:r>
              <a:rPr lang="en-US" sz="3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rPr>
              <a:t>Coin Locker Service</a:t>
            </a:r>
          </a:p>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ookman Old Style" pitchFamily="18" charset="0"/>
              <a:cs typeface="Arial" pitchFamily="34" charset="0"/>
            </a:endParaRPr>
          </a:p>
        </p:txBody>
      </p:sp>
      <p:pic>
        <p:nvPicPr>
          <p:cNvPr id="103427" name="Picture 16" descr="Coin Locker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581400"/>
            <a:ext cx="177203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20" descr="Coin Locker 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8570" y="3863850"/>
            <a:ext cx="2286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11140" y="76202"/>
            <a:ext cx="1863725" cy="461963"/>
          </a:xfrm>
          <a:prstGeom prst="rect">
            <a:avLst/>
          </a:prstGeom>
          <a:noFill/>
        </p:spPr>
        <p:txBody>
          <a:bodyPr wrap="none">
            <a:spAutoFit/>
          </a:bodyPr>
          <a:lstStyle/>
          <a:p>
            <a:pPr algn="ctr" fontAlgn="base">
              <a:spcBef>
                <a:spcPct val="0"/>
              </a:spcBef>
              <a:spcAft>
                <a:spcPct val="0"/>
              </a:spcAft>
              <a:defRPr/>
            </a:pPr>
            <a:r>
              <a:rPr lang="en-US" sz="2400" b="1" dirty="0">
                <a:ln w="31550" cmpd="sng">
                  <a:noFill/>
                  <a:prstDash val="solid"/>
                </a:ln>
                <a:solidFill>
                  <a:prstClr val="white"/>
                </a:solidFill>
                <a:effectLst>
                  <a:outerShdw blurRad="41275" dist="12700" dir="12000000" algn="tl" rotWithShape="0">
                    <a:srgbClr val="000000">
                      <a:alpha val="40000"/>
                    </a:srgbClr>
                  </a:outerShdw>
                </a:effectLst>
                <a:cs typeface="Arial" pitchFamily="34" charset="0"/>
              </a:rPr>
              <a:t>Our Services:</a:t>
            </a:r>
          </a:p>
        </p:txBody>
      </p:sp>
      <p:sp>
        <p:nvSpPr>
          <p:cNvPr id="103430" name="TextBox 18"/>
          <p:cNvSpPr txBox="1">
            <a:spLocks noChangeArrowheads="1"/>
          </p:cNvSpPr>
          <p:nvPr/>
        </p:nvSpPr>
        <p:spPr bwMode="auto">
          <a:xfrm>
            <a:off x="0" y="6356100"/>
            <a:ext cx="89579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GB" sz="1400" b="1" dirty="0">
                <a:solidFill>
                  <a:schemeClr val="bg1"/>
                </a:solidFill>
                <a:cs typeface="Arial" pitchFamily="34" charset="0"/>
              </a:rPr>
              <a:t>For bookings and more information, please proceed to the Student Council Counter at Lobby, 1</a:t>
            </a:r>
            <a:r>
              <a:rPr lang="en-GB" sz="1400" b="1" baseline="30000" dirty="0">
                <a:solidFill>
                  <a:schemeClr val="bg1"/>
                </a:solidFill>
                <a:cs typeface="Arial" pitchFamily="34" charset="0"/>
              </a:rPr>
              <a:t>st</a:t>
            </a:r>
            <a:r>
              <a:rPr lang="en-GB" sz="1400" b="1" dirty="0">
                <a:solidFill>
                  <a:schemeClr val="bg1"/>
                </a:solidFill>
                <a:cs typeface="Arial" pitchFamily="34" charset="0"/>
              </a:rPr>
              <a:t> Floor, </a:t>
            </a:r>
          </a:p>
          <a:p>
            <a:pPr algn="ctr" fontAlgn="base">
              <a:spcBef>
                <a:spcPct val="0"/>
              </a:spcBef>
              <a:spcAft>
                <a:spcPct val="0"/>
              </a:spcAft>
            </a:pPr>
            <a:r>
              <a:rPr lang="en-GB" sz="1400" b="1" dirty="0">
                <a:solidFill>
                  <a:schemeClr val="bg1"/>
                </a:solidFill>
                <a:cs typeface="Arial" pitchFamily="34" charset="0"/>
              </a:rPr>
              <a:t>Block A, Kl Campus (South Wing), UCSI University</a:t>
            </a:r>
          </a:p>
        </p:txBody>
      </p:sp>
      <p:sp>
        <p:nvSpPr>
          <p:cNvPr id="12" name="TextBox 11"/>
          <p:cNvSpPr txBox="1"/>
          <p:nvPr/>
        </p:nvSpPr>
        <p:spPr>
          <a:xfrm>
            <a:off x="1866900" y="3285945"/>
            <a:ext cx="4876800" cy="3185487"/>
          </a:xfrm>
          <a:prstGeom prst="rect">
            <a:avLst/>
          </a:prstGeom>
          <a:solidFill>
            <a:schemeClr val="accent6">
              <a:lumMod val="40000"/>
              <a:lumOff val="60000"/>
              <a:alpha val="28000"/>
            </a:schemeClr>
          </a:solidFill>
          <a:ln>
            <a:noFill/>
          </a:ln>
        </p:spPr>
        <p:txBody>
          <a:bodyPr>
            <a:spAutoFit/>
          </a:bodyPr>
          <a:lstStyle/>
          <a:p>
            <a:pPr algn="ctr" fontAlgn="base">
              <a:spcBef>
                <a:spcPct val="0"/>
              </a:spcBef>
              <a:spcAft>
                <a:spcPct val="0"/>
              </a:spcAft>
              <a:defRPr/>
            </a:pPr>
            <a:r>
              <a:rPr lang="en-US" sz="16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cs typeface="Arial" pitchFamily="34" charset="0"/>
              </a:rPr>
              <a:t>Keep your belongings safe while you sit for your exam!</a:t>
            </a:r>
          </a:p>
          <a:p>
            <a:pPr algn="ctr" fontAlgn="base">
              <a:spcBef>
                <a:spcPct val="0"/>
              </a:spcBef>
              <a:spcAft>
                <a:spcPct val="0"/>
              </a:spcAft>
              <a:defRPr/>
            </a:pPr>
            <a:endParaRPr lang="en-US" sz="16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cs typeface="Arial" pitchFamily="34" charset="0"/>
            </a:endParaRPr>
          </a:p>
          <a:p>
            <a:pPr algn="ctr" fontAlgn="base">
              <a:spcBef>
                <a:spcPct val="0"/>
              </a:spcBef>
              <a:spcAft>
                <a:spcPct val="0"/>
              </a:spcAft>
              <a:defRPr/>
            </a:pPr>
            <a:r>
              <a:rPr lang="en-US" sz="16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cs typeface="Arial" pitchFamily="34" charset="0"/>
              </a:rPr>
              <a:t>Location:</a:t>
            </a:r>
          </a:p>
          <a:p>
            <a:pPr algn="ctr" fontAlgn="base">
              <a:spcBef>
                <a:spcPct val="0"/>
              </a:spcBef>
              <a:spcAft>
                <a:spcPct val="0"/>
              </a:spcAft>
              <a:defRPr/>
            </a:pPr>
            <a:r>
              <a:rPr lang="en-US" sz="16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cs typeface="Arial" pitchFamily="34" charset="0"/>
              </a:rPr>
              <a:t>5</a:t>
            </a:r>
            <a:r>
              <a:rPr lang="en-US" sz="1600" b="1" spc="50" baseline="3000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cs typeface="Arial" pitchFamily="34" charset="0"/>
              </a:rPr>
              <a:t>th</a:t>
            </a:r>
            <a:r>
              <a:rPr lang="en-US" sz="16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cs typeface="Arial" pitchFamily="34" charset="0"/>
              </a:rPr>
              <a:t> Floor, Block C,</a:t>
            </a:r>
          </a:p>
          <a:p>
            <a:pPr algn="ctr" fontAlgn="base">
              <a:spcBef>
                <a:spcPct val="0"/>
              </a:spcBef>
              <a:spcAft>
                <a:spcPct val="0"/>
              </a:spcAft>
              <a:defRPr/>
            </a:pPr>
            <a:r>
              <a:rPr lang="en-US" sz="16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cs typeface="Arial" pitchFamily="34" charset="0"/>
              </a:rPr>
              <a:t>KL Campus (South Wing), UCSI University,</a:t>
            </a:r>
          </a:p>
          <a:p>
            <a:pPr algn="ctr" fontAlgn="base">
              <a:spcBef>
                <a:spcPct val="0"/>
              </a:spcBef>
              <a:spcAft>
                <a:spcPct val="0"/>
              </a:spcAft>
              <a:defRPr/>
            </a:pPr>
            <a:endParaRPr lang="en-US" sz="16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cs typeface="Arial" pitchFamily="34" charset="0"/>
            </a:endParaRPr>
          </a:p>
          <a:p>
            <a:pPr algn="ctr" fontAlgn="base">
              <a:spcBef>
                <a:spcPct val="0"/>
              </a:spcBef>
              <a:spcAft>
                <a:spcPct val="0"/>
              </a:spcAft>
              <a:defRPr/>
            </a:pPr>
            <a:r>
              <a:rPr lang="en-US" sz="16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cs typeface="Arial" pitchFamily="34" charset="0"/>
              </a:rPr>
              <a:t>Fees:</a:t>
            </a:r>
          </a:p>
          <a:p>
            <a:pPr algn="ctr" fontAlgn="base">
              <a:spcBef>
                <a:spcPct val="0"/>
              </a:spcBef>
              <a:spcAft>
                <a:spcPct val="0"/>
              </a:spcAft>
              <a:defRPr/>
            </a:pPr>
            <a:r>
              <a:rPr lang="en-US" sz="16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cs typeface="Arial" pitchFamily="34" charset="0"/>
              </a:rPr>
              <a:t>RM0.50 x 3</a:t>
            </a:r>
          </a:p>
          <a:p>
            <a:pPr algn="ctr" fontAlgn="base">
              <a:spcBef>
                <a:spcPct val="0"/>
              </a:spcBef>
              <a:spcAft>
                <a:spcPct val="0"/>
              </a:spcAft>
              <a:defRPr/>
            </a:pPr>
            <a:r>
              <a:rPr lang="en-US" sz="16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cs typeface="Arial" pitchFamily="34" charset="0"/>
              </a:rPr>
              <a:t>(only RM0.50 coins are acceptable)</a:t>
            </a:r>
          </a:p>
          <a:p>
            <a:pPr algn="ctr" fontAlgn="base">
              <a:spcBef>
                <a:spcPct val="0"/>
              </a:spcBef>
              <a:spcAft>
                <a:spcPct val="0"/>
              </a:spcAft>
              <a:defRPr/>
            </a:pPr>
            <a:r>
              <a:rPr lang="en-US" sz="16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cs typeface="Arial" pitchFamily="34" charset="0"/>
              </a:rPr>
              <a:t>Charges are on per usage basis</a:t>
            </a:r>
          </a:p>
          <a:p>
            <a:pPr algn="ctr" fontAlgn="base">
              <a:spcBef>
                <a:spcPct val="0"/>
              </a:spcBef>
              <a:spcAft>
                <a:spcPct val="0"/>
              </a:spcAft>
              <a:defRPr/>
            </a:pPr>
            <a:r>
              <a:rPr lang="en-US" sz="16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cs typeface="Arial" pitchFamily="34" charset="0"/>
              </a:rPr>
              <a:t>No overnight storage</a:t>
            </a:r>
          </a:p>
          <a:p>
            <a:pPr algn="ctr" fontAlgn="base">
              <a:spcBef>
                <a:spcPct val="0"/>
              </a:spcBef>
              <a:spcAft>
                <a:spcPct val="0"/>
              </a:spcAft>
              <a:defRPr/>
            </a:pPr>
            <a:endParaRPr lang="en-US" sz="9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endParaRPr>
          </a:p>
        </p:txBody>
      </p:sp>
      <p:pic>
        <p:nvPicPr>
          <p:cNvPr id="10" name="Picture 1" descr="C:\Documents and Settings\11961\Desktop\Orientation final slide\leopard-home-button_128x128.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663021"/>
      </p:ext>
    </p:extLst>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358184-6EA9-45E6-BA50-B29387B77D25}"/>
              </a:ext>
            </a:extLst>
          </p:cNvPr>
          <p:cNvPicPr>
            <a:picLocks noChangeAspect="1"/>
          </p:cNvPicPr>
          <p:nvPr/>
        </p:nvPicPr>
        <p:blipFill>
          <a:blip r:embed="rId3"/>
          <a:stretch>
            <a:fillRect/>
          </a:stretch>
        </p:blipFill>
        <p:spPr>
          <a:xfrm>
            <a:off x="0" y="0"/>
            <a:ext cx="9144000" cy="6857999"/>
          </a:xfrm>
          <a:prstGeom prst="rect">
            <a:avLst/>
          </a:prstGeom>
        </p:spPr>
      </p:pic>
      <p:pic>
        <p:nvPicPr>
          <p:cNvPr id="108546" name="Picture 7" descr="Student Cent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29" y="2983928"/>
            <a:ext cx="4343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02" y="5848152"/>
            <a:ext cx="4343400" cy="892552"/>
          </a:xfrm>
          <a:prstGeom prst="rect">
            <a:avLst/>
          </a:prstGeom>
          <a:noFill/>
          <a:ln>
            <a:noFill/>
          </a:ln>
        </p:spPr>
        <p:txBody>
          <a:bodyPr>
            <a:spAutoFit/>
          </a:bodyPr>
          <a:lstStyle/>
          <a:p>
            <a:pPr algn="ctr" fontAlgn="base">
              <a:spcBef>
                <a:spcPct val="0"/>
              </a:spcBef>
              <a:spcAft>
                <a:spcPct val="0"/>
              </a:spcAft>
              <a:defRPr/>
            </a:pPr>
            <a:r>
              <a:rPr lang="en-US" sz="1300" b="1" i="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What can you find here?</a:t>
            </a:r>
          </a:p>
          <a:p>
            <a:pPr algn="ctr" fontAlgn="base">
              <a:spcBef>
                <a:spcPct val="0"/>
              </a:spcBef>
              <a:spcAft>
                <a:spcPct val="0"/>
              </a:spcAft>
              <a:buFont typeface="Arial" pitchFamily="34" charset="0"/>
              <a:buChar char="•"/>
              <a:defRPr/>
            </a:pPr>
            <a:r>
              <a:rPr lang="en-US" sz="1300" b="1" i="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Student Council Counter</a:t>
            </a:r>
          </a:p>
          <a:p>
            <a:pPr algn="ctr" fontAlgn="base">
              <a:spcBef>
                <a:spcPct val="0"/>
              </a:spcBef>
              <a:spcAft>
                <a:spcPct val="0"/>
              </a:spcAft>
              <a:buFont typeface="Arial" pitchFamily="34" charset="0"/>
              <a:buChar char="•"/>
              <a:defRPr/>
            </a:pPr>
            <a:r>
              <a:rPr lang="en-US" sz="1300" b="1" i="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Game Facilities: Pool Table, Foosball Table</a:t>
            </a:r>
          </a:p>
          <a:p>
            <a:pPr algn="ctr" fontAlgn="base">
              <a:spcBef>
                <a:spcPct val="0"/>
              </a:spcBef>
              <a:spcAft>
                <a:spcPct val="0"/>
              </a:spcAft>
              <a:buFont typeface="Arial" pitchFamily="34" charset="0"/>
              <a:buChar char="•"/>
              <a:defRPr/>
            </a:pPr>
            <a:r>
              <a:rPr lang="en-US" sz="1300" b="1" i="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Reading Area</a:t>
            </a:r>
          </a:p>
        </p:txBody>
      </p:sp>
      <p:sp>
        <p:nvSpPr>
          <p:cNvPr id="12" name="TextBox 11"/>
          <p:cNvSpPr txBox="1"/>
          <p:nvPr/>
        </p:nvSpPr>
        <p:spPr>
          <a:xfrm>
            <a:off x="-36979" y="1912526"/>
            <a:ext cx="9144000" cy="954107"/>
          </a:xfrm>
          <a:prstGeom prst="rect">
            <a:avLst/>
          </a:prstGeom>
          <a:solidFill>
            <a:srgbClr val="FFC000"/>
          </a:solidFill>
          <a:ln>
            <a:noFill/>
          </a:ln>
        </p:spPr>
        <p:txBody>
          <a:bodyPr>
            <a:spAutoFit/>
          </a:bodyPr>
          <a:lstStyle/>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endParaRPr>
          </a:p>
          <a:p>
            <a:pPr algn="ctr" fontAlgn="base">
              <a:spcBef>
                <a:spcPct val="0"/>
              </a:spcBef>
              <a:spcAft>
                <a:spcPct val="0"/>
              </a:spcAft>
              <a:defRPr/>
            </a:pPr>
            <a:r>
              <a:rPr lang="en-US" sz="3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rPr>
              <a:t>Student centre</a:t>
            </a:r>
          </a:p>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ookman Old Style" pitchFamily="18" charset="0"/>
              <a:cs typeface="Arial" pitchFamily="34" charset="0"/>
            </a:endParaRPr>
          </a:p>
        </p:txBody>
      </p:sp>
      <p:sp>
        <p:nvSpPr>
          <p:cNvPr id="14" name="TextBox 13"/>
          <p:cNvSpPr txBox="1"/>
          <p:nvPr/>
        </p:nvSpPr>
        <p:spPr>
          <a:xfrm>
            <a:off x="4610100" y="3429000"/>
            <a:ext cx="4191000" cy="2554545"/>
          </a:xfrm>
          <a:prstGeom prst="rect">
            <a:avLst/>
          </a:prstGeom>
          <a:solidFill>
            <a:schemeClr val="accent6">
              <a:lumMod val="40000"/>
              <a:lumOff val="60000"/>
              <a:alpha val="28000"/>
            </a:schemeClr>
          </a:solidFill>
          <a:ln>
            <a:noFill/>
          </a:ln>
        </p:spPr>
        <p:txBody>
          <a:bodyPr>
            <a:spAutoFit/>
          </a:bodyPr>
          <a:lstStyle/>
          <a:p>
            <a:pPr algn="ctr" fontAlgn="base">
              <a:spcBef>
                <a:spcPct val="0"/>
              </a:spcBef>
              <a:spcAft>
                <a:spcPct val="0"/>
              </a:spcAft>
              <a:defRPr/>
            </a:pPr>
            <a:r>
              <a:rPr lang="en-US" sz="20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Location:</a:t>
            </a:r>
          </a:p>
          <a:p>
            <a:pPr algn="ctr" fontAlgn="base">
              <a:spcBef>
                <a:spcPct val="0"/>
              </a:spcBef>
              <a:spcAft>
                <a:spcPct val="0"/>
              </a:spcAft>
              <a:defRPr/>
            </a:pPr>
            <a:r>
              <a:rPr lang="en-US" sz="20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1</a:t>
            </a:r>
            <a:r>
              <a:rPr lang="en-US" sz="2000" b="1" spc="50" baseline="3000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st</a:t>
            </a:r>
            <a:r>
              <a:rPr lang="en-US" sz="20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 Floor, Block A,</a:t>
            </a:r>
          </a:p>
          <a:p>
            <a:pPr algn="ctr" fontAlgn="base">
              <a:spcBef>
                <a:spcPct val="0"/>
              </a:spcBef>
              <a:spcAft>
                <a:spcPct val="0"/>
              </a:spcAft>
              <a:defRPr/>
            </a:pPr>
            <a:r>
              <a:rPr lang="en-US" sz="20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KL Campus (South Wing), UCSI University</a:t>
            </a:r>
          </a:p>
          <a:p>
            <a:pPr algn="ctr" fontAlgn="base">
              <a:spcBef>
                <a:spcPct val="0"/>
              </a:spcBef>
              <a:spcAft>
                <a:spcPct val="0"/>
              </a:spcAft>
              <a:defRPr/>
            </a:pPr>
            <a:endParaRPr lang="en-US" sz="20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endParaRPr>
          </a:p>
          <a:p>
            <a:pPr algn="ctr" fontAlgn="base">
              <a:spcBef>
                <a:spcPct val="0"/>
              </a:spcBef>
              <a:spcAft>
                <a:spcPct val="0"/>
              </a:spcAft>
              <a:defRPr/>
            </a:pPr>
            <a:r>
              <a:rPr lang="en-US" sz="20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Operating Hours:</a:t>
            </a:r>
          </a:p>
          <a:p>
            <a:pPr algn="ctr" fontAlgn="base">
              <a:spcBef>
                <a:spcPct val="0"/>
              </a:spcBef>
              <a:spcAft>
                <a:spcPct val="0"/>
              </a:spcAft>
              <a:defRPr/>
            </a:pPr>
            <a:r>
              <a:rPr lang="en-US" sz="20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Monday – Friday   9am – 9pm</a:t>
            </a:r>
          </a:p>
          <a:p>
            <a:pPr algn="ctr" fontAlgn="base">
              <a:spcBef>
                <a:spcPct val="0"/>
              </a:spcBef>
              <a:spcAft>
                <a:spcPct val="0"/>
              </a:spcAft>
              <a:defRPr/>
            </a:pPr>
            <a:r>
              <a:rPr lang="en-US" sz="20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Saturday   9am – 4pm</a:t>
            </a:r>
          </a:p>
        </p:txBody>
      </p:sp>
      <p:pic>
        <p:nvPicPr>
          <p:cNvPr id="8" name="Picture 1" descr="C:\Documents and Settings\11961\Desktop\Orientation final slide\leopard-home-button_128x128.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614828"/>
      </p:ext>
    </p:extLst>
  </p:cSld>
  <p:clrMapOvr>
    <a:masterClrMapping/>
  </p:clrMapOvr>
  <p:transition spd="slow"/>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AB2D25-641E-401A-8C3C-CFB4BA8FD0B8}"/>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p:cNvSpPr>
            <a:spLocks noGrp="1"/>
          </p:cNvSpPr>
          <p:nvPr>
            <p:ph type="title" idx="4294967295"/>
          </p:nvPr>
        </p:nvSpPr>
        <p:spPr>
          <a:xfrm>
            <a:off x="0" y="1600200"/>
            <a:ext cx="9144000" cy="563562"/>
          </a:xfrm>
        </p:spPr>
        <p:txBody>
          <a:bodyPr>
            <a:normAutofit fontScale="90000"/>
          </a:bodyPr>
          <a:lstStyle/>
          <a:p>
            <a:pPr marL="514350" indent="-514350"/>
            <a:br>
              <a:rPr lang="en-GB" sz="3300" b="1" dirty="0">
                <a:solidFill>
                  <a:srgbClr val="FFFF00"/>
                </a:solidFill>
              </a:rPr>
            </a:br>
            <a:r>
              <a:rPr lang="en-GB" sz="3000" b="1" dirty="0">
                <a:solidFill>
                  <a:srgbClr val="FFFF00"/>
                </a:solidFill>
              </a:rPr>
              <a:t>Sports &amp; Fitness:</a:t>
            </a:r>
            <a:br>
              <a:rPr lang="en-GB" sz="3300" b="1" dirty="0">
                <a:solidFill>
                  <a:srgbClr val="FFFF00"/>
                </a:solidFill>
              </a:rPr>
            </a:br>
            <a:r>
              <a:rPr lang="en-GB" sz="2500" b="1" dirty="0">
                <a:solidFill>
                  <a:srgbClr val="FFFF00"/>
                </a:solidFill>
              </a:rPr>
              <a:t>What Do We Do?</a:t>
            </a:r>
            <a:endParaRPr lang="en-GB" sz="3300" b="1" dirty="0">
              <a:solidFill>
                <a:srgbClr val="FFFF00"/>
              </a:solidFill>
            </a:endParaRPr>
          </a:p>
        </p:txBody>
      </p:sp>
      <p:sp>
        <p:nvSpPr>
          <p:cNvPr id="11268" name="TextBox 6"/>
          <p:cNvSpPr txBox="1">
            <a:spLocks noChangeArrowheads="1"/>
          </p:cNvSpPr>
          <p:nvPr/>
        </p:nvSpPr>
        <p:spPr bwMode="auto">
          <a:xfrm>
            <a:off x="419100" y="2963945"/>
            <a:ext cx="8305800" cy="3305520"/>
          </a:xfrm>
          <a:prstGeom prst="rect">
            <a:avLst/>
          </a:prstGeom>
          <a:noFill/>
          <a:ln w="9525">
            <a:noFill/>
            <a:miter lim="800000"/>
            <a:headEnd/>
            <a:tailEnd/>
          </a:ln>
        </p:spPr>
        <p:txBody>
          <a:bodyPr>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lnSpc>
                <a:spcPct val="90000"/>
              </a:lnSpc>
              <a:spcBef>
                <a:spcPct val="0"/>
              </a:spcBef>
              <a:spcAft>
                <a:spcPct val="0"/>
              </a:spcAft>
              <a:buFont typeface="Franklin Gothic Book" pitchFamily="34" charset="0"/>
              <a:buAutoNum type="arabicPeriod"/>
            </a:pPr>
            <a:r>
              <a:rPr lang="en-GB" dirty="0">
                <a:solidFill>
                  <a:schemeClr val="bg1"/>
                </a:solidFill>
                <a:cs typeface="Arial" pitchFamily="34" charset="0"/>
              </a:rPr>
              <a:t>We provide guidance and support to students when sport-related events are organised. </a:t>
            </a:r>
          </a:p>
          <a:p>
            <a:pPr fontAlgn="base">
              <a:lnSpc>
                <a:spcPct val="90000"/>
              </a:lnSpc>
              <a:spcBef>
                <a:spcPct val="0"/>
              </a:spcBef>
              <a:spcAft>
                <a:spcPct val="0"/>
              </a:spcAft>
              <a:buFont typeface="Franklin Gothic Book" pitchFamily="34" charset="0"/>
              <a:buAutoNum type="arabicPeriod"/>
            </a:pPr>
            <a:endParaRPr lang="en-GB" dirty="0">
              <a:solidFill>
                <a:schemeClr val="bg1"/>
              </a:solidFill>
              <a:cs typeface="Arial" pitchFamily="34" charset="0"/>
            </a:endParaRPr>
          </a:p>
          <a:p>
            <a:pPr fontAlgn="base">
              <a:lnSpc>
                <a:spcPct val="90000"/>
              </a:lnSpc>
              <a:spcBef>
                <a:spcPct val="0"/>
              </a:spcBef>
              <a:spcAft>
                <a:spcPct val="0"/>
              </a:spcAft>
              <a:buFont typeface="Franklin Gothic Book" pitchFamily="34" charset="0"/>
              <a:buAutoNum type="arabicPeriod"/>
            </a:pPr>
            <a:r>
              <a:rPr lang="en-GB" dirty="0">
                <a:solidFill>
                  <a:schemeClr val="bg1"/>
                </a:solidFill>
                <a:cs typeface="Arial" pitchFamily="34" charset="0"/>
              </a:rPr>
              <a:t>We encourage students to participate in various physical and recreational activities. Students can participate in a wide range of individual and team sports - in the inter-varsity competitions and intra-mural competitions. </a:t>
            </a:r>
          </a:p>
          <a:p>
            <a:pPr fontAlgn="base">
              <a:lnSpc>
                <a:spcPct val="90000"/>
              </a:lnSpc>
              <a:spcBef>
                <a:spcPct val="0"/>
              </a:spcBef>
              <a:spcAft>
                <a:spcPct val="0"/>
              </a:spcAft>
              <a:buFont typeface="Franklin Gothic Book" pitchFamily="34" charset="0"/>
              <a:buAutoNum type="arabicPeriod"/>
            </a:pPr>
            <a:endParaRPr lang="en-GB" dirty="0">
              <a:solidFill>
                <a:schemeClr val="bg1"/>
              </a:solidFill>
              <a:cs typeface="Arial" pitchFamily="34" charset="0"/>
            </a:endParaRPr>
          </a:p>
          <a:p>
            <a:pPr fontAlgn="base">
              <a:lnSpc>
                <a:spcPct val="90000"/>
              </a:lnSpc>
              <a:spcBef>
                <a:spcPct val="0"/>
              </a:spcBef>
              <a:spcAft>
                <a:spcPct val="0"/>
              </a:spcAft>
              <a:buFont typeface="Franklin Gothic Book" pitchFamily="34" charset="0"/>
              <a:buAutoNum type="arabicPeriod"/>
            </a:pPr>
            <a:r>
              <a:rPr lang="en-GB" dirty="0">
                <a:solidFill>
                  <a:schemeClr val="bg1"/>
                </a:solidFill>
                <a:cs typeface="Arial" pitchFamily="34" charset="0"/>
              </a:rPr>
              <a:t>We manage sports facilities such as the basketball court, table tennis facilities, badminton courts, gym, dance studio, volleyball court, outdoor futsal court, swimming pool, squash courts, pool table, football table and board games. </a:t>
            </a:r>
          </a:p>
          <a:p>
            <a:pPr fontAlgn="base">
              <a:lnSpc>
                <a:spcPct val="90000"/>
              </a:lnSpc>
              <a:spcBef>
                <a:spcPct val="0"/>
              </a:spcBef>
              <a:spcAft>
                <a:spcPct val="0"/>
              </a:spcAft>
              <a:buFont typeface="Franklin Gothic Book" pitchFamily="34" charset="0"/>
              <a:buAutoNum type="arabicPeriod"/>
            </a:pPr>
            <a:endParaRPr lang="en-GB" dirty="0">
              <a:solidFill>
                <a:schemeClr val="bg1"/>
              </a:solidFill>
              <a:cs typeface="Arial" pitchFamily="34" charset="0"/>
            </a:endParaRPr>
          </a:p>
          <a:p>
            <a:pPr fontAlgn="base">
              <a:lnSpc>
                <a:spcPct val="90000"/>
              </a:lnSpc>
              <a:spcBef>
                <a:spcPct val="0"/>
              </a:spcBef>
              <a:spcAft>
                <a:spcPct val="0"/>
              </a:spcAft>
            </a:pPr>
            <a:endParaRPr lang="en-GB" dirty="0">
              <a:solidFill>
                <a:schemeClr val="bg1"/>
              </a:solidFill>
              <a:cs typeface="Arial" pitchFamily="34" charset="0"/>
            </a:endParaRPr>
          </a:p>
          <a:p>
            <a:pPr fontAlgn="base">
              <a:lnSpc>
                <a:spcPct val="90000"/>
              </a:lnSpc>
              <a:spcBef>
                <a:spcPct val="0"/>
              </a:spcBef>
              <a:spcAft>
                <a:spcPct val="0"/>
              </a:spcAft>
            </a:pPr>
            <a:endParaRPr lang="en-GB" sz="1600" dirty="0">
              <a:solidFill>
                <a:schemeClr val="bg1"/>
              </a:solidFill>
              <a:cs typeface="Arial" pitchFamily="34" charset="0"/>
            </a:endParaRP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6728102"/>
      </p:ext>
    </p:extLst>
  </p:cSld>
  <p:clrMapOvr>
    <a:masterClrMapping/>
  </p:clrMapOvr>
  <p:transition spd="slow"/>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102F0-167F-4211-9B1E-C3221A59A6EA}"/>
              </a:ext>
            </a:extLst>
          </p:cNvPr>
          <p:cNvPicPr>
            <a:picLocks noChangeAspect="1"/>
          </p:cNvPicPr>
          <p:nvPr/>
        </p:nvPicPr>
        <p:blipFill>
          <a:blip r:embed="rId2"/>
          <a:stretch>
            <a:fillRect/>
          </a:stretch>
        </p:blipFill>
        <p:spPr>
          <a:xfrm>
            <a:off x="0" y="0"/>
            <a:ext cx="9144000" cy="6857999"/>
          </a:xfrm>
          <a:prstGeom prst="rect">
            <a:avLst/>
          </a:prstGeom>
        </p:spPr>
      </p:pic>
      <p:pic>
        <p:nvPicPr>
          <p:cNvPr id="104451" name="Picture 3" descr="D:\SAR\Photos\Facilities Photos\DSC_03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146550"/>
            <a:ext cx="3444875"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eft Arrow 9"/>
          <p:cNvSpPr/>
          <p:nvPr/>
        </p:nvSpPr>
        <p:spPr>
          <a:xfrm>
            <a:off x="3683000" y="4298950"/>
            <a:ext cx="1981200" cy="990600"/>
          </a:xfrm>
          <a:prstGeom prst="lef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a:solidFill>
                <a:schemeClr val="bg1"/>
              </a:solidFill>
              <a:cs typeface="Arial" pitchFamily="34" charset="0"/>
            </a:endParaRPr>
          </a:p>
        </p:txBody>
      </p:sp>
      <p:sp>
        <p:nvSpPr>
          <p:cNvPr id="14344" name="TextBox 13"/>
          <p:cNvSpPr txBox="1">
            <a:spLocks noChangeArrowheads="1"/>
          </p:cNvSpPr>
          <p:nvPr/>
        </p:nvSpPr>
        <p:spPr bwMode="auto">
          <a:xfrm>
            <a:off x="4191000" y="4616450"/>
            <a:ext cx="1447800" cy="323850"/>
          </a:xfrm>
          <a:prstGeom prst="rect">
            <a:avLst/>
          </a:prstGeom>
          <a:solidFill>
            <a:schemeClr val="accent6">
              <a:lumMod val="75000"/>
            </a:schemeClr>
          </a:solidFill>
          <a:ln w="9525">
            <a:noFill/>
            <a:miter lim="800000"/>
            <a:headEnd/>
            <a:tailEnd/>
          </a:ln>
        </p:spPr>
        <p:txBody>
          <a:bodyPr>
            <a:spAutoFit/>
          </a:bodyPr>
          <a:lstStyle/>
          <a:p>
            <a:pPr fontAlgn="base">
              <a:spcBef>
                <a:spcPct val="0"/>
              </a:spcBef>
              <a:spcAft>
                <a:spcPct val="0"/>
              </a:spcAft>
              <a:defRPr/>
            </a:pPr>
            <a:r>
              <a:rPr lang="en-US" sz="1500" b="1" dirty="0">
                <a:solidFill>
                  <a:schemeClr val="bg1"/>
                </a:solidFill>
                <a:cs typeface="Arial" pitchFamily="34" charset="0"/>
              </a:rPr>
              <a:t>Squash Court</a:t>
            </a:r>
          </a:p>
        </p:txBody>
      </p:sp>
      <p:sp>
        <p:nvSpPr>
          <p:cNvPr id="16" name="Left Arrow 15"/>
          <p:cNvSpPr/>
          <p:nvPr/>
        </p:nvSpPr>
        <p:spPr>
          <a:xfrm rot="10800000">
            <a:off x="3708400" y="5314950"/>
            <a:ext cx="1993900" cy="1066800"/>
          </a:xfrm>
          <a:prstGeom prst="lef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US">
              <a:solidFill>
                <a:schemeClr val="bg1"/>
              </a:solidFill>
              <a:cs typeface="Arial" pitchFamily="34" charset="0"/>
            </a:endParaRPr>
          </a:p>
        </p:txBody>
      </p:sp>
      <p:sp>
        <p:nvSpPr>
          <p:cNvPr id="14346" name="TextBox 16"/>
          <p:cNvSpPr txBox="1">
            <a:spLocks noChangeArrowheads="1"/>
          </p:cNvSpPr>
          <p:nvPr/>
        </p:nvSpPr>
        <p:spPr bwMode="auto">
          <a:xfrm>
            <a:off x="3721100" y="5594350"/>
            <a:ext cx="1651000" cy="523875"/>
          </a:xfrm>
          <a:prstGeom prst="rect">
            <a:avLst/>
          </a:prstGeom>
          <a:solidFill>
            <a:schemeClr val="accent6">
              <a:lumMod val="75000"/>
            </a:schemeClr>
          </a:solidFill>
          <a:ln w="9525">
            <a:noFill/>
            <a:miter lim="800000"/>
            <a:headEnd/>
            <a:tailEnd/>
          </a:ln>
        </p:spPr>
        <p:txBody>
          <a:bodyPr>
            <a:spAutoFit/>
          </a:bodyPr>
          <a:lstStyle/>
          <a:p>
            <a:pPr fontAlgn="base">
              <a:spcBef>
                <a:spcPct val="0"/>
              </a:spcBef>
              <a:spcAft>
                <a:spcPct val="0"/>
              </a:spcAft>
              <a:defRPr/>
            </a:pPr>
            <a:r>
              <a:rPr lang="en-US" sz="1400" b="1" dirty="0">
                <a:solidFill>
                  <a:schemeClr val="bg1"/>
                </a:solidFill>
                <a:cs typeface="Arial" pitchFamily="34" charset="0"/>
              </a:rPr>
              <a:t>Futsal Court &amp; Basketball Court</a:t>
            </a:r>
          </a:p>
        </p:txBody>
      </p:sp>
      <p:sp>
        <p:nvSpPr>
          <p:cNvPr id="14" name="TextBox 13"/>
          <p:cNvSpPr txBox="1"/>
          <p:nvPr/>
        </p:nvSpPr>
        <p:spPr>
          <a:xfrm>
            <a:off x="-25400" y="1706901"/>
            <a:ext cx="9144000" cy="954107"/>
          </a:xfrm>
          <a:prstGeom prst="rect">
            <a:avLst/>
          </a:prstGeom>
          <a:solidFill>
            <a:srgbClr val="FFC000"/>
          </a:solidFill>
          <a:ln>
            <a:noFill/>
          </a:ln>
        </p:spPr>
        <p:txBody>
          <a:bodyPr>
            <a:spAutoFit/>
          </a:bodyPr>
          <a:lstStyle/>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endParaRPr>
          </a:p>
          <a:p>
            <a:pPr algn="ctr" fontAlgn="base">
              <a:spcBef>
                <a:spcPct val="0"/>
              </a:spcBef>
              <a:spcAft>
                <a:spcPct val="0"/>
              </a:spcAft>
              <a:defRPr/>
            </a:pPr>
            <a:r>
              <a:rPr lang="en-US" sz="3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rPr>
              <a:t>Sports Facilities at north wing</a:t>
            </a:r>
          </a:p>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ookman Old Style" pitchFamily="18" charset="0"/>
              <a:cs typeface="Arial" pitchFamily="34" charset="0"/>
            </a:endParaRPr>
          </a:p>
        </p:txBody>
      </p:sp>
      <p:sp>
        <p:nvSpPr>
          <p:cNvPr id="104457" name="TextBox 18"/>
          <p:cNvSpPr txBox="1">
            <a:spLocks noChangeArrowheads="1"/>
          </p:cNvSpPr>
          <p:nvPr/>
        </p:nvSpPr>
        <p:spPr bwMode="auto">
          <a:xfrm>
            <a:off x="0" y="6397625"/>
            <a:ext cx="84634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1400" b="1" dirty="0">
                <a:solidFill>
                  <a:schemeClr val="bg1"/>
                </a:solidFill>
                <a:cs typeface="Arial" pitchFamily="34" charset="0"/>
              </a:rPr>
              <a:t>For booking and more information, please proceed to the </a:t>
            </a:r>
            <a:r>
              <a:rPr lang="en-MY" sz="1400" b="1" dirty="0">
                <a:solidFill>
                  <a:schemeClr val="bg1"/>
                </a:solidFill>
                <a:cs typeface="Arial" pitchFamily="34" charset="0"/>
              </a:rPr>
              <a:t>Student Affairs &amp; Alumni Division, 9</a:t>
            </a:r>
            <a:r>
              <a:rPr lang="en-MY" sz="1400" b="1" baseline="30000" dirty="0">
                <a:solidFill>
                  <a:schemeClr val="bg1"/>
                </a:solidFill>
                <a:cs typeface="Arial" pitchFamily="34" charset="0"/>
              </a:rPr>
              <a:t>th</a:t>
            </a:r>
            <a:r>
              <a:rPr lang="en-MY" sz="1400" b="1" dirty="0">
                <a:solidFill>
                  <a:schemeClr val="bg1"/>
                </a:solidFill>
                <a:cs typeface="Arial" pitchFamily="34" charset="0"/>
              </a:rPr>
              <a:t> Floor, Block G, KL Campus, UCSI University</a:t>
            </a:r>
          </a:p>
        </p:txBody>
      </p:sp>
      <p:sp>
        <p:nvSpPr>
          <p:cNvPr id="15" name="TextBox 14"/>
          <p:cNvSpPr txBox="1"/>
          <p:nvPr/>
        </p:nvSpPr>
        <p:spPr>
          <a:xfrm>
            <a:off x="2235200" y="2613330"/>
            <a:ext cx="4876800" cy="1461939"/>
          </a:xfrm>
          <a:prstGeom prst="rect">
            <a:avLst/>
          </a:prstGeom>
          <a:solidFill>
            <a:schemeClr val="accent6">
              <a:lumMod val="40000"/>
              <a:lumOff val="60000"/>
              <a:alpha val="28000"/>
            </a:schemeClr>
          </a:solidFill>
          <a:ln>
            <a:noFill/>
          </a:ln>
        </p:spPr>
        <p:txBody>
          <a:bodyPr>
            <a:spAutoFit/>
          </a:bodyPr>
          <a:lstStyle/>
          <a:p>
            <a:pPr algn="ctr" fontAlgn="base">
              <a:spcBef>
                <a:spcPct val="0"/>
              </a:spcBef>
              <a:spcAft>
                <a:spcPct val="0"/>
              </a:spcAft>
              <a:defRPr/>
            </a:pPr>
            <a:r>
              <a:rPr lang="en-US" sz="1600"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Location:</a:t>
            </a:r>
          </a:p>
          <a:p>
            <a:pPr algn="ctr" fontAlgn="base">
              <a:spcBef>
                <a:spcPct val="0"/>
              </a:spcBef>
              <a:spcAft>
                <a:spcPct val="0"/>
              </a:spcAft>
              <a:defRPr/>
            </a:pPr>
            <a:r>
              <a:rPr lang="en-US" sz="1600"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Kuala Lumpur Campus (North Wing), UCSI University</a:t>
            </a:r>
          </a:p>
          <a:p>
            <a:pPr algn="ctr" fontAlgn="base">
              <a:spcBef>
                <a:spcPct val="0"/>
              </a:spcBef>
              <a:spcAft>
                <a:spcPct val="0"/>
              </a:spcAft>
              <a:defRPr/>
            </a:pPr>
            <a:r>
              <a:rPr lang="en-US" sz="1600"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Operating Hours:</a:t>
            </a:r>
          </a:p>
          <a:p>
            <a:pPr algn="ctr" fontAlgn="base">
              <a:spcBef>
                <a:spcPct val="0"/>
              </a:spcBef>
              <a:spcAft>
                <a:spcPct val="0"/>
              </a:spcAft>
              <a:defRPr/>
            </a:pPr>
            <a:r>
              <a:rPr lang="en-US" sz="1600"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Monday – Friday   9am – 10pm</a:t>
            </a:r>
            <a:endParaRPr lang="en-US" sz="1200"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endParaRPr>
          </a:p>
          <a:p>
            <a:pPr algn="ctr" fontAlgn="base">
              <a:spcBef>
                <a:spcPct val="0"/>
              </a:spcBef>
              <a:spcAft>
                <a:spcPct val="0"/>
              </a:spcAft>
              <a:defRPr/>
            </a:pPr>
            <a:endParaRPr lang="en-US" sz="900"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endParaRPr>
          </a:p>
        </p:txBody>
      </p:sp>
      <p:pic>
        <p:nvPicPr>
          <p:cNvPr id="5122" name="Picture 2"/>
          <p:cNvPicPr>
            <a:picLocks noChangeAspect="1" noChangeArrowheads="1"/>
          </p:cNvPicPr>
          <p:nvPr/>
        </p:nvPicPr>
        <p:blipFill>
          <a:blip r:embed="rId4" cstate="print"/>
          <a:srcRect/>
          <a:stretch>
            <a:fillRect/>
          </a:stretch>
        </p:blipFill>
        <p:spPr bwMode="auto">
          <a:xfrm>
            <a:off x="5880010" y="4162567"/>
            <a:ext cx="2964460" cy="2292824"/>
          </a:xfrm>
          <a:prstGeom prst="rect">
            <a:avLst/>
          </a:prstGeom>
          <a:noFill/>
          <a:ln w="9525">
            <a:noFill/>
            <a:miter lim="800000"/>
            <a:headEnd/>
            <a:tailEnd/>
          </a:ln>
          <a:effectLst/>
        </p:spPr>
      </p:pic>
      <p:pic>
        <p:nvPicPr>
          <p:cNvPr id="12" name="Picture 1" descr="C:\Documents and Settings\11961\Desktop\Orientation final slide\leopard-home-button_128x128.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4932320"/>
      </p:ext>
    </p:extLst>
  </p:cSld>
  <p:clrMapOvr>
    <a:masterClrMapping/>
  </p:clrMapOvr>
  <p:transition spd="slow"/>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D99126-C7F8-4909-8BF6-4FD0A1ED68B5}"/>
              </a:ext>
            </a:extLst>
          </p:cNvPr>
          <p:cNvPicPr>
            <a:picLocks noChangeAspect="1"/>
          </p:cNvPicPr>
          <p:nvPr/>
        </p:nvPicPr>
        <p:blipFill>
          <a:blip r:embed="rId3"/>
          <a:stretch>
            <a:fillRect/>
          </a:stretch>
        </p:blipFill>
        <p:spPr>
          <a:xfrm>
            <a:off x="0" y="0"/>
            <a:ext cx="9144000" cy="6857999"/>
          </a:xfrm>
          <a:prstGeom prst="rect">
            <a:avLst/>
          </a:prstGeom>
        </p:spPr>
      </p:pic>
      <p:pic>
        <p:nvPicPr>
          <p:cNvPr id="105476" name="Picture 8" descr="19"/>
          <p:cNvPicPr>
            <a:picLocks noChangeAspect="1" noChangeArrowheads="1"/>
          </p:cNvPicPr>
          <p:nvPr/>
        </p:nvPicPr>
        <p:blipFill>
          <a:blip r:embed="rId4" cstate="print">
            <a:lum bright="30000"/>
            <a:extLst>
              <a:ext uri="{28A0092B-C50C-407E-A947-70E740481C1C}">
                <a14:useLocalDpi xmlns:a14="http://schemas.microsoft.com/office/drawing/2010/main" val="0"/>
              </a:ext>
            </a:extLst>
          </a:blip>
          <a:srcRect/>
          <a:stretch>
            <a:fillRect/>
          </a:stretch>
        </p:blipFill>
        <p:spPr bwMode="auto">
          <a:xfrm>
            <a:off x="6753708" y="3213927"/>
            <a:ext cx="2390291" cy="162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Box 18"/>
          <p:cNvSpPr txBox="1">
            <a:spLocks noChangeArrowheads="1"/>
          </p:cNvSpPr>
          <p:nvPr/>
        </p:nvSpPr>
        <p:spPr bwMode="auto">
          <a:xfrm>
            <a:off x="0" y="6413111"/>
            <a:ext cx="838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1400" b="1" dirty="0">
                <a:solidFill>
                  <a:schemeClr val="bg1"/>
                </a:solidFill>
                <a:cs typeface="Arial" pitchFamily="34" charset="0"/>
              </a:rPr>
              <a:t>For booking and more information, please proceed to the </a:t>
            </a:r>
            <a:r>
              <a:rPr lang="en-MY" sz="1400" b="1" dirty="0">
                <a:solidFill>
                  <a:schemeClr val="bg1"/>
                </a:solidFill>
                <a:cs typeface="Arial" pitchFamily="34" charset="0"/>
              </a:rPr>
              <a:t>Student Affairs &amp; Alumni Division, 9</a:t>
            </a:r>
            <a:r>
              <a:rPr lang="en-MY" sz="1400" b="1" baseline="30000" dirty="0">
                <a:solidFill>
                  <a:schemeClr val="bg1"/>
                </a:solidFill>
                <a:cs typeface="Arial" pitchFamily="34" charset="0"/>
              </a:rPr>
              <a:t>th</a:t>
            </a:r>
            <a:r>
              <a:rPr lang="en-MY" sz="1400" b="1" dirty="0">
                <a:solidFill>
                  <a:schemeClr val="bg1"/>
                </a:solidFill>
                <a:cs typeface="Arial" pitchFamily="34" charset="0"/>
              </a:rPr>
              <a:t> Floor, Block G, KL Campus (South wing), UCSI University</a:t>
            </a:r>
          </a:p>
        </p:txBody>
      </p:sp>
      <p:pic>
        <p:nvPicPr>
          <p:cNvPr id="105478" name="Picture 7" descr="4"/>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0" y="3035096"/>
            <a:ext cx="2402005" cy="160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2072" y="1641896"/>
            <a:ext cx="9144000" cy="954107"/>
          </a:xfrm>
          <a:prstGeom prst="rect">
            <a:avLst/>
          </a:prstGeom>
          <a:solidFill>
            <a:srgbClr val="FFC000"/>
          </a:solidFill>
          <a:ln>
            <a:noFill/>
          </a:ln>
        </p:spPr>
        <p:txBody>
          <a:bodyPr>
            <a:spAutoFit/>
          </a:bodyPr>
          <a:lstStyle/>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endParaRPr>
          </a:p>
          <a:p>
            <a:pPr algn="ctr" fontAlgn="base">
              <a:spcBef>
                <a:spcPct val="0"/>
              </a:spcBef>
              <a:spcAft>
                <a:spcPct val="0"/>
              </a:spcAft>
              <a:defRPr/>
            </a:pPr>
            <a:r>
              <a:rPr lang="en-US" sz="3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rPr>
              <a:t>Sports facilities at </a:t>
            </a:r>
            <a:r>
              <a:rPr lang="en-US" sz="3200" b="1" cap="all" dirty="0" err="1">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rPr>
              <a:t>SOUTh</a:t>
            </a:r>
            <a:r>
              <a:rPr lang="en-US" sz="3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rPr>
              <a:t> wing</a:t>
            </a:r>
          </a:p>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ookman Old Style" pitchFamily="18" charset="0"/>
              <a:cs typeface="Arial" pitchFamily="34" charset="0"/>
            </a:endParaRPr>
          </a:p>
        </p:txBody>
      </p:sp>
      <p:sp>
        <p:nvSpPr>
          <p:cNvPr id="13" name="TextBox 12"/>
          <p:cNvSpPr txBox="1"/>
          <p:nvPr/>
        </p:nvSpPr>
        <p:spPr>
          <a:xfrm>
            <a:off x="2146280" y="2796397"/>
            <a:ext cx="4876800" cy="3416320"/>
          </a:xfrm>
          <a:prstGeom prst="rect">
            <a:avLst/>
          </a:prstGeom>
          <a:solidFill>
            <a:schemeClr val="accent6">
              <a:lumMod val="40000"/>
              <a:lumOff val="60000"/>
              <a:alpha val="28000"/>
            </a:schemeClr>
          </a:solidFill>
          <a:ln>
            <a:noFill/>
          </a:ln>
        </p:spPr>
        <p:txBody>
          <a:bodyPr>
            <a:spAutoFit/>
          </a:bodyPr>
          <a:lstStyle/>
          <a:p>
            <a:pPr algn="ctr" fontAlgn="base">
              <a:spcBef>
                <a:spcPct val="0"/>
              </a:spcBef>
              <a:spcAft>
                <a:spcPct val="0"/>
              </a:spcAft>
              <a:defRPr/>
            </a:pPr>
            <a:r>
              <a:rPr lang="en-US"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Types of Courts:</a:t>
            </a:r>
          </a:p>
          <a:p>
            <a:pPr algn="ctr" fontAlgn="base">
              <a:spcBef>
                <a:spcPct val="0"/>
              </a:spcBef>
              <a:spcAft>
                <a:spcPct val="0"/>
              </a:spcAft>
              <a:defRPr/>
            </a:pPr>
            <a:r>
              <a:rPr lang="en-US"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Basketball Court, Volleyball Court, Badminton Courts</a:t>
            </a:r>
          </a:p>
          <a:p>
            <a:pPr algn="ctr" fontAlgn="base">
              <a:spcBef>
                <a:spcPct val="0"/>
              </a:spcBef>
              <a:spcAft>
                <a:spcPct val="0"/>
              </a:spcAft>
              <a:defRPr/>
            </a:pPr>
            <a:endParaRPr lang="en-US"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endParaRPr>
          </a:p>
          <a:p>
            <a:pPr algn="ctr" fontAlgn="base">
              <a:spcBef>
                <a:spcPct val="0"/>
              </a:spcBef>
              <a:spcAft>
                <a:spcPct val="0"/>
              </a:spcAft>
              <a:defRPr/>
            </a:pPr>
            <a:r>
              <a:rPr lang="en-US"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Location:</a:t>
            </a:r>
          </a:p>
          <a:p>
            <a:pPr algn="ctr" fontAlgn="base">
              <a:spcBef>
                <a:spcPct val="0"/>
              </a:spcBef>
              <a:spcAft>
                <a:spcPct val="0"/>
              </a:spcAft>
              <a:defRPr/>
            </a:pPr>
            <a:r>
              <a:rPr lang="en-US"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Multipurpose Hall,</a:t>
            </a:r>
          </a:p>
          <a:p>
            <a:pPr algn="ctr" fontAlgn="base">
              <a:spcBef>
                <a:spcPct val="0"/>
              </a:spcBef>
              <a:spcAft>
                <a:spcPct val="0"/>
              </a:spcAft>
              <a:defRPr/>
            </a:pPr>
            <a:r>
              <a:rPr lang="en-US"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4</a:t>
            </a:r>
            <a:r>
              <a:rPr lang="en-US" b="1" spc="50" baseline="3000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th</a:t>
            </a:r>
            <a:r>
              <a:rPr lang="en-US"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 Floor, Block A,</a:t>
            </a:r>
          </a:p>
          <a:p>
            <a:pPr algn="ctr" fontAlgn="base">
              <a:spcBef>
                <a:spcPct val="0"/>
              </a:spcBef>
              <a:spcAft>
                <a:spcPct val="0"/>
              </a:spcAft>
              <a:defRPr/>
            </a:pPr>
            <a:r>
              <a:rPr lang="en-US"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Kuala Lumpur Campus </a:t>
            </a:r>
          </a:p>
          <a:p>
            <a:pPr algn="ctr" fontAlgn="base">
              <a:spcBef>
                <a:spcPct val="0"/>
              </a:spcBef>
              <a:spcAft>
                <a:spcPct val="0"/>
              </a:spcAft>
              <a:defRPr/>
            </a:pPr>
            <a:r>
              <a:rPr lang="en-US"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UCSI University</a:t>
            </a:r>
          </a:p>
          <a:p>
            <a:pPr algn="ctr" fontAlgn="base">
              <a:spcBef>
                <a:spcPct val="0"/>
              </a:spcBef>
              <a:spcAft>
                <a:spcPct val="0"/>
              </a:spcAft>
              <a:defRPr/>
            </a:pPr>
            <a:endParaRPr lang="en-US"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endParaRPr>
          </a:p>
          <a:p>
            <a:pPr algn="ctr" fontAlgn="base">
              <a:spcBef>
                <a:spcPct val="0"/>
              </a:spcBef>
              <a:spcAft>
                <a:spcPct val="0"/>
              </a:spcAft>
              <a:defRPr/>
            </a:pPr>
            <a:r>
              <a:rPr lang="en-US"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Operating Hours:</a:t>
            </a:r>
          </a:p>
          <a:p>
            <a:pPr algn="ctr" fontAlgn="base">
              <a:spcBef>
                <a:spcPct val="0"/>
              </a:spcBef>
              <a:spcAft>
                <a:spcPct val="0"/>
              </a:spcAft>
              <a:defRPr/>
            </a:pPr>
            <a:r>
              <a:rPr lang="en-US"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Monday – Friday 9am – 6pm</a:t>
            </a:r>
          </a:p>
        </p:txBody>
      </p:sp>
      <p:pic>
        <p:nvPicPr>
          <p:cNvPr id="15" name="Picture 14" descr="C:\Users\14024\Desktop\Basketball Pics\received_m_mid_1418561244199_016936ffe89e90c537_28.jpeg"/>
          <p:cNvPicPr/>
          <p:nvPr/>
        </p:nvPicPr>
        <p:blipFill>
          <a:blip r:embed="rId6" cstate="print"/>
          <a:srcRect/>
          <a:stretch>
            <a:fillRect/>
          </a:stretch>
        </p:blipFill>
        <p:spPr bwMode="auto">
          <a:xfrm>
            <a:off x="1" y="4571290"/>
            <a:ext cx="2388358" cy="1570204"/>
          </a:xfrm>
          <a:prstGeom prst="rect">
            <a:avLst/>
          </a:prstGeom>
          <a:noFill/>
          <a:ln w="9525">
            <a:noFill/>
            <a:miter lim="800000"/>
            <a:headEnd/>
            <a:tailEnd/>
          </a:ln>
        </p:spPr>
      </p:pic>
      <p:sp>
        <p:nvSpPr>
          <p:cNvPr id="4098"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chemeClr val="bg1"/>
              </a:solidFill>
            </a:endParaRPr>
          </a:p>
        </p:txBody>
      </p:sp>
      <p:graphicFrame>
        <p:nvGraphicFramePr>
          <p:cNvPr id="4097" name="rectole0000000000"/>
          <p:cNvGraphicFramePr>
            <a:graphicFrameLocks/>
          </p:cNvGraphicFramePr>
          <p:nvPr/>
        </p:nvGraphicFramePr>
        <p:xfrm>
          <a:off x="6755642" y="4585648"/>
          <a:ext cx="2388358" cy="1897039"/>
        </p:xfrm>
        <a:graphic>
          <a:graphicData uri="http://schemas.openxmlformats.org/presentationml/2006/ole">
            <mc:AlternateContent xmlns:mc="http://schemas.openxmlformats.org/markup-compatibility/2006">
              <mc:Choice xmlns:v="urn:schemas-microsoft-com:vml" Requires="v">
                <p:oleObj spid="_x0000_s1048" name="Picture" r:id="rId7" imgW="0" imgH="0" progId="StaticMetafile">
                  <p:embed/>
                </p:oleObj>
              </mc:Choice>
              <mc:Fallback>
                <p:oleObj name="Picture" r:id="rId7" imgW="0" imgH="0" progId="StaticMetafile">
                  <p:embed/>
                  <p:pic>
                    <p:nvPicPr>
                      <p:cNvPr id="4097" name="rectole00000000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5642" y="4585648"/>
                        <a:ext cx="2388358" cy="1897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Picture 1" descr="C:\Documents and Settings\11961\Desktop\Orientation final slide\leopard-home-button_128x128.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937588"/>
      </p:ext>
    </p:extLst>
  </p:cSld>
  <p:clrMapOvr>
    <a:masterClrMapping/>
  </p:clrMapOvr>
  <p:transition spd="slow"/>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3E0F72-1D22-470A-B165-70EC07D0617A}"/>
              </a:ext>
            </a:extLst>
          </p:cNvPr>
          <p:cNvPicPr>
            <a:picLocks noChangeAspect="1"/>
          </p:cNvPicPr>
          <p:nvPr/>
        </p:nvPicPr>
        <p:blipFill>
          <a:blip r:embed="rId2"/>
          <a:stretch>
            <a:fillRect/>
          </a:stretch>
        </p:blipFill>
        <p:spPr>
          <a:xfrm>
            <a:off x="0" y="0"/>
            <a:ext cx="9144000" cy="6857999"/>
          </a:xfrm>
          <a:prstGeom prst="rect">
            <a:avLst/>
          </a:prstGeom>
        </p:spPr>
      </p:pic>
      <p:pic>
        <p:nvPicPr>
          <p:cNvPr id="16389" name="Picture 5" descr="Dance Room.JPG"/>
          <p:cNvPicPr>
            <a:picLocks noChangeAspect="1"/>
          </p:cNvPicPr>
          <p:nvPr/>
        </p:nvPicPr>
        <p:blipFill>
          <a:blip r:embed="rId3" cstate="print"/>
          <a:srcRect/>
          <a:stretch>
            <a:fillRect/>
          </a:stretch>
        </p:blipFill>
        <p:spPr bwMode="auto">
          <a:xfrm>
            <a:off x="22412" y="3586490"/>
            <a:ext cx="38862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382154" y="3063270"/>
            <a:ext cx="4800600" cy="400110"/>
          </a:xfrm>
          <a:prstGeom prst="rect">
            <a:avLst/>
          </a:prstGeom>
          <a:noFill/>
          <a:ln>
            <a:noFill/>
          </a:ln>
        </p:spPr>
        <p:txBody>
          <a:bodyPr>
            <a:spAutoFit/>
          </a:bodyPr>
          <a:lstStyle/>
          <a:p>
            <a:pPr algn="ctr" fontAlgn="base">
              <a:spcBef>
                <a:spcPct val="0"/>
              </a:spcBef>
              <a:spcAft>
                <a:spcPct val="0"/>
              </a:spcAft>
              <a:defRPr/>
            </a:pPr>
            <a:r>
              <a:rPr lang="en-GB" sz="2000" b="1" i="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Practise your moves here!</a:t>
            </a:r>
          </a:p>
        </p:txBody>
      </p:sp>
      <p:sp>
        <p:nvSpPr>
          <p:cNvPr id="10" name="TextBox 9"/>
          <p:cNvSpPr txBox="1"/>
          <p:nvPr/>
        </p:nvSpPr>
        <p:spPr>
          <a:xfrm>
            <a:off x="-2309" y="2180273"/>
            <a:ext cx="9144000" cy="954107"/>
          </a:xfrm>
          <a:prstGeom prst="rect">
            <a:avLst/>
          </a:prstGeom>
          <a:solidFill>
            <a:srgbClr val="FFC000"/>
          </a:solidFill>
          <a:ln>
            <a:noFill/>
          </a:ln>
        </p:spPr>
        <p:txBody>
          <a:bodyPr>
            <a:spAutoFit/>
          </a:bodyPr>
          <a:lstStyle/>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endParaRPr>
          </a:p>
          <a:p>
            <a:pPr algn="ctr" fontAlgn="base">
              <a:spcBef>
                <a:spcPct val="0"/>
              </a:spcBef>
              <a:spcAft>
                <a:spcPct val="0"/>
              </a:spcAft>
              <a:defRPr/>
            </a:pPr>
            <a:r>
              <a:rPr lang="en-US" sz="3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rPr>
              <a:t>Dance room</a:t>
            </a:r>
          </a:p>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ookman Old Style" pitchFamily="18" charset="0"/>
              <a:cs typeface="Arial" pitchFamily="34" charset="0"/>
            </a:endParaRPr>
          </a:p>
        </p:txBody>
      </p:sp>
      <p:sp>
        <p:nvSpPr>
          <p:cNvPr id="106501" name="TextBox 18"/>
          <p:cNvSpPr txBox="1">
            <a:spLocks noChangeArrowheads="1"/>
          </p:cNvSpPr>
          <p:nvPr/>
        </p:nvSpPr>
        <p:spPr bwMode="auto">
          <a:xfrm>
            <a:off x="-2309" y="6329690"/>
            <a:ext cx="84605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1400" b="1" dirty="0">
                <a:solidFill>
                  <a:schemeClr val="bg1"/>
                </a:solidFill>
                <a:cs typeface="Arial" pitchFamily="34" charset="0"/>
              </a:rPr>
              <a:t>For booking and more information, please proceed to the </a:t>
            </a:r>
            <a:r>
              <a:rPr lang="en-MY" sz="1400" b="1" dirty="0">
                <a:solidFill>
                  <a:schemeClr val="bg1"/>
                </a:solidFill>
                <a:cs typeface="Arial" pitchFamily="34" charset="0"/>
              </a:rPr>
              <a:t>Student Affairs &amp; Alumni Division, 9</a:t>
            </a:r>
            <a:r>
              <a:rPr lang="en-MY" sz="1400" b="1" baseline="30000" dirty="0">
                <a:solidFill>
                  <a:schemeClr val="bg1"/>
                </a:solidFill>
                <a:cs typeface="Arial" pitchFamily="34" charset="0"/>
              </a:rPr>
              <a:t>th</a:t>
            </a:r>
            <a:r>
              <a:rPr lang="en-MY" sz="1400" b="1" dirty="0">
                <a:solidFill>
                  <a:schemeClr val="bg1"/>
                </a:solidFill>
                <a:cs typeface="Arial" pitchFamily="34" charset="0"/>
              </a:rPr>
              <a:t> Floor, Block G, KL Campus (South wing), UCSI University</a:t>
            </a:r>
          </a:p>
        </p:txBody>
      </p:sp>
      <p:sp>
        <p:nvSpPr>
          <p:cNvPr id="14" name="TextBox 13"/>
          <p:cNvSpPr txBox="1"/>
          <p:nvPr/>
        </p:nvSpPr>
        <p:spPr>
          <a:xfrm>
            <a:off x="4061012" y="3156541"/>
            <a:ext cx="4876800" cy="3293209"/>
          </a:xfrm>
          <a:prstGeom prst="rect">
            <a:avLst/>
          </a:prstGeom>
          <a:solidFill>
            <a:schemeClr val="accent6">
              <a:lumMod val="40000"/>
              <a:lumOff val="60000"/>
              <a:alpha val="28000"/>
            </a:schemeClr>
          </a:solidFill>
          <a:ln>
            <a:noFill/>
          </a:ln>
        </p:spPr>
        <p:txBody>
          <a:bodyPr>
            <a:spAutoFit/>
          </a:bodyPr>
          <a:lstStyle/>
          <a:p>
            <a:pPr algn="ctr" fontAlgn="base">
              <a:spcBef>
                <a:spcPct val="0"/>
              </a:spcBef>
              <a:spcAft>
                <a:spcPct val="0"/>
              </a:spcAft>
              <a:defRPr/>
            </a:pPr>
            <a:endParaRPr lang="en-US" sz="1000"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endParaRPr>
          </a:p>
          <a:p>
            <a:pPr algn="ctr" fontAlgn="base">
              <a:spcBef>
                <a:spcPct val="0"/>
              </a:spcBef>
              <a:spcAft>
                <a:spcPct val="0"/>
              </a:spcAft>
              <a:defRPr/>
            </a:pPr>
            <a:r>
              <a:rPr lang="en-US" sz="2000"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Location:</a:t>
            </a:r>
          </a:p>
          <a:p>
            <a:pPr algn="ctr" fontAlgn="base">
              <a:spcBef>
                <a:spcPct val="0"/>
              </a:spcBef>
              <a:spcAft>
                <a:spcPct val="0"/>
              </a:spcAft>
              <a:defRPr/>
            </a:pPr>
            <a:r>
              <a:rPr lang="en-US" sz="2000"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Multipurpose Hall,</a:t>
            </a:r>
          </a:p>
          <a:p>
            <a:pPr algn="ctr" fontAlgn="base">
              <a:spcBef>
                <a:spcPct val="0"/>
              </a:spcBef>
              <a:spcAft>
                <a:spcPct val="0"/>
              </a:spcAft>
              <a:defRPr/>
            </a:pPr>
            <a:r>
              <a:rPr lang="en-US" sz="2000"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4</a:t>
            </a:r>
            <a:r>
              <a:rPr lang="en-US" sz="2000" b="1" spc="50" baseline="3000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th</a:t>
            </a:r>
            <a:r>
              <a:rPr lang="en-US" sz="2000"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 Floor, Block A,</a:t>
            </a:r>
          </a:p>
          <a:p>
            <a:pPr algn="ctr" fontAlgn="base">
              <a:spcBef>
                <a:spcPct val="0"/>
              </a:spcBef>
              <a:spcAft>
                <a:spcPct val="0"/>
              </a:spcAft>
              <a:defRPr/>
            </a:pPr>
            <a:r>
              <a:rPr lang="en-US" sz="2000"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Kuala Lumpur Campus, UCSI University</a:t>
            </a:r>
          </a:p>
          <a:p>
            <a:pPr algn="ctr" fontAlgn="base">
              <a:spcBef>
                <a:spcPct val="0"/>
              </a:spcBef>
              <a:spcAft>
                <a:spcPct val="0"/>
              </a:spcAft>
              <a:defRPr/>
            </a:pPr>
            <a:endParaRPr lang="en-US" sz="2000"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endParaRPr>
          </a:p>
          <a:p>
            <a:pPr algn="ctr" fontAlgn="base">
              <a:spcBef>
                <a:spcPct val="0"/>
              </a:spcBef>
              <a:spcAft>
                <a:spcPct val="0"/>
              </a:spcAft>
              <a:defRPr/>
            </a:pPr>
            <a:r>
              <a:rPr lang="en-US" sz="2000"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Operating Hours:</a:t>
            </a:r>
          </a:p>
          <a:p>
            <a:pPr algn="ctr" fontAlgn="base">
              <a:spcBef>
                <a:spcPct val="0"/>
              </a:spcBef>
              <a:spcAft>
                <a:spcPct val="0"/>
              </a:spcAft>
              <a:defRPr/>
            </a:pPr>
            <a:r>
              <a:rPr lang="en-US" sz="2000"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Monday – Friday   9am – 9pm</a:t>
            </a:r>
          </a:p>
          <a:p>
            <a:pPr algn="ctr" fontAlgn="base">
              <a:spcBef>
                <a:spcPct val="0"/>
              </a:spcBef>
              <a:spcAft>
                <a:spcPct val="0"/>
              </a:spcAft>
              <a:defRPr/>
            </a:pPr>
            <a:r>
              <a:rPr lang="en-US" sz="2000"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Saturday   9am – 1pm</a:t>
            </a:r>
          </a:p>
          <a:p>
            <a:pPr algn="ctr" fontAlgn="base">
              <a:spcBef>
                <a:spcPct val="0"/>
              </a:spcBef>
              <a:spcAft>
                <a:spcPct val="0"/>
              </a:spcAft>
              <a:defRPr/>
            </a:pPr>
            <a:endParaRPr lang="en-US" sz="1000"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endParaRPr>
          </a:p>
        </p:txBody>
      </p:sp>
      <p:pic>
        <p:nvPicPr>
          <p:cNvPr id="8"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822638"/>
      </p:ext>
    </p:extLst>
  </p:cSld>
  <p:clrMapOvr>
    <a:masterClrMapping/>
  </p:clrMapOvr>
  <p:transition spd="slow"/>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47EFE1-E854-4C38-911A-C2F973721954}"/>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p:cNvSpPr txBox="1"/>
          <p:nvPr/>
        </p:nvSpPr>
        <p:spPr>
          <a:xfrm>
            <a:off x="0" y="2167418"/>
            <a:ext cx="9144000" cy="954107"/>
          </a:xfrm>
          <a:prstGeom prst="rect">
            <a:avLst/>
          </a:prstGeom>
          <a:solidFill>
            <a:srgbClr val="FFC000"/>
          </a:solidFill>
          <a:ln>
            <a:noFill/>
          </a:ln>
        </p:spPr>
        <p:txBody>
          <a:bodyPr>
            <a:spAutoFit/>
          </a:bodyPr>
          <a:lstStyle/>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endParaRPr>
          </a:p>
          <a:p>
            <a:pPr algn="ctr" fontAlgn="base">
              <a:spcBef>
                <a:spcPct val="0"/>
              </a:spcBef>
              <a:spcAft>
                <a:spcPct val="0"/>
              </a:spcAft>
              <a:defRPr/>
            </a:pPr>
            <a:r>
              <a:rPr lang="en-US" sz="3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rPr>
              <a:t>gymnasium</a:t>
            </a:r>
          </a:p>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ookman Old Style" pitchFamily="18" charset="0"/>
              <a:cs typeface="Arial" pitchFamily="34" charset="0"/>
            </a:endParaRPr>
          </a:p>
        </p:txBody>
      </p:sp>
      <p:sp>
        <p:nvSpPr>
          <p:cNvPr id="5" name="Rectangle 4"/>
          <p:cNvSpPr/>
          <p:nvPr/>
        </p:nvSpPr>
        <p:spPr>
          <a:xfrm>
            <a:off x="0" y="3059475"/>
            <a:ext cx="9144000" cy="646331"/>
          </a:xfrm>
          <a:prstGeom prst="rect">
            <a:avLst/>
          </a:prstGeom>
        </p:spPr>
        <p:txBody>
          <a:bodyPr wrap="square">
            <a:spAutoFit/>
          </a:bodyPr>
          <a:lstStyle/>
          <a:p>
            <a:pPr algn="ctr" fontAlgn="base">
              <a:spcBef>
                <a:spcPct val="0"/>
              </a:spcBef>
              <a:spcAft>
                <a:spcPct val="0"/>
              </a:spcAft>
              <a:defRPr/>
            </a:pPr>
            <a:r>
              <a:rPr lang="en-US" b="1" i="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To shape up and keep fit, students and staff may use the University Gymnasium, which has stationary bicycles, treadmills, free weights and machines.</a:t>
            </a:r>
          </a:p>
        </p:txBody>
      </p:sp>
      <p:sp>
        <p:nvSpPr>
          <p:cNvPr id="6" name="Rectangle 5"/>
          <p:cNvSpPr/>
          <p:nvPr/>
        </p:nvSpPr>
        <p:spPr>
          <a:xfrm>
            <a:off x="4015819" y="3629320"/>
            <a:ext cx="4887798" cy="2585323"/>
          </a:xfrm>
          <a:prstGeom prst="rect">
            <a:avLst/>
          </a:prstGeom>
        </p:spPr>
        <p:txBody>
          <a:bodyPr wrap="square">
            <a:spAutoFit/>
          </a:bodyPr>
          <a:lstStyle/>
          <a:p>
            <a:pPr algn="ctr" fontAlgn="base">
              <a:spcBef>
                <a:spcPct val="0"/>
              </a:spcBef>
              <a:spcAft>
                <a:spcPct val="0"/>
              </a:spcAft>
              <a:defRPr/>
            </a:pPr>
            <a:r>
              <a:rPr lang="en-US"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Location:</a:t>
            </a:r>
          </a:p>
          <a:p>
            <a:pPr algn="ctr" fontAlgn="base">
              <a:spcBef>
                <a:spcPct val="0"/>
              </a:spcBef>
              <a:spcAft>
                <a:spcPct val="0"/>
              </a:spcAft>
              <a:defRPr/>
            </a:pPr>
            <a:r>
              <a:rPr lang="en-US"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5</a:t>
            </a:r>
            <a:r>
              <a:rPr lang="en-US" b="1" spc="50" baseline="3000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th</a:t>
            </a:r>
            <a:r>
              <a:rPr lang="en-US"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 Floor, Block A,</a:t>
            </a:r>
          </a:p>
          <a:p>
            <a:pPr algn="ctr" fontAlgn="base">
              <a:spcBef>
                <a:spcPct val="0"/>
              </a:spcBef>
              <a:spcAft>
                <a:spcPct val="0"/>
              </a:spcAft>
              <a:defRPr/>
            </a:pPr>
            <a:r>
              <a:rPr lang="en-US"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Kuala Lumpur Campus </a:t>
            </a:r>
          </a:p>
          <a:p>
            <a:pPr algn="ctr" fontAlgn="base">
              <a:spcBef>
                <a:spcPct val="0"/>
              </a:spcBef>
              <a:spcAft>
                <a:spcPct val="0"/>
              </a:spcAft>
              <a:defRPr/>
            </a:pPr>
            <a:r>
              <a:rPr lang="en-US"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UCSI University</a:t>
            </a:r>
          </a:p>
          <a:p>
            <a:pPr algn="ctr" fontAlgn="base">
              <a:spcBef>
                <a:spcPct val="0"/>
              </a:spcBef>
              <a:spcAft>
                <a:spcPct val="0"/>
              </a:spcAft>
              <a:defRPr/>
            </a:pPr>
            <a:endParaRPr lang="en-US"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endParaRPr>
          </a:p>
          <a:p>
            <a:pPr algn="ctr" fontAlgn="base">
              <a:spcBef>
                <a:spcPct val="0"/>
              </a:spcBef>
              <a:spcAft>
                <a:spcPct val="0"/>
              </a:spcAft>
              <a:defRPr/>
            </a:pPr>
            <a:r>
              <a:rPr lang="en-US"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Operating Hours:</a:t>
            </a:r>
          </a:p>
          <a:p>
            <a:pPr algn="ctr" fontAlgn="base">
              <a:spcBef>
                <a:spcPct val="0"/>
              </a:spcBef>
              <a:spcAft>
                <a:spcPct val="0"/>
              </a:spcAft>
              <a:defRPr/>
            </a:pPr>
            <a:r>
              <a:rPr lang="en-US"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        Monday – Friday  9am – 9pm</a:t>
            </a:r>
          </a:p>
          <a:p>
            <a:pPr algn="ctr" fontAlgn="base">
              <a:spcBef>
                <a:spcPct val="0"/>
              </a:spcBef>
              <a:spcAft>
                <a:spcPct val="0"/>
              </a:spcAft>
              <a:defRPr/>
            </a:pPr>
            <a:r>
              <a:rPr lang="en-US"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Saturday  9am – 1pm</a:t>
            </a:r>
          </a:p>
          <a:p>
            <a:pPr algn="ctr" fontAlgn="base">
              <a:spcBef>
                <a:spcPct val="0"/>
              </a:spcBef>
              <a:spcAft>
                <a:spcPct val="0"/>
              </a:spcAft>
              <a:defRPr/>
            </a:pPr>
            <a:r>
              <a:rPr lang="en-US"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*Every Wednesday : Ladies only</a:t>
            </a:r>
          </a:p>
        </p:txBody>
      </p:sp>
      <p:pic>
        <p:nvPicPr>
          <p:cNvPr id="7" name="Picture 1"/>
          <p:cNvPicPr>
            <a:picLocks noChangeAspect="1" noChangeArrowheads="1"/>
          </p:cNvPicPr>
          <p:nvPr/>
        </p:nvPicPr>
        <p:blipFill>
          <a:blip r:embed="rId3" cstate="print"/>
          <a:srcRect/>
          <a:stretch>
            <a:fillRect/>
          </a:stretch>
        </p:blipFill>
        <p:spPr bwMode="auto">
          <a:xfrm>
            <a:off x="282826" y="3659709"/>
            <a:ext cx="3685859" cy="2764395"/>
          </a:xfrm>
          <a:prstGeom prst="rect">
            <a:avLst/>
          </a:prstGeom>
          <a:noFill/>
          <a:ln w="9525">
            <a:noFill/>
            <a:miter lim="800000"/>
            <a:headEnd/>
            <a:tailEnd/>
          </a:ln>
          <a:effectLst/>
        </p:spPr>
      </p:pic>
      <p:sp>
        <p:nvSpPr>
          <p:cNvPr id="8" name="TextBox 18"/>
          <p:cNvSpPr txBox="1">
            <a:spLocks noChangeArrowheads="1"/>
          </p:cNvSpPr>
          <p:nvPr/>
        </p:nvSpPr>
        <p:spPr bwMode="auto">
          <a:xfrm>
            <a:off x="-27432" y="6385538"/>
            <a:ext cx="81046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1400" b="1" dirty="0">
                <a:solidFill>
                  <a:schemeClr val="bg1"/>
                </a:solidFill>
                <a:cs typeface="Arial" pitchFamily="34" charset="0"/>
              </a:rPr>
              <a:t>For booking and more information, please proceed to </a:t>
            </a:r>
            <a:r>
              <a:rPr lang="en-MY" sz="1400" b="1" dirty="0">
                <a:solidFill>
                  <a:schemeClr val="bg1"/>
                </a:solidFill>
                <a:cs typeface="Arial" pitchFamily="34" charset="0"/>
              </a:rPr>
              <a:t>Student Affairs &amp; Alumni Division, 9</a:t>
            </a:r>
            <a:r>
              <a:rPr lang="en-MY" sz="1400" b="1" baseline="30000" dirty="0">
                <a:solidFill>
                  <a:schemeClr val="bg1"/>
                </a:solidFill>
                <a:cs typeface="Arial" pitchFamily="34" charset="0"/>
              </a:rPr>
              <a:t>th</a:t>
            </a:r>
            <a:r>
              <a:rPr lang="en-MY" sz="1400" b="1" dirty="0">
                <a:solidFill>
                  <a:schemeClr val="bg1"/>
                </a:solidFill>
                <a:cs typeface="Arial" pitchFamily="34" charset="0"/>
              </a:rPr>
              <a:t> Floor, Block G, KL Campus (South wing), UCSI University</a:t>
            </a:r>
          </a:p>
        </p:txBody>
      </p:sp>
      <p:pic>
        <p:nvPicPr>
          <p:cNvPr id="10"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19303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037B97-EAFF-4327-82F6-954F5F46F1EC}"/>
              </a:ext>
            </a:extLst>
          </p:cNvPr>
          <p:cNvPicPr>
            <a:picLocks noChangeAspect="1"/>
          </p:cNvPicPr>
          <p:nvPr/>
        </p:nvPicPr>
        <p:blipFill>
          <a:blip r:embed="rId2"/>
          <a:stretch>
            <a:fillRect/>
          </a:stretch>
        </p:blipFill>
        <p:spPr>
          <a:xfrm>
            <a:off x="0" y="0"/>
            <a:ext cx="9144000" cy="6857999"/>
          </a:xfrm>
          <a:prstGeom prst="rect">
            <a:avLst/>
          </a:prstGeom>
        </p:spPr>
      </p:pic>
      <p:sp>
        <p:nvSpPr>
          <p:cNvPr id="6" name="TextBox 5"/>
          <p:cNvSpPr txBox="1"/>
          <p:nvPr/>
        </p:nvSpPr>
        <p:spPr>
          <a:xfrm>
            <a:off x="190500" y="3118158"/>
            <a:ext cx="8915400" cy="584775"/>
          </a:xfrm>
          <a:prstGeom prst="rect">
            <a:avLst/>
          </a:prstGeom>
          <a:noFill/>
          <a:ln>
            <a:noFill/>
          </a:ln>
        </p:spPr>
        <p:txBody>
          <a:bodyPr>
            <a:spAutoFit/>
          </a:bodyPr>
          <a:lstStyle/>
          <a:p>
            <a:pPr algn="ctr" fontAlgn="base">
              <a:spcBef>
                <a:spcPct val="0"/>
              </a:spcBef>
              <a:spcAft>
                <a:spcPct val="0"/>
              </a:spcAft>
              <a:defRPr/>
            </a:pPr>
            <a:r>
              <a:rPr lang="en-US" sz="1600" b="1" i="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It is meant for relaxation, competitive swimming and a </a:t>
            </a:r>
            <a:r>
              <a:rPr lang="en-US" sz="1600" b="1" i="1" strike="sngStrike"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chance</a:t>
            </a:r>
            <a:r>
              <a:rPr lang="en-US" sz="1600" b="1" i="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 opportunity to just laze under the sun.</a:t>
            </a:r>
          </a:p>
        </p:txBody>
      </p:sp>
      <p:pic>
        <p:nvPicPr>
          <p:cNvPr id="21510" name="Picture 6" descr="D:\SAR\Photos\Facilities Photos\swimming pool (30).JPG"/>
          <p:cNvPicPr>
            <a:picLocks noChangeAspect="1" noChangeArrowheads="1"/>
          </p:cNvPicPr>
          <p:nvPr/>
        </p:nvPicPr>
        <p:blipFill>
          <a:blip r:embed="rId3" cstate="print"/>
          <a:srcRect/>
          <a:stretch>
            <a:fillRect/>
          </a:stretch>
        </p:blipFill>
        <p:spPr bwMode="auto">
          <a:xfrm>
            <a:off x="45857" y="3520236"/>
            <a:ext cx="4046838"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38100" y="2205840"/>
            <a:ext cx="9144000" cy="954107"/>
          </a:xfrm>
          <a:prstGeom prst="rect">
            <a:avLst/>
          </a:prstGeom>
          <a:solidFill>
            <a:srgbClr val="FFC000"/>
          </a:solidFill>
          <a:ln>
            <a:noFill/>
          </a:ln>
        </p:spPr>
        <p:txBody>
          <a:bodyPr>
            <a:spAutoFit/>
          </a:bodyPr>
          <a:lstStyle/>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endParaRPr>
          </a:p>
          <a:p>
            <a:pPr algn="ctr" fontAlgn="base">
              <a:spcBef>
                <a:spcPct val="0"/>
              </a:spcBef>
              <a:spcAft>
                <a:spcPct val="0"/>
              </a:spcAft>
              <a:defRPr/>
            </a:pPr>
            <a:r>
              <a:rPr lang="en-US" sz="3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erlin Sans FB Demi" pitchFamily="34" charset="0"/>
                <a:cs typeface="Arial" pitchFamily="34" charset="0"/>
              </a:rPr>
              <a:t>Swimming pool</a:t>
            </a:r>
          </a:p>
          <a:p>
            <a:pPr algn="ctr" fontAlgn="base">
              <a:spcBef>
                <a:spcPct val="0"/>
              </a:spcBef>
              <a:spcAft>
                <a:spcPct val="0"/>
              </a:spcAft>
              <a:defRPr/>
            </a:pPr>
            <a:endParaRPr lang="en-US" sz="12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Bookman Old Style" pitchFamily="18" charset="0"/>
              <a:cs typeface="Arial" pitchFamily="34" charset="0"/>
            </a:endParaRPr>
          </a:p>
        </p:txBody>
      </p:sp>
      <p:sp>
        <p:nvSpPr>
          <p:cNvPr id="10" name="TextBox 9"/>
          <p:cNvSpPr txBox="1"/>
          <p:nvPr/>
        </p:nvSpPr>
        <p:spPr>
          <a:xfrm>
            <a:off x="4165984" y="3680521"/>
            <a:ext cx="4724400" cy="2739211"/>
          </a:xfrm>
          <a:prstGeom prst="rect">
            <a:avLst/>
          </a:prstGeom>
          <a:solidFill>
            <a:schemeClr val="accent6">
              <a:lumMod val="40000"/>
              <a:lumOff val="60000"/>
              <a:alpha val="28000"/>
            </a:schemeClr>
          </a:solidFill>
          <a:ln>
            <a:noFill/>
          </a:ln>
        </p:spPr>
        <p:txBody>
          <a:bodyPr>
            <a:spAutoFit/>
          </a:bodyPr>
          <a:lstStyle/>
          <a:p>
            <a:pPr algn="ctr" fontAlgn="base">
              <a:spcBef>
                <a:spcPct val="0"/>
              </a:spcBef>
              <a:spcAft>
                <a:spcPct val="0"/>
              </a:spcAft>
              <a:defRPr/>
            </a:pPr>
            <a:r>
              <a:rPr lang="en-US"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Location:</a:t>
            </a:r>
          </a:p>
          <a:p>
            <a:pPr algn="ctr" fontAlgn="base">
              <a:spcBef>
                <a:spcPct val="0"/>
              </a:spcBef>
              <a:spcAft>
                <a:spcPct val="0"/>
              </a:spcAft>
              <a:defRPr/>
            </a:pPr>
            <a:r>
              <a:rPr lang="en-US" b="1" spc="50" dirty="0">
                <a:ln w="13500">
                  <a:solidFill>
                    <a:prstClr val="black">
                      <a:alpha val="6500"/>
                    </a:prst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Kuala Lumpur Campus (North Wing), UCSI University</a:t>
            </a:r>
            <a:endParaRPr lang="en-US"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endParaRPr>
          </a:p>
          <a:p>
            <a:pPr algn="ctr" fontAlgn="base">
              <a:spcBef>
                <a:spcPct val="0"/>
              </a:spcBef>
              <a:spcAft>
                <a:spcPct val="0"/>
              </a:spcAft>
              <a:defRPr/>
            </a:pPr>
            <a:r>
              <a:rPr lang="en-US"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Operating Hours:</a:t>
            </a:r>
          </a:p>
          <a:p>
            <a:pPr algn="ctr" fontAlgn="base">
              <a:spcBef>
                <a:spcPct val="0"/>
              </a:spcBef>
              <a:spcAft>
                <a:spcPct val="0"/>
              </a:spcAft>
              <a:defRPr/>
            </a:pPr>
            <a:r>
              <a:rPr lang="en-US"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Monday – Thursday   12pm – 8pm</a:t>
            </a:r>
          </a:p>
          <a:p>
            <a:pPr algn="ctr" fontAlgn="base">
              <a:spcBef>
                <a:spcPct val="0"/>
              </a:spcBef>
              <a:spcAft>
                <a:spcPct val="0"/>
              </a:spcAft>
              <a:defRPr/>
            </a:pPr>
            <a:r>
              <a:rPr lang="en-US"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Friday   12pm – 10pm</a:t>
            </a:r>
          </a:p>
          <a:p>
            <a:pPr algn="ctr" fontAlgn="base">
              <a:spcBef>
                <a:spcPct val="0"/>
              </a:spcBef>
              <a:spcAft>
                <a:spcPct val="0"/>
              </a:spcAft>
              <a:defRPr/>
            </a:pPr>
            <a:r>
              <a:rPr lang="en-US"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Saturday &amp; Sunday   9am – 6pm</a:t>
            </a:r>
          </a:p>
          <a:p>
            <a:pPr algn="ctr" fontAlgn="base">
              <a:spcBef>
                <a:spcPct val="0"/>
              </a:spcBef>
              <a:spcAft>
                <a:spcPct val="0"/>
              </a:spcAft>
              <a:defRPr/>
            </a:pPr>
            <a:endParaRPr lang="en-US"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endParaRPr>
          </a:p>
          <a:p>
            <a:pPr algn="ctr" fontAlgn="base">
              <a:spcBef>
                <a:spcPct val="0"/>
              </a:spcBef>
              <a:spcAft>
                <a:spcPct val="0"/>
              </a:spcAft>
              <a:defRPr/>
            </a:pPr>
            <a:r>
              <a:rPr lang="en-US" sz="14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Berlin Sans FB Demi" pitchFamily="34" charset="0"/>
                <a:cs typeface="Arial" pitchFamily="34" charset="0"/>
              </a:rPr>
              <a:t>Note: Only individuals with proper swimming attire are allowed to enter the swimming pool.</a:t>
            </a:r>
          </a:p>
        </p:txBody>
      </p:sp>
      <p:sp>
        <p:nvSpPr>
          <p:cNvPr id="8" name="TextBox 18"/>
          <p:cNvSpPr txBox="1">
            <a:spLocks noChangeArrowheads="1"/>
          </p:cNvSpPr>
          <p:nvPr/>
        </p:nvSpPr>
        <p:spPr bwMode="auto">
          <a:xfrm>
            <a:off x="-27432" y="6385538"/>
            <a:ext cx="81046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1400" b="1" dirty="0">
                <a:solidFill>
                  <a:schemeClr val="bg1"/>
                </a:solidFill>
                <a:cs typeface="Arial" pitchFamily="34" charset="0"/>
              </a:rPr>
              <a:t>For booking and more information, please proceed to </a:t>
            </a:r>
            <a:r>
              <a:rPr lang="en-MY" sz="1400" b="1" dirty="0">
                <a:solidFill>
                  <a:schemeClr val="bg1"/>
                </a:solidFill>
                <a:cs typeface="Arial" pitchFamily="34" charset="0"/>
              </a:rPr>
              <a:t>Student Affairs &amp; Alumni Division, 3rd Floor, Block A, KL Campus (South wing), UCSI University</a:t>
            </a:r>
          </a:p>
        </p:txBody>
      </p:sp>
      <p:pic>
        <p:nvPicPr>
          <p:cNvPr id="12"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3936516"/>
      </p:ext>
    </p:extLst>
  </p:cSld>
  <p:clrMapOvr>
    <a:masterClrMapping/>
  </p:clrMapOvr>
  <p:transition spd="slow"/>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C597ED-51E5-41E0-8D59-1027B5B2AD80}"/>
              </a:ext>
            </a:extLst>
          </p:cNvPr>
          <p:cNvPicPr>
            <a:picLocks noChangeAspect="1"/>
          </p:cNvPicPr>
          <p:nvPr/>
        </p:nvPicPr>
        <p:blipFill>
          <a:blip r:embed="rId3"/>
          <a:stretch>
            <a:fillRect/>
          </a:stretch>
        </p:blipFill>
        <p:spPr>
          <a:xfrm>
            <a:off x="0" y="0"/>
            <a:ext cx="9144000" cy="6857999"/>
          </a:xfrm>
          <a:prstGeom prst="rect">
            <a:avLst/>
          </a:prstGeom>
        </p:spPr>
      </p:pic>
      <p:sp>
        <p:nvSpPr>
          <p:cNvPr id="5" name="Title 1"/>
          <p:cNvSpPr txBox="1">
            <a:spLocks/>
          </p:cNvSpPr>
          <p:nvPr/>
        </p:nvSpPr>
        <p:spPr bwMode="auto">
          <a:xfrm>
            <a:off x="6096" y="2089850"/>
            <a:ext cx="9144000" cy="944562"/>
          </a:xfrm>
          <a:prstGeom prst="rect">
            <a:avLst/>
          </a:prstGeom>
          <a:noFill/>
          <a:ln w="9525">
            <a:noFill/>
            <a:miter lim="800000"/>
            <a:headEnd/>
            <a:tailEnd/>
          </a:ln>
        </p:spPr>
        <p:txBody>
          <a:bodyPr anchor="ctr">
            <a:normAutofit fontScale="92500" lnSpcReduction="20000"/>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br>
              <a:rPr lang="en-GB" sz="900" dirty="0">
                <a:solidFill>
                  <a:srgbClr val="FFFF00"/>
                </a:solidFill>
                <a:cs typeface="Arial" pitchFamily="34" charset="0"/>
              </a:rPr>
            </a:br>
            <a:r>
              <a:rPr lang="en-GB" b="1" dirty="0">
                <a:solidFill>
                  <a:srgbClr val="FFFF00"/>
                </a:solidFill>
                <a:cs typeface="Arial" pitchFamily="34" charset="0"/>
              </a:rPr>
              <a:t> </a:t>
            </a:r>
            <a:r>
              <a:rPr lang="en-GB" sz="3000" b="1" dirty="0">
                <a:solidFill>
                  <a:srgbClr val="FFFF00"/>
                </a:solidFill>
                <a:cs typeface="Arial" pitchFamily="34" charset="0"/>
              </a:rPr>
              <a:t>Student Development &amp; Counselling Department (</a:t>
            </a:r>
            <a:r>
              <a:rPr lang="en-GB" sz="3000" b="1" dirty="0" err="1">
                <a:solidFill>
                  <a:srgbClr val="FFFF00"/>
                </a:solidFill>
                <a:cs typeface="Arial" pitchFamily="34" charset="0"/>
              </a:rPr>
              <a:t>SDCD</a:t>
            </a:r>
            <a:r>
              <a:rPr lang="en-GB" sz="3000" b="1" dirty="0">
                <a:solidFill>
                  <a:srgbClr val="FFFF00"/>
                </a:solidFill>
                <a:cs typeface="Arial" pitchFamily="34" charset="0"/>
              </a:rPr>
              <a:t>):</a:t>
            </a:r>
            <a:br>
              <a:rPr lang="en-GB" sz="3000" b="1" dirty="0">
                <a:solidFill>
                  <a:srgbClr val="FFFF00"/>
                </a:solidFill>
                <a:cs typeface="Arial" pitchFamily="34" charset="0"/>
              </a:rPr>
            </a:br>
            <a:r>
              <a:rPr lang="en-GB" sz="2500" b="1" dirty="0">
                <a:solidFill>
                  <a:srgbClr val="FFFF00"/>
                </a:solidFill>
                <a:cs typeface="Arial" pitchFamily="34" charset="0"/>
              </a:rPr>
              <a:t>What Do We Do? </a:t>
            </a:r>
            <a:br>
              <a:rPr lang="en-GB" sz="900" b="1" dirty="0">
                <a:solidFill>
                  <a:srgbClr val="FFFF00"/>
                </a:solidFill>
                <a:cs typeface="Arial" pitchFamily="34" charset="0"/>
              </a:rPr>
            </a:br>
            <a:endParaRPr lang="en-GB" sz="900" b="1" dirty="0">
              <a:solidFill>
                <a:srgbClr val="FFFF00"/>
              </a:solidFill>
              <a:cs typeface="Arial" pitchFamily="34" charset="0"/>
            </a:endParaRPr>
          </a:p>
        </p:txBody>
      </p:sp>
      <p:pic>
        <p:nvPicPr>
          <p:cNvPr id="6" name="Picture 5" descr="Group Counselling.jpg"/>
          <p:cNvPicPr>
            <a:picLocks noChangeAspect="1"/>
          </p:cNvPicPr>
          <p:nvPr/>
        </p:nvPicPr>
        <p:blipFill>
          <a:blip r:embed="rId4">
            <a:lum bright="-10000" contrast="20000"/>
          </a:blip>
          <a:stretch>
            <a:fillRect/>
          </a:stretch>
        </p:blipFill>
        <p:spPr>
          <a:xfrm>
            <a:off x="642938" y="2916238"/>
            <a:ext cx="2214562" cy="1579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0599" name="TextBox 11"/>
          <p:cNvSpPr txBox="1">
            <a:spLocks noChangeArrowheads="1"/>
          </p:cNvSpPr>
          <p:nvPr/>
        </p:nvSpPr>
        <p:spPr bwMode="auto">
          <a:xfrm>
            <a:off x="642938" y="4054476"/>
            <a:ext cx="2214562" cy="338137"/>
          </a:xfrm>
          <a:prstGeom prst="rect">
            <a:avLst/>
          </a:prstGeom>
          <a:solidFill>
            <a:srgbClr val="FFC000">
              <a:alpha val="83920"/>
            </a:srgbClr>
          </a:solid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GB" sz="1600" b="1" dirty="0">
                <a:cs typeface="Arial" pitchFamily="34" charset="0"/>
              </a:rPr>
              <a:t>Counselling</a:t>
            </a:r>
          </a:p>
        </p:txBody>
      </p:sp>
      <p:sp>
        <p:nvSpPr>
          <p:cNvPr id="110607" name="TextBox 12"/>
          <p:cNvSpPr txBox="1">
            <a:spLocks noChangeArrowheads="1"/>
          </p:cNvSpPr>
          <p:nvPr/>
        </p:nvSpPr>
        <p:spPr bwMode="auto">
          <a:xfrm>
            <a:off x="6260541" y="6226142"/>
            <a:ext cx="2540559" cy="338554"/>
          </a:xfrm>
          <a:prstGeom prst="rect">
            <a:avLst/>
          </a:prstGeom>
          <a:solidFill>
            <a:srgbClr val="6666FF">
              <a:alpha val="83920"/>
            </a:srgbClr>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GB" sz="1600" b="1" dirty="0">
                <a:solidFill>
                  <a:schemeClr val="bg1"/>
                </a:solidFill>
                <a:cs typeface="Arial" pitchFamily="34" charset="0"/>
              </a:rPr>
              <a:t>Self-help Brochures</a:t>
            </a:r>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1500" t="15688" b="23632"/>
          <a:stretch/>
        </p:blipFill>
        <p:spPr bwMode="auto">
          <a:xfrm>
            <a:off x="3687529" y="2940622"/>
            <a:ext cx="1776879" cy="1607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0600" name="TextBox 13"/>
          <p:cNvSpPr txBox="1">
            <a:spLocks noChangeArrowheads="1"/>
          </p:cNvSpPr>
          <p:nvPr/>
        </p:nvSpPr>
        <p:spPr bwMode="auto">
          <a:xfrm>
            <a:off x="3473053" y="4193453"/>
            <a:ext cx="2205831" cy="307975"/>
          </a:xfrm>
          <a:prstGeom prst="rect">
            <a:avLst/>
          </a:prstGeom>
          <a:solidFill>
            <a:srgbClr val="00B050">
              <a:alpha val="83920"/>
            </a:srgbClr>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GB" sz="1400" b="1" dirty="0">
                <a:solidFill>
                  <a:schemeClr val="bg1"/>
                </a:solidFill>
                <a:cs typeface="Arial" pitchFamily="34" charset="0"/>
              </a:rPr>
              <a:t>Development Programme</a:t>
            </a:r>
          </a:p>
        </p:txBody>
      </p:sp>
      <p:pic>
        <p:nvPicPr>
          <p:cNvPr id="4100" name="Picture 4" descr="C:\Users\12451\Desktop\ACADEMIC SUPPORT PROGRAM.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693" r="9881"/>
          <a:stretch/>
        </p:blipFill>
        <p:spPr bwMode="auto">
          <a:xfrm>
            <a:off x="6368890" y="2935288"/>
            <a:ext cx="2253902" cy="1457325"/>
          </a:xfrm>
          <a:prstGeom prst="rect">
            <a:avLst/>
          </a:prstGeom>
          <a:noFill/>
          <a:extLst>
            <a:ext uri="{909E8E84-426E-40DD-AFC4-6F175D3DCCD1}">
              <a14:hiddenFill xmlns:a14="http://schemas.microsoft.com/office/drawing/2010/main">
                <a:solidFill>
                  <a:srgbClr val="FFFFFF"/>
                </a:solidFill>
              </a14:hiddenFill>
            </a:ext>
          </a:extLst>
        </p:spPr>
      </p:pic>
      <p:sp>
        <p:nvSpPr>
          <p:cNvPr id="110601" name="TextBox 14"/>
          <p:cNvSpPr txBox="1">
            <a:spLocks noChangeArrowheads="1"/>
          </p:cNvSpPr>
          <p:nvPr/>
        </p:nvSpPr>
        <p:spPr bwMode="auto">
          <a:xfrm>
            <a:off x="6215919" y="4253587"/>
            <a:ext cx="2559844" cy="307777"/>
          </a:xfrm>
          <a:prstGeom prst="rect">
            <a:avLst/>
          </a:prstGeom>
          <a:solidFill>
            <a:srgbClr val="FFFF00"/>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GB" sz="1400" b="1" dirty="0">
                <a:cs typeface="Arial" pitchFamily="34" charset="0"/>
              </a:rPr>
              <a:t>Academic Support Programme</a:t>
            </a:r>
          </a:p>
        </p:txBody>
      </p:sp>
      <p:pic>
        <p:nvPicPr>
          <p:cNvPr id="4101" name="Picture 5" descr="C:\Users\12451\Desktop\Untitl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2007" y="4961319"/>
            <a:ext cx="1821791" cy="1620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0603" name="TextBox 16"/>
          <p:cNvSpPr txBox="1">
            <a:spLocks noChangeArrowheads="1"/>
          </p:cNvSpPr>
          <p:nvPr/>
        </p:nvSpPr>
        <p:spPr bwMode="auto">
          <a:xfrm>
            <a:off x="642936" y="6263379"/>
            <a:ext cx="2179931" cy="338554"/>
          </a:xfrm>
          <a:prstGeom prst="rect">
            <a:avLst/>
          </a:prstGeom>
          <a:solidFill>
            <a:srgbClr val="FF0000">
              <a:alpha val="83920"/>
            </a:srgbClr>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GB" sz="1600" b="1" dirty="0">
                <a:solidFill>
                  <a:schemeClr val="bg1"/>
                </a:solidFill>
                <a:cs typeface="Arial" pitchFamily="34" charset="0"/>
              </a:rPr>
              <a:t>Psychological Tools </a:t>
            </a:r>
          </a:p>
        </p:txBody>
      </p:sp>
      <p:pic>
        <p:nvPicPr>
          <p:cNvPr id="410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81043" y="4958835"/>
            <a:ext cx="1589851" cy="1603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0605" name="TextBox 15"/>
          <p:cNvSpPr txBox="1">
            <a:spLocks noChangeArrowheads="1"/>
          </p:cNvSpPr>
          <p:nvPr/>
        </p:nvSpPr>
        <p:spPr bwMode="auto">
          <a:xfrm>
            <a:off x="3580291" y="6263379"/>
            <a:ext cx="1991355" cy="338554"/>
          </a:xfrm>
          <a:prstGeom prst="rect">
            <a:avLst/>
          </a:prstGeom>
          <a:solidFill>
            <a:srgbClr val="0070C0">
              <a:alpha val="83920"/>
            </a:srgbClr>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GB" sz="1600" b="1" dirty="0">
                <a:solidFill>
                  <a:schemeClr val="bg1"/>
                </a:solidFill>
                <a:cs typeface="Arial" pitchFamily="34" charset="0"/>
              </a:rPr>
              <a:t>VOIZ Bulletin</a:t>
            </a:r>
          </a:p>
        </p:txBody>
      </p:sp>
      <p:pic>
        <p:nvPicPr>
          <p:cNvPr id="25" name="Picture 4" descr="C:\Users\12451\Desktop\Presentation5.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625" t="43755" r="21064" b="19464"/>
          <a:stretch/>
        </p:blipFill>
        <p:spPr bwMode="auto">
          <a:xfrm>
            <a:off x="6163276" y="5172453"/>
            <a:ext cx="2740951" cy="10909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 descr="C:\Documents and Settings\11961\Desktop\Orientation final slide\leopard-home-button_128x128.pn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600690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E34D09-D64D-42CE-8A34-E24542FEF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210767061"/>
              </p:ext>
            </p:extLst>
          </p:nvPr>
        </p:nvGraphicFramePr>
        <p:xfrm>
          <a:off x="502516" y="2066247"/>
          <a:ext cx="8153400" cy="4258353"/>
        </p:xfrm>
        <a:graphic>
          <a:graphicData uri="http://schemas.openxmlformats.org/drawingml/2006/table">
            <a:tbl>
              <a:tblPr>
                <a:tableStyleId>{284E427A-3D55-4303-BF80-6455036E1DE7}</a:tableStyleId>
              </a:tblPr>
              <a:tblGrid>
                <a:gridCol w="1614944">
                  <a:extLst>
                    <a:ext uri="{9D8B030D-6E8A-4147-A177-3AD203B41FA5}">
                      <a16:colId xmlns:a16="http://schemas.microsoft.com/office/drawing/2014/main" val="20000"/>
                    </a:ext>
                  </a:extLst>
                </a:gridCol>
                <a:gridCol w="2000047">
                  <a:extLst>
                    <a:ext uri="{9D8B030D-6E8A-4147-A177-3AD203B41FA5}">
                      <a16:colId xmlns:a16="http://schemas.microsoft.com/office/drawing/2014/main" val="20001"/>
                    </a:ext>
                  </a:extLst>
                </a:gridCol>
                <a:gridCol w="4538409">
                  <a:extLst>
                    <a:ext uri="{9D8B030D-6E8A-4147-A177-3AD203B41FA5}">
                      <a16:colId xmlns:a16="http://schemas.microsoft.com/office/drawing/2014/main" val="20002"/>
                    </a:ext>
                  </a:extLst>
                </a:gridCol>
              </a:tblGrid>
              <a:tr h="439079">
                <a:tc gridSpan="2">
                  <a:txBody>
                    <a:bodyPr/>
                    <a:lstStyle/>
                    <a:p>
                      <a:pPr algn="ctr" fontAlgn="b"/>
                      <a:r>
                        <a:rPr lang="en-US" sz="1800" b="1" u="none" strike="noStrike" dirty="0"/>
                        <a:t>Payment Options</a:t>
                      </a:r>
                      <a:endParaRPr lang="en-US" sz="1800" b="1" i="0" u="none" strike="noStrike" dirty="0">
                        <a:solidFill>
                          <a:schemeClr val="bg1"/>
                        </a:solidFill>
                        <a:latin typeface="Calibri"/>
                      </a:endParaRPr>
                    </a:p>
                  </a:txBody>
                  <a:tcPr marL="9274" marR="9274" marT="9274" marB="0" anchor="ctr">
                    <a:solidFill>
                      <a:schemeClr val="accent2">
                        <a:lumMod val="40000"/>
                        <a:lumOff val="60000"/>
                      </a:schemeClr>
                    </a:solidFill>
                  </a:tcPr>
                </a:tc>
                <a:tc hMerge="1">
                  <a:txBody>
                    <a:bodyPr/>
                    <a:lstStyle/>
                    <a:p>
                      <a:endParaRPr lang="en-US"/>
                    </a:p>
                  </a:txBody>
                  <a:tcPr/>
                </a:tc>
                <a:tc>
                  <a:txBody>
                    <a:bodyPr/>
                    <a:lstStyle/>
                    <a:p>
                      <a:pPr algn="l" fontAlgn="b"/>
                      <a:r>
                        <a:rPr lang="en-US" sz="1800" b="1" u="none" strike="noStrike" dirty="0"/>
                        <a:t>Details</a:t>
                      </a:r>
                      <a:endParaRPr lang="en-US" sz="1800" b="1" i="0" u="none" strike="noStrike" dirty="0">
                        <a:solidFill>
                          <a:schemeClr val="bg1"/>
                        </a:solidFill>
                        <a:latin typeface="Calibri"/>
                      </a:endParaRPr>
                    </a:p>
                  </a:txBody>
                  <a:tcPr marL="9274" marR="9274" marT="9274" marB="0" anchor="ctr">
                    <a:solidFill>
                      <a:schemeClr val="accent2">
                        <a:lumMod val="40000"/>
                        <a:lumOff val="60000"/>
                      </a:schemeClr>
                    </a:solidFill>
                  </a:tcPr>
                </a:tc>
                <a:extLst>
                  <a:ext uri="{0D108BD9-81ED-4DB2-BD59-A6C34878D82A}">
                    <a16:rowId xmlns:a16="http://schemas.microsoft.com/office/drawing/2014/main" val="10000"/>
                  </a:ext>
                </a:extLst>
              </a:tr>
              <a:tr h="3675721">
                <a:tc>
                  <a:txBody>
                    <a:bodyPr/>
                    <a:lstStyle/>
                    <a:p>
                      <a:pPr algn="l" fontAlgn="t"/>
                      <a:endParaRPr lang="en-US" sz="1800" b="0" i="0" u="none" strike="noStrike" dirty="0">
                        <a:solidFill>
                          <a:schemeClr val="bg1"/>
                        </a:solidFill>
                        <a:latin typeface="Calibri"/>
                      </a:endParaRPr>
                    </a:p>
                  </a:txBody>
                  <a:tcPr marL="9274" marR="9274" marT="9274" marB="0" anchor="ctr"/>
                </a:tc>
                <a:tc>
                  <a:txBody>
                    <a:bodyPr/>
                    <a:lstStyle/>
                    <a:p>
                      <a:pPr algn="l" fontAlgn="t"/>
                      <a:endParaRPr lang="en-US" sz="1800" b="0" i="0" u="none" strike="noStrike" dirty="0">
                        <a:solidFill>
                          <a:schemeClr val="bg1"/>
                        </a:solidFill>
                        <a:latin typeface="Calibri"/>
                      </a:endParaRPr>
                    </a:p>
                  </a:txBody>
                  <a:tcPr marL="9274" marR="9274" marT="9274" marB="0" anchor="ctr"/>
                </a:tc>
                <a:tc>
                  <a:txBody>
                    <a:bodyPr/>
                    <a:lstStyle/>
                    <a:p>
                      <a:r>
                        <a:rPr lang="en-US" sz="1400" b="1" kern="1200" dirty="0">
                          <a:solidFill>
                            <a:schemeClr val="dk1"/>
                          </a:solidFill>
                          <a:latin typeface="+mn-lt"/>
                          <a:ea typeface="+mn-ea"/>
                          <a:cs typeface="+mn-cs"/>
                        </a:rPr>
                        <a:t>Bank details for students of the People's Republic of China:</a:t>
                      </a:r>
                    </a:p>
                    <a:p>
                      <a:endParaRPr lang="en-US" sz="1400" b="1" kern="1200" dirty="0">
                        <a:solidFill>
                          <a:schemeClr val="dk1"/>
                        </a:solidFill>
                        <a:latin typeface="+mn-lt"/>
                        <a:ea typeface="+mn-ea"/>
                        <a:cs typeface="+mn-cs"/>
                      </a:endParaRPr>
                    </a:p>
                    <a:p>
                      <a:r>
                        <a:rPr lang="en-US" sz="1600" b="1" i="0" kern="1200" dirty="0">
                          <a:solidFill>
                            <a:schemeClr val="dk1"/>
                          </a:solidFill>
                          <a:effectLst/>
                          <a:latin typeface="+mn-lt"/>
                          <a:ea typeface="+mn-ea"/>
                          <a:cs typeface="+mn-cs"/>
                        </a:rPr>
                        <a:t>Option 2:</a:t>
                      </a:r>
                      <a:br>
                        <a:rPr lang="en-US" sz="1400" dirty="0"/>
                      </a:br>
                      <a:r>
                        <a:rPr lang="en-US" sz="1600" b="0" i="0" kern="1200" dirty="0">
                          <a:solidFill>
                            <a:schemeClr val="dk1"/>
                          </a:solidFill>
                          <a:effectLst/>
                          <a:latin typeface="+mn-lt"/>
                          <a:ea typeface="+mn-ea"/>
                          <a:cs typeface="+mn-cs"/>
                        </a:rPr>
                        <a:t>Beneficiary’s Bank: Industrial and Commercial Bank of China (Malaysia) </a:t>
                      </a:r>
                      <a:r>
                        <a:rPr lang="en-US" sz="1600" b="0" i="0" kern="1200" dirty="0" err="1">
                          <a:solidFill>
                            <a:schemeClr val="dk1"/>
                          </a:solidFill>
                          <a:effectLst/>
                          <a:latin typeface="+mn-lt"/>
                          <a:ea typeface="+mn-ea"/>
                          <a:cs typeface="+mn-cs"/>
                        </a:rPr>
                        <a:t>Berhad</a:t>
                      </a:r>
                      <a:br>
                        <a:rPr lang="en-US" sz="1400" dirty="0"/>
                      </a:br>
                      <a:r>
                        <a:rPr lang="en-US" sz="1600" b="0" i="0" kern="1200" dirty="0">
                          <a:solidFill>
                            <a:schemeClr val="dk1"/>
                          </a:solidFill>
                          <a:effectLst/>
                          <a:latin typeface="+mn-lt"/>
                          <a:ea typeface="+mn-ea"/>
                          <a:cs typeface="+mn-cs"/>
                        </a:rPr>
                        <a:t>Banker’s address: Ground Floor, </a:t>
                      </a:r>
                      <a:r>
                        <a:rPr lang="en-US" sz="1600" b="0" i="0" kern="1200" dirty="0" err="1">
                          <a:solidFill>
                            <a:schemeClr val="dk1"/>
                          </a:solidFill>
                          <a:effectLst/>
                          <a:latin typeface="+mn-lt"/>
                          <a:ea typeface="+mn-ea"/>
                          <a:cs typeface="+mn-cs"/>
                        </a:rPr>
                        <a:t>Wisma</a:t>
                      </a:r>
                      <a:r>
                        <a:rPr lang="en-US" sz="1600" b="0" i="0" kern="1200" dirty="0">
                          <a:solidFill>
                            <a:schemeClr val="dk1"/>
                          </a:solidFill>
                          <a:effectLst/>
                          <a:latin typeface="+mn-lt"/>
                          <a:ea typeface="+mn-ea"/>
                          <a:cs typeface="+mn-cs"/>
                        </a:rPr>
                        <a:t> Equity, 150 </a:t>
                      </a:r>
                      <a:r>
                        <a:rPr lang="en-US" sz="1600" b="0" i="0" kern="1200" dirty="0" err="1">
                          <a:solidFill>
                            <a:schemeClr val="dk1"/>
                          </a:solidFill>
                          <a:effectLst/>
                          <a:latin typeface="+mn-lt"/>
                          <a:ea typeface="+mn-ea"/>
                          <a:cs typeface="+mn-cs"/>
                        </a:rPr>
                        <a:t>Jalan</a:t>
                      </a:r>
                      <a:r>
                        <a:rPr lang="en-US" sz="1600" b="0" i="0" kern="1200" dirty="0">
                          <a:solidFill>
                            <a:schemeClr val="dk1"/>
                          </a:solidFill>
                          <a:effectLst/>
                          <a:latin typeface="+mn-lt"/>
                          <a:ea typeface="+mn-ea"/>
                          <a:cs typeface="+mn-cs"/>
                        </a:rPr>
                        <a:t> </a:t>
                      </a:r>
                      <a:r>
                        <a:rPr lang="en-US" sz="1600" b="0" i="0" kern="1200" dirty="0" err="1">
                          <a:solidFill>
                            <a:schemeClr val="dk1"/>
                          </a:solidFill>
                          <a:effectLst/>
                          <a:latin typeface="+mn-lt"/>
                          <a:ea typeface="+mn-ea"/>
                          <a:cs typeface="+mn-cs"/>
                        </a:rPr>
                        <a:t>Ampang</a:t>
                      </a:r>
                      <a:r>
                        <a:rPr lang="en-US" sz="1600" b="0" i="0" kern="1200" dirty="0">
                          <a:solidFill>
                            <a:schemeClr val="dk1"/>
                          </a:solidFill>
                          <a:effectLst/>
                          <a:latin typeface="+mn-lt"/>
                          <a:ea typeface="+mn-ea"/>
                          <a:cs typeface="+mn-cs"/>
                        </a:rPr>
                        <a:t>, 50450 Kuala Lumpur, Malaysia</a:t>
                      </a:r>
                      <a:br>
                        <a:rPr lang="en-US" sz="1400" dirty="0"/>
                      </a:br>
                      <a:r>
                        <a:rPr lang="en-US" sz="1600" b="0" i="0" kern="1200" dirty="0">
                          <a:solidFill>
                            <a:schemeClr val="dk1"/>
                          </a:solidFill>
                          <a:effectLst/>
                          <a:latin typeface="+mn-lt"/>
                          <a:ea typeface="+mn-ea"/>
                          <a:cs typeface="+mn-cs"/>
                        </a:rPr>
                        <a:t>Beneficiary’s Bank Account No.: </a:t>
                      </a:r>
                    </a:p>
                    <a:p>
                      <a:r>
                        <a:rPr lang="en-US" sz="1600" b="0" i="0" kern="1200" dirty="0">
                          <a:solidFill>
                            <a:schemeClr val="dk1"/>
                          </a:solidFill>
                          <a:effectLst/>
                          <a:latin typeface="+mn-lt"/>
                          <a:ea typeface="+mn-ea"/>
                          <a:cs typeface="+mn-cs"/>
                        </a:rPr>
                        <a:t>0129000-1000003-40593</a:t>
                      </a:r>
                      <a:br>
                        <a:rPr lang="en-US" sz="1400" dirty="0"/>
                      </a:br>
                      <a:r>
                        <a:rPr lang="en-US" sz="1600" b="0" i="0" kern="1200" dirty="0">
                          <a:solidFill>
                            <a:schemeClr val="dk1"/>
                          </a:solidFill>
                          <a:effectLst/>
                          <a:latin typeface="+mn-lt"/>
                          <a:ea typeface="+mn-ea"/>
                          <a:cs typeface="+mn-cs"/>
                        </a:rPr>
                        <a:t>Swift Code: ICBKMYKL</a:t>
                      </a:r>
                    </a:p>
                    <a:p>
                      <a:endParaRPr lang="en-US" sz="1600" b="0" i="0" kern="1200" dirty="0">
                        <a:solidFill>
                          <a:schemeClr val="dk1"/>
                        </a:solidFill>
                        <a:effectLst/>
                        <a:latin typeface="+mn-lt"/>
                        <a:ea typeface="+mn-ea"/>
                        <a:cs typeface="+mn-cs"/>
                      </a:endParaRPr>
                    </a:p>
                    <a:p>
                      <a:r>
                        <a:rPr lang="en-US" sz="1600" b="0" i="0" u="none" strike="noStrike" kern="1200" dirty="0">
                          <a:solidFill>
                            <a:schemeClr val="tx1"/>
                          </a:solidFill>
                          <a:effectLst/>
                          <a:latin typeface="+mn-lt"/>
                          <a:ea typeface="+mn-ea"/>
                          <a:cs typeface="+mn-cs"/>
                        </a:rPr>
                        <a:t>Intermediary Bank: Bank Of New York Melon</a:t>
                      </a:r>
                    </a:p>
                    <a:p>
                      <a:r>
                        <a:rPr lang="en-US" sz="1600" b="0" i="0" u="none" strike="noStrike" kern="1200" dirty="0">
                          <a:solidFill>
                            <a:schemeClr val="tx1"/>
                          </a:solidFill>
                          <a:effectLst/>
                          <a:latin typeface="+mn-lt"/>
                          <a:ea typeface="+mn-ea"/>
                          <a:cs typeface="+mn-cs"/>
                        </a:rPr>
                        <a:t>Swift Code: IRVTUS3N (</a:t>
                      </a:r>
                      <a:r>
                        <a:rPr lang="en-US" sz="1600" kern="1200" dirty="0">
                          <a:solidFill>
                            <a:schemeClr val="tx1"/>
                          </a:solidFill>
                          <a:effectLst/>
                          <a:latin typeface="+mn-lt"/>
                          <a:ea typeface="+mn-ea"/>
                          <a:cs typeface="+mn-cs"/>
                        </a:rPr>
                        <a:t>for USD payment if the remitting bank is not ICBC China)</a:t>
                      </a:r>
                      <a:endParaRPr lang="en-US" sz="1400" u="none" strike="noStrike" dirty="0">
                        <a:solidFill>
                          <a:schemeClr val="tx1"/>
                        </a:solidFill>
                      </a:endParaRPr>
                    </a:p>
                    <a:p>
                      <a:endParaRPr lang="en-US" sz="1600" u="none" strike="noStrike" dirty="0"/>
                    </a:p>
                  </a:txBody>
                  <a:tcPr marL="9274" marR="9274" marT="9274" marB="0" anchor="ctr">
                    <a:noFill/>
                  </a:tcPr>
                </a:tc>
                <a:extLst>
                  <a:ext uri="{0D108BD9-81ED-4DB2-BD59-A6C34878D82A}">
                    <a16:rowId xmlns:a16="http://schemas.microsoft.com/office/drawing/2014/main" val="10001"/>
                  </a:ext>
                </a:extLst>
              </a:tr>
            </a:tbl>
          </a:graphicData>
        </a:graphic>
      </p:graphicFrame>
      <p:sp>
        <p:nvSpPr>
          <p:cNvPr id="3" name="Rectangle 2"/>
          <p:cNvSpPr/>
          <p:nvPr/>
        </p:nvSpPr>
        <p:spPr>
          <a:xfrm>
            <a:off x="3124200" y="1162027"/>
            <a:ext cx="2454454" cy="523220"/>
          </a:xfrm>
          <a:prstGeom prst="rect">
            <a:avLst/>
          </a:prstGeom>
        </p:spPr>
        <p:txBody>
          <a:bodyPr wrap="none">
            <a:spAutoFit/>
          </a:bodyPr>
          <a:lstStyle/>
          <a:p>
            <a:pPr marL="228600" marR="0" lvl="0" indent="-22860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Payment Mode</a:t>
            </a: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6391" y="63246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86046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F4F2C-DC09-4094-B4A5-ACCAD6DD3E03}"/>
              </a:ext>
            </a:extLst>
          </p:cNvPr>
          <p:cNvPicPr>
            <a:picLocks noChangeAspect="1"/>
          </p:cNvPicPr>
          <p:nvPr/>
        </p:nvPicPr>
        <p:blipFill>
          <a:blip r:embed="rId3"/>
          <a:stretch>
            <a:fillRect/>
          </a:stretch>
        </p:blipFill>
        <p:spPr>
          <a:xfrm>
            <a:off x="0" y="0"/>
            <a:ext cx="9144000" cy="6857999"/>
          </a:xfrm>
          <a:prstGeom prst="rect">
            <a:avLst/>
          </a:prstGeom>
        </p:spPr>
      </p:pic>
      <p:sp>
        <p:nvSpPr>
          <p:cNvPr id="2" name="Rectangle 1"/>
          <p:cNvSpPr/>
          <p:nvPr/>
        </p:nvSpPr>
        <p:spPr>
          <a:xfrm>
            <a:off x="-15240" y="2819400"/>
            <a:ext cx="8991600" cy="3970318"/>
          </a:xfrm>
          <a:prstGeom prst="rect">
            <a:avLst/>
          </a:prstGeom>
        </p:spPr>
        <p:txBody>
          <a:bodyPr wrap="square">
            <a:spAutoFit/>
          </a:bodyPr>
          <a:lstStyle/>
          <a:p>
            <a:pPr algn="just"/>
            <a:r>
              <a:rPr lang="en-GB" altLang="en-US" dirty="0">
                <a:solidFill>
                  <a:schemeClr val="bg1"/>
                </a:solidFill>
              </a:rPr>
              <a:t>Counselling is a process that focuses on enhancing the psychological well-being of a client, so that the client is then able to reach his/her full potential. This is to be achieved by the counsellor facilitating the client’s personal growth, development, and self-understanding, which in turn empowers the client to adopt more constructive life practices. </a:t>
            </a:r>
            <a:r>
              <a:rPr lang="en-GB" dirty="0">
                <a:solidFill>
                  <a:schemeClr val="bg1"/>
                </a:solidFill>
              </a:rPr>
              <a:t>Counselling provides an opportunity for you to talk over your concerns in a confidential manner and it assists you to better understand yourself and situation in a new light, and to develop personal awareness to overcome issues.</a:t>
            </a:r>
          </a:p>
          <a:p>
            <a:pPr algn="just"/>
            <a:endParaRPr lang="en-GB" altLang="en-US" dirty="0">
              <a:solidFill>
                <a:schemeClr val="bg1"/>
              </a:solidFill>
            </a:endParaRPr>
          </a:p>
          <a:p>
            <a:pPr algn="just"/>
            <a:r>
              <a:rPr lang="en-GB" altLang="en-US" dirty="0">
                <a:solidFill>
                  <a:schemeClr val="bg1"/>
                </a:solidFill>
              </a:rPr>
              <a:t>Types of Counselling Services :</a:t>
            </a:r>
          </a:p>
          <a:p>
            <a:pPr algn="just">
              <a:buFont typeface="Arial" charset="0"/>
              <a:buChar char="•"/>
            </a:pPr>
            <a:r>
              <a:rPr lang="en-GB" altLang="en-US" dirty="0">
                <a:solidFill>
                  <a:schemeClr val="bg1"/>
                </a:solidFill>
              </a:rPr>
              <a:t>Individual Counselling</a:t>
            </a:r>
          </a:p>
          <a:p>
            <a:pPr algn="just">
              <a:buFont typeface="Arial" charset="0"/>
              <a:buChar char="•"/>
            </a:pPr>
            <a:r>
              <a:rPr lang="en-GB" altLang="en-US" dirty="0">
                <a:solidFill>
                  <a:schemeClr val="bg1"/>
                </a:solidFill>
              </a:rPr>
              <a:t>Group Counselling</a:t>
            </a:r>
          </a:p>
          <a:p>
            <a:pPr algn="just">
              <a:buFont typeface="Arial" charset="0"/>
              <a:buChar char="•"/>
            </a:pPr>
            <a:r>
              <a:rPr lang="en-GB" altLang="en-US" dirty="0">
                <a:solidFill>
                  <a:schemeClr val="bg1"/>
                </a:solidFill>
              </a:rPr>
              <a:t>E-Counselling</a:t>
            </a:r>
          </a:p>
          <a:p>
            <a:pPr algn="just"/>
            <a:endParaRPr lang="en-GB" altLang="en-US" dirty="0">
              <a:solidFill>
                <a:schemeClr val="bg1"/>
              </a:solidFill>
            </a:endParaRPr>
          </a:p>
          <a:p>
            <a:r>
              <a:rPr lang="en-GB" dirty="0">
                <a:solidFill>
                  <a:schemeClr val="bg1"/>
                </a:solidFill>
              </a:rPr>
              <a:t>The counsellors can be reached through e-counselling at </a:t>
            </a:r>
            <a:r>
              <a:rPr lang="en-GB" u="sng" dirty="0">
                <a:solidFill>
                  <a:schemeClr val="bg1"/>
                </a:solidFill>
              </a:rPr>
              <a:t>sacounselling@ucsiuniversity.edu.my</a:t>
            </a:r>
            <a:endParaRPr lang="en-GB" dirty="0">
              <a:solidFill>
                <a:schemeClr val="bg1"/>
              </a:solidFill>
            </a:endParaRPr>
          </a:p>
        </p:txBody>
      </p:sp>
      <p:sp>
        <p:nvSpPr>
          <p:cNvPr id="3" name="Title 1"/>
          <p:cNvSpPr txBox="1">
            <a:spLocks/>
          </p:cNvSpPr>
          <p:nvPr/>
        </p:nvSpPr>
        <p:spPr bwMode="auto">
          <a:xfrm>
            <a:off x="-15240" y="2332038"/>
            <a:ext cx="91440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77500" lnSpcReduction="20000"/>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fontAlgn="auto">
              <a:spcAft>
                <a:spcPts val="0"/>
              </a:spcAft>
              <a:defRPr/>
            </a:pPr>
            <a:r>
              <a:rPr lang="en-US" sz="4000" b="1" dirty="0">
                <a:solidFill>
                  <a:srgbClr val="FFFF00"/>
                </a:solidFill>
                <a:latin typeface="Baskerville Old Face" pitchFamily="18" charset="0"/>
              </a:rPr>
              <a:t>Counselling</a:t>
            </a:r>
          </a:p>
        </p:txBody>
      </p:sp>
      <p:pic>
        <p:nvPicPr>
          <p:cNvPr id="4" name="Picture 3" descr="Group Counselling.jpg"/>
          <p:cNvPicPr>
            <a:picLocks noChangeAspect="1"/>
          </p:cNvPicPr>
          <p:nvPr/>
        </p:nvPicPr>
        <p:blipFill>
          <a:blip r:embed="rId4" cstate="print"/>
          <a:stretch>
            <a:fillRect/>
          </a:stretch>
        </p:blipFill>
        <p:spPr>
          <a:xfrm>
            <a:off x="5257800" y="4572000"/>
            <a:ext cx="2735535" cy="18236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1" descr="C:\Documents and Settings\11961\Desktop\Orientation final slide\leopard-home-button_128x128.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2591" y="60960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4204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AF2392-083E-47F4-998D-C48DD8A335D9}"/>
              </a:ext>
            </a:extLst>
          </p:cNvPr>
          <p:cNvPicPr>
            <a:picLocks noChangeAspect="1"/>
          </p:cNvPicPr>
          <p:nvPr/>
        </p:nvPicPr>
        <p:blipFill>
          <a:blip r:embed="rId3"/>
          <a:stretch>
            <a:fillRect/>
          </a:stretch>
        </p:blipFill>
        <p:spPr>
          <a:xfrm>
            <a:off x="0" y="0"/>
            <a:ext cx="9144000" cy="6857999"/>
          </a:xfrm>
          <a:prstGeom prst="rect">
            <a:avLst/>
          </a:prstGeom>
        </p:spPr>
      </p:pic>
      <p:sp>
        <p:nvSpPr>
          <p:cNvPr id="2" name="Rectangle 1"/>
          <p:cNvSpPr/>
          <p:nvPr/>
        </p:nvSpPr>
        <p:spPr>
          <a:xfrm>
            <a:off x="76200" y="2654756"/>
            <a:ext cx="8610600" cy="1477328"/>
          </a:xfrm>
          <a:prstGeom prst="rect">
            <a:avLst/>
          </a:prstGeom>
        </p:spPr>
        <p:txBody>
          <a:bodyPr wrap="square">
            <a:spAutoFit/>
          </a:bodyPr>
          <a:lstStyle/>
          <a:p>
            <a:pPr marL="285750" indent="-285750" algn="just">
              <a:buFont typeface="Arial" pitchFamily="34" charset="0"/>
              <a:buChar char="•"/>
            </a:pPr>
            <a:r>
              <a:rPr lang="en-GB" altLang="en-US" dirty="0" err="1">
                <a:solidFill>
                  <a:schemeClr val="bg1"/>
                </a:solidFill>
              </a:rPr>
              <a:t>SDCD</a:t>
            </a:r>
            <a:r>
              <a:rPr lang="en-GB" altLang="en-US" dirty="0">
                <a:solidFill>
                  <a:schemeClr val="bg1"/>
                </a:solidFill>
              </a:rPr>
              <a:t>, through its experience, has identified some preventive and development tips that would enhance the students’ education journey in the University. Thus, the student development programme, through providing educational, developmental and preventive workshops, training and activities are beneficial to the community in the University.</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327" t="2820" r="12211" b="14872"/>
          <a:stretch/>
        </p:blipFill>
        <p:spPr bwMode="auto">
          <a:xfrm flipH="1">
            <a:off x="5714999" y="3911227"/>
            <a:ext cx="3200400" cy="251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8246" y="4169934"/>
            <a:ext cx="5081954" cy="2585323"/>
          </a:xfrm>
          <a:prstGeom prst="rect">
            <a:avLst/>
          </a:prstGeom>
        </p:spPr>
        <p:txBody>
          <a:bodyPr wrap="square">
            <a:spAutoFit/>
          </a:bodyPr>
          <a:lstStyle/>
          <a:p>
            <a:pPr marL="285750" indent="-285750">
              <a:buFont typeface="Arial" pitchFamily="34" charset="0"/>
              <a:buChar char="•"/>
            </a:pPr>
            <a:r>
              <a:rPr lang="en-GB" dirty="0">
                <a:solidFill>
                  <a:schemeClr val="bg1"/>
                </a:solidFill>
              </a:rPr>
              <a:t>Below are the programmes conducted by </a:t>
            </a:r>
            <a:r>
              <a:rPr lang="en-GB" dirty="0" err="1">
                <a:solidFill>
                  <a:schemeClr val="bg1"/>
                </a:solidFill>
              </a:rPr>
              <a:t>SDCD</a:t>
            </a:r>
            <a:r>
              <a:rPr lang="en-GB" dirty="0">
                <a:solidFill>
                  <a:schemeClr val="bg1"/>
                </a:solidFill>
              </a:rPr>
              <a:t>:</a:t>
            </a:r>
          </a:p>
          <a:p>
            <a:pPr marL="285750" indent="-285750">
              <a:buFont typeface="Arial" pitchFamily="34" charset="0"/>
              <a:buChar char="•"/>
            </a:pPr>
            <a:endParaRPr lang="en-GB" dirty="0">
              <a:solidFill>
                <a:schemeClr val="bg1"/>
              </a:solidFill>
            </a:endParaRPr>
          </a:p>
          <a:p>
            <a:r>
              <a:rPr lang="en-GB" dirty="0">
                <a:solidFill>
                  <a:schemeClr val="bg1"/>
                </a:solidFill>
              </a:rPr>
              <a:t>      -  Character &amp; Value Building                                                 </a:t>
            </a:r>
          </a:p>
          <a:p>
            <a:r>
              <a:rPr lang="en-GB" dirty="0">
                <a:solidFill>
                  <a:schemeClr val="bg1"/>
                </a:solidFill>
              </a:rPr>
              <a:t>      -  Self-discovery</a:t>
            </a:r>
          </a:p>
          <a:p>
            <a:r>
              <a:rPr lang="en-GB" dirty="0">
                <a:solidFill>
                  <a:schemeClr val="bg1"/>
                </a:solidFill>
              </a:rPr>
              <a:t>      -  Personality Discovery</a:t>
            </a:r>
          </a:p>
          <a:p>
            <a:r>
              <a:rPr lang="en-GB" dirty="0">
                <a:solidFill>
                  <a:schemeClr val="bg1"/>
                </a:solidFill>
              </a:rPr>
              <a:t>      -  Mental Health Issues</a:t>
            </a:r>
          </a:p>
          <a:p>
            <a:r>
              <a:rPr lang="en-GB" dirty="0">
                <a:solidFill>
                  <a:schemeClr val="bg1"/>
                </a:solidFill>
              </a:rPr>
              <a:t>      -  Learning Challenges</a:t>
            </a:r>
          </a:p>
          <a:p>
            <a:r>
              <a:rPr lang="en-GB" dirty="0">
                <a:solidFill>
                  <a:schemeClr val="bg1"/>
                </a:solidFill>
              </a:rPr>
              <a:t>      -  The Happiness Project</a:t>
            </a:r>
          </a:p>
          <a:p>
            <a:r>
              <a:rPr lang="en-GB" dirty="0">
                <a:solidFill>
                  <a:schemeClr val="bg1"/>
                </a:solidFill>
              </a:rPr>
              <a:t>      -  Survival Kits in UCSI University</a:t>
            </a:r>
          </a:p>
        </p:txBody>
      </p:sp>
      <p:sp>
        <p:nvSpPr>
          <p:cNvPr id="5" name="Title 1"/>
          <p:cNvSpPr txBox="1">
            <a:spLocks/>
          </p:cNvSpPr>
          <p:nvPr/>
        </p:nvSpPr>
        <p:spPr bwMode="auto">
          <a:xfrm>
            <a:off x="0" y="1980449"/>
            <a:ext cx="91440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fontAlgn="auto">
              <a:spcAft>
                <a:spcPts val="0"/>
              </a:spcAft>
              <a:defRPr/>
            </a:pPr>
            <a:r>
              <a:rPr lang="en-US" sz="4000" b="1" dirty="0">
                <a:solidFill>
                  <a:srgbClr val="FFFF00"/>
                </a:solidFill>
                <a:latin typeface="Baskerville Old Face" pitchFamily="18" charset="0"/>
              </a:rPr>
              <a:t>Development Programme</a:t>
            </a:r>
          </a:p>
        </p:txBody>
      </p:sp>
      <p:pic>
        <p:nvPicPr>
          <p:cNvPr id="7" name="Picture 1" descr="C:\Documents and Settings\11961\Desktop\Orientation final slide\leopard-home-button_128x128.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73732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E00740-F524-4C3B-9B86-44ACB38FEAE6}"/>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txBox="1">
            <a:spLocks/>
          </p:cNvSpPr>
          <p:nvPr/>
        </p:nvSpPr>
        <p:spPr bwMode="auto">
          <a:xfrm>
            <a:off x="152400" y="2215896"/>
            <a:ext cx="91440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fontAlgn="auto">
              <a:spcAft>
                <a:spcPts val="0"/>
              </a:spcAft>
              <a:defRPr/>
            </a:pPr>
            <a:r>
              <a:rPr lang="en-US" sz="3700" b="1" dirty="0">
                <a:solidFill>
                  <a:srgbClr val="FFFF00"/>
                </a:solidFill>
                <a:latin typeface="Baskerville Old Face" pitchFamily="18" charset="0"/>
              </a:rPr>
              <a:t>Academic Support Programme</a:t>
            </a:r>
          </a:p>
        </p:txBody>
      </p:sp>
      <p:sp>
        <p:nvSpPr>
          <p:cNvPr id="3" name="Rectangle 2"/>
          <p:cNvSpPr/>
          <p:nvPr/>
        </p:nvSpPr>
        <p:spPr>
          <a:xfrm>
            <a:off x="-228600" y="3078162"/>
            <a:ext cx="9144000" cy="3754874"/>
          </a:xfrm>
          <a:prstGeom prst="rect">
            <a:avLst/>
          </a:prstGeom>
        </p:spPr>
        <p:txBody>
          <a:bodyPr wrap="square">
            <a:spAutoFit/>
          </a:bodyPr>
          <a:lstStyle/>
          <a:p>
            <a:pPr marL="285750" indent="-285750" algn="just">
              <a:buFont typeface="Arial" pitchFamily="34" charset="0"/>
              <a:buChar char="•"/>
            </a:pPr>
            <a:r>
              <a:rPr lang="en-US" sz="1600" dirty="0">
                <a:solidFill>
                  <a:schemeClr val="bg1"/>
                </a:solidFill>
              </a:rPr>
              <a:t>The Academic Support Programme is specially designed to continuously support the students that seek for success in their academics and life. Through this </a:t>
            </a:r>
            <a:r>
              <a:rPr lang="en-US" sz="1600" dirty="0" err="1">
                <a:solidFill>
                  <a:schemeClr val="bg1"/>
                </a:solidFill>
              </a:rPr>
              <a:t>programme</a:t>
            </a:r>
            <a:r>
              <a:rPr lang="en-US" sz="1600" dirty="0">
                <a:solidFill>
                  <a:schemeClr val="bg1"/>
                </a:solidFill>
              </a:rPr>
              <a:t>, students will learn to understand that studying is easy with the right tools and efficient ways of managing their academic journey. We aim to equip UCSI students with multi-learning skills and techniques alongside assisting them in exploring the best way for them to succeed. </a:t>
            </a:r>
          </a:p>
          <a:p>
            <a:pPr marL="285750" indent="-285750" algn="just">
              <a:buFont typeface="Arial" pitchFamily="34" charset="0"/>
              <a:buChar char="•"/>
            </a:pPr>
            <a:r>
              <a:rPr lang="en-US" sz="1600" dirty="0">
                <a:solidFill>
                  <a:schemeClr val="bg1"/>
                </a:solidFill>
              </a:rPr>
              <a:t>Under this </a:t>
            </a:r>
            <a:r>
              <a:rPr lang="en-US" sz="1600" dirty="0" err="1">
                <a:solidFill>
                  <a:schemeClr val="bg1"/>
                </a:solidFill>
              </a:rPr>
              <a:t>programme</a:t>
            </a:r>
            <a:r>
              <a:rPr lang="en-US" sz="1600" dirty="0">
                <a:solidFill>
                  <a:schemeClr val="bg1"/>
                </a:solidFill>
              </a:rPr>
              <a:t>, we have developed several workshops to meet the students’ academic needs and to facilitate the students’ academic progression. The list of the workshops are:</a:t>
            </a:r>
          </a:p>
          <a:p>
            <a:r>
              <a:rPr lang="en-US" b="1" dirty="0">
                <a:solidFill>
                  <a:schemeClr val="bg1"/>
                </a:solidFill>
              </a:rPr>
              <a:t>        -  </a:t>
            </a:r>
            <a:r>
              <a:rPr lang="en-US" dirty="0">
                <a:solidFill>
                  <a:schemeClr val="bg1"/>
                </a:solidFill>
              </a:rPr>
              <a:t>Boost Your Memory</a:t>
            </a:r>
          </a:p>
          <a:p>
            <a:r>
              <a:rPr lang="en-US" dirty="0">
                <a:solidFill>
                  <a:schemeClr val="bg1"/>
                </a:solidFill>
              </a:rPr>
              <a:t>        -  Catch Your Breath</a:t>
            </a:r>
          </a:p>
          <a:p>
            <a:r>
              <a:rPr lang="en-US" dirty="0">
                <a:solidFill>
                  <a:schemeClr val="bg1"/>
                </a:solidFill>
              </a:rPr>
              <a:t>        -  Think Out Of The Box</a:t>
            </a:r>
          </a:p>
          <a:p>
            <a:r>
              <a:rPr lang="en-US" dirty="0">
                <a:solidFill>
                  <a:schemeClr val="bg1"/>
                </a:solidFill>
              </a:rPr>
              <a:t>        -  </a:t>
            </a:r>
            <a:r>
              <a:rPr lang="en-US" dirty="0" err="1">
                <a:solidFill>
                  <a:schemeClr val="bg1"/>
                </a:solidFill>
              </a:rPr>
              <a:t>S.M.A.R.T</a:t>
            </a:r>
            <a:r>
              <a:rPr lang="en-US" dirty="0">
                <a:solidFill>
                  <a:schemeClr val="bg1"/>
                </a:solidFill>
              </a:rPr>
              <a:t> Goal Setting</a:t>
            </a:r>
          </a:p>
          <a:p>
            <a:r>
              <a:rPr lang="en-US" dirty="0">
                <a:solidFill>
                  <a:schemeClr val="bg1"/>
                </a:solidFill>
              </a:rPr>
              <a:t>        -  </a:t>
            </a:r>
            <a:r>
              <a:rPr lang="en-US" dirty="0" err="1">
                <a:solidFill>
                  <a:schemeClr val="bg1"/>
                </a:solidFill>
              </a:rPr>
              <a:t>V.A.K</a:t>
            </a:r>
            <a:r>
              <a:rPr lang="en-US" dirty="0">
                <a:solidFill>
                  <a:schemeClr val="bg1"/>
                </a:solidFill>
              </a:rPr>
              <a:t> Learning Style</a:t>
            </a:r>
          </a:p>
          <a:p>
            <a:r>
              <a:rPr lang="en-US" dirty="0">
                <a:solidFill>
                  <a:schemeClr val="bg1"/>
                </a:solidFill>
              </a:rPr>
              <a:t>        -  Time Management</a:t>
            </a:r>
          </a:p>
          <a:p>
            <a:r>
              <a:rPr lang="en-US" dirty="0">
                <a:solidFill>
                  <a:schemeClr val="bg1"/>
                </a:solidFill>
              </a:rPr>
              <a:t>        -  </a:t>
            </a:r>
            <a:r>
              <a:rPr lang="en-US" dirty="0" err="1">
                <a:solidFill>
                  <a:schemeClr val="bg1"/>
                </a:solidFill>
              </a:rPr>
              <a:t>P.O.W.E.R</a:t>
            </a:r>
            <a:r>
              <a:rPr lang="en-US" dirty="0">
                <a:solidFill>
                  <a:schemeClr val="bg1"/>
                </a:solidFill>
              </a:rPr>
              <a:t> In Study</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92" t="10000" r="8462" b="12692"/>
          <a:stretch/>
        </p:blipFill>
        <p:spPr bwMode="auto">
          <a:xfrm>
            <a:off x="4724400" y="4953000"/>
            <a:ext cx="2685576"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 descr="C:\Documents and Settings\11961\Desktop\Orientation final slide\leopard-home-button_128x128.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3436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4AF76C-2777-432F-8A27-8B391B13ACBE}"/>
              </a:ext>
            </a:extLst>
          </p:cNvPr>
          <p:cNvPicPr>
            <a:picLocks noChangeAspect="1"/>
          </p:cNvPicPr>
          <p:nvPr/>
        </p:nvPicPr>
        <p:blipFill>
          <a:blip r:embed="rId3"/>
          <a:stretch>
            <a:fillRect/>
          </a:stretch>
        </p:blipFill>
        <p:spPr>
          <a:xfrm>
            <a:off x="0" y="0"/>
            <a:ext cx="9144000" cy="6857999"/>
          </a:xfrm>
          <a:prstGeom prst="rect">
            <a:avLst/>
          </a:prstGeom>
        </p:spPr>
      </p:pic>
      <p:sp>
        <p:nvSpPr>
          <p:cNvPr id="27651" name="Title 1"/>
          <p:cNvSpPr>
            <a:spLocks noGrp="1"/>
          </p:cNvSpPr>
          <p:nvPr>
            <p:ph type="title" idx="4294967295"/>
          </p:nvPr>
        </p:nvSpPr>
        <p:spPr>
          <a:xfrm>
            <a:off x="0" y="1851025"/>
            <a:ext cx="9144000" cy="868363"/>
          </a:xfrm>
        </p:spPr>
        <p:txBody>
          <a:bodyPr rtlCol="0">
            <a:normAutofit/>
          </a:bodyPr>
          <a:lstStyle/>
          <a:p>
            <a:pPr fontAlgn="auto">
              <a:spcAft>
                <a:spcPts val="0"/>
              </a:spcAft>
              <a:defRPr/>
            </a:pPr>
            <a:r>
              <a:rPr lang="en-US" sz="3500" b="1" dirty="0">
                <a:solidFill>
                  <a:srgbClr val="FFFF00"/>
                </a:solidFill>
                <a:latin typeface="Baskerville Old Face" pitchFamily="18" charset="0"/>
              </a:rPr>
              <a:t>Psychological Tools</a:t>
            </a:r>
          </a:p>
        </p:txBody>
      </p:sp>
      <p:sp>
        <p:nvSpPr>
          <p:cNvPr id="27652" name="Content Placeholder 2"/>
          <p:cNvSpPr>
            <a:spLocks noGrp="1"/>
          </p:cNvSpPr>
          <p:nvPr>
            <p:ph idx="4294967295"/>
          </p:nvPr>
        </p:nvSpPr>
        <p:spPr>
          <a:xfrm>
            <a:off x="0" y="2570163"/>
            <a:ext cx="6215063" cy="4038600"/>
          </a:xfrm>
        </p:spPr>
        <p:txBody>
          <a:bodyPr>
            <a:noAutofit/>
          </a:bodyPr>
          <a:lstStyle/>
          <a:p>
            <a:r>
              <a:rPr lang="en-GB" sz="1500" b="1" dirty="0">
                <a:solidFill>
                  <a:srgbClr val="FFFF00"/>
                </a:solidFill>
              </a:rPr>
              <a:t>Personality Assessment- DISC Profile</a:t>
            </a:r>
            <a:endParaRPr lang="en-GB" sz="1500" dirty="0">
              <a:solidFill>
                <a:srgbClr val="FFFF00"/>
              </a:solidFill>
            </a:endParaRPr>
          </a:p>
          <a:p>
            <a:pPr algn="just">
              <a:buFont typeface="Arial" pitchFamily="34" charset="0"/>
              <a:buNone/>
            </a:pPr>
            <a:r>
              <a:rPr lang="en-GB" sz="1400" dirty="0">
                <a:solidFill>
                  <a:schemeClr val="bg1"/>
                </a:solidFill>
              </a:rPr>
              <a:t>	The DISC Profile has opened the door to understanding the dynamics that influence communication and positive relationships for over 30 years. The foundation for success lies in understanding oneself, others and realising the impact of his/her behaviour on people. DISC focuses on four behavioural dimensions namely, D: Dominance, I: Influence, S: Steadiness and C: Conscientiousness.</a:t>
            </a:r>
          </a:p>
          <a:p>
            <a:pPr>
              <a:buFont typeface="Arial" pitchFamily="34" charset="0"/>
              <a:buNone/>
            </a:pPr>
            <a:r>
              <a:rPr lang="en-GB" sz="1500" dirty="0">
                <a:solidFill>
                  <a:schemeClr val="bg1"/>
                </a:solidFill>
              </a:rPr>
              <a:t> </a:t>
            </a:r>
          </a:p>
          <a:p>
            <a:r>
              <a:rPr lang="en-GB" sz="1500" b="1" dirty="0">
                <a:solidFill>
                  <a:srgbClr val="FFFF00"/>
                </a:solidFill>
              </a:rPr>
              <a:t>Self-directed Search (SDS) Assessment</a:t>
            </a:r>
            <a:endParaRPr lang="en-GB" sz="1500" dirty="0">
              <a:solidFill>
                <a:srgbClr val="FFFF00"/>
              </a:solidFill>
            </a:endParaRPr>
          </a:p>
          <a:p>
            <a:pPr algn="just">
              <a:buFont typeface="Arial" pitchFamily="34" charset="0"/>
              <a:buNone/>
            </a:pPr>
            <a:r>
              <a:rPr lang="en-GB" sz="1500" dirty="0">
                <a:solidFill>
                  <a:schemeClr val="bg1"/>
                </a:solidFill>
              </a:rPr>
              <a:t>	</a:t>
            </a:r>
            <a:r>
              <a:rPr lang="en-GB" sz="1400" dirty="0">
                <a:solidFill>
                  <a:schemeClr val="bg1"/>
                </a:solidFill>
              </a:rPr>
              <a:t>The </a:t>
            </a:r>
            <a:r>
              <a:rPr lang="en-GB" sz="1400" dirty="0" err="1">
                <a:solidFill>
                  <a:schemeClr val="bg1"/>
                </a:solidFill>
              </a:rPr>
              <a:t>SDS</a:t>
            </a:r>
            <a:r>
              <a:rPr lang="en-GB" sz="1400" dirty="0">
                <a:solidFill>
                  <a:schemeClr val="bg1"/>
                </a:solidFill>
              </a:rPr>
              <a:t> Assessment can help students to make the best career decisions wherever they are in life. Used by more than 30 million people worldwide and has been translated into more than 25 different languages, SDS results are supported by more than 500 research studies.</a:t>
            </a:r>
          </a:p>
          <a:p>
            <a:pPr algn="just">
              <a:buFont typeface="Arial" pitchFamily="34" charset="0"/>
              <a:buNone/>
            </a:pPr>
            <a:endParaRPr lang="en-GB" sz="1500" dirty="0">
              <a:solidFill>
                <a:schemeClr val="bg1"/>
              </a:solidFill>
            </a:endParaRPr>
          </a:p>
          <a:p>
            <a:pPr algn="just"/>
            <a:r>
              <a:rPr lang="en-GB" sz="1500" b="1" dirty="0">
                <a:solidFill>
                  <a:srgbClr val="FFFF00"/>
                </a:solidFill>
              </a:rPr>
              <a:t>OH-Cards</a:t>
            </a:r>
            <a:r>
              <a:rPr lang="en-GB" sz="1500" dirty="0">
                <a:solidFill>
                  <a:srgbClr val="FFFF00"/>
                </a:solidFill>
              </a:rPr>
              <a:t> </a:t>
            </a:r>
          </a:p>
          <a:p>
            <a:pPr algn="just">
              <a:buFont typeface="Arial" pitchFamily="34" charset="0"/>
              <a:buNone/>
            </a:pPr>
            <a:r>
              <a:rPr lang="en-GB" sz="1500" dirty="0">
                <a:solidFill>
                  <a:schemeClr val="bg1"/>
                </a:solidFill>
              </a:rPr>
              <a:t>	Discover yourself from hearing your inner voice. </a:t>
            </a:r>
            <a:r>
              <a:rPr lang="en-GB" sz="1400" dirty="0">
                <a:solidFill>
                  <a:schemeClr val="bg1"/>
                </a:solidFill>
              </a:rPr>
              <a:t>The use of the OH cards addresses two spheres of experience:  to put you in touch with yourself and to put you in touch with those around you.</a:t>
            </a:r>
          </a:p>
          <a:p>
            <a:endParaRPr lang="en-GB" sz="1500" dirty="0">
              <a:solidFill>
                <a:schemeClr val="bg1"/>
              </a:solidFill>
            </a:endParaRPr>
          </a:p>
        </p:txBody>
      </p:sp>
      <p:pic>
        <p:nvPicPr>
          <p:cNvPr id="6" name="Picture 5" descr="http://www.ucsiuniversity.edu.my/images/studentSupport/SDCU_Tools/SDSAssessment.jpg"/>
          <p:cNvPicPr/>
          <p:nvPr/>
        </p:nvPicPr>
        <p:blipFill>
          <a:blip r:embed="rId4">
            <a:extLst>
              <a:ext uri="{28A0092B-C50C-407E-A947-70E740481C1C}">
                <a14:useLocalDpi xmlns:a14="http://schemas.microsoft.com/office/drawing/2010/main" val="0"/>
              </a:ext>
            </a:extLst>
          </a:blip>
          <a:srcRect/>
          <a:stretch>
            <a:fillRect/>
          </a:stretch>
        </p:blipFill>
        <p:spPr bwMode="auto">
          <a:xfrm>
            <a:off x="6569177" y="4267200"/>
            <a:ext cx="1736623" cy="1473533"/>
          </a:xfrm>
          <a:prstGeom prst="rect">
            <a:avLst/>
          </a:prstGeom>
          <a:noFill/>
          <a:ln>
            <a:no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5039" y="2514600"/>
            <a:ext cx="152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3228" t="10617" r="53940"/>
          <a:stretch/>
        </p:blipFill>
        <p:spPr bwMode="auto">
          <a:xfrm rot="16200000">
            <a:off x="7086819" y="5734409"/>
            <a:ext cx="713327" cy="1311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 descr="C:\Documents and Settings\11961\Desktop\Orientation final slide\leopard-home-button_128x128.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41527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471AD4-DE7A-4174-AF7B-531141876C69}"/>
              </a:ext>
            </a:extLst>
          </p:cNvPr>
          <p:cNvPicPr>
            <a:picLocks noChangeAspect="1"/>
          </p:cNvPicPr>
          <p:nvPr/>
        </p:nvPicPr>
        <p:blipFill>
          <a:blip r:embed="rId3"/>
          <a:stretch>
            <a:fillRect/>
          </a:stretch>
        </p:blipFill>
        <p:spPr>
          <a:xfrm>
            <a:off x="0" y="0"/>
            <a:ext cx="9144000" cy="6857999"/>
          </a:xfrm>
          <a:prstGeom prst="rect">
            <a:avLst/>
          </a:prstGeom>
        </p:spPr>
      </p:pic>
      <p:sp>
        <p:nvSpPr>
          <p:cNvPr id="114690" name="Title 1"/>
          <p:cNvSpPr>
            <a:spLocks noGrp="1"/>
          </p:cNvSpPr>
          <p:nvPr>
            <p:ph type="title" idx="4294967295"/>
          </p:nvPr>
        </p:nvSpPr>
        <p:spPr>
          <a:xfrm>
            <a:off x="0" y="2084388"/>
            <a:ext cx="9144000" cy="868362"/>
          </a:xfrm>
        </p:spPr>
        <p:txBody>
          <a:bodyPr/>
          <a:lstStyle/>
          <a:p>
            <a:r>
              <a:rPr lang="en-GB" sz="3800" dirty="0">
                <a:solidFill>
                  <a:srgbClr val="FFFF00"/>
                </a:solidFill>
                <a:latin typeface="Baskerville Old Face" pitchFamily="18" charset="0"/>
              </a:rPr>
              <a:t>Self-help Brochures</a:t>
            </a:r>
          </a:p>
        </p:txBody>
      </p:sp>
      <p:sp>
        <p:nvSpPr>
          <p:cNvPr id="114691" name="Content Placeholder 2"/>
          <p:cNvSpPr>
            <a:spLocks noGrp="1"/>
          </p:cNvSpPr>
          <p:nvPr>
            <p:ph idx="4294967295"/>
          </p:nvPr>
        </p:nvSpPr>
        <p:spPr>
          <a:xfrm>
            <a:off x="0" y="2519363"/>
            <a:ext cx="8610600" cy="4038600"/>
          </a:xfrm>
        </p:spPr>
        <p:txBody>
          <a:bodyPr/>
          <a:lstStyle/>
          <a:p>
            <a:endParaRPr lang="en-GB" sz="1800"/>
          </a:p>
          <a:p>
            <a:endParaRPr lang="en-GB" sz="1800"/>
          </a:p>
        </p:txBody>
      </p:sp>
      <p:pic>
        <p:nvPicPr>
          <p:cNvPr id="114692" name="Picture 2">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425" y="2941638"/>
            <a:ext cx="173355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3" name="Picture 4">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2425" y="2951163"/>
            <a:ext cx="16383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4" name="Picture 5">
            <a:hlinkClick r:id="rId8" action="ppaction://hlinkfil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1225" y="2941638"/>
            <a:ext cx="1666875"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5" name="Picture 6">
            <a:hlinkClick r:id="rId10"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0025" y="2941638"/>
            <a:ext cx="16764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 descr="C:\Documents and Settings\11961\Desktop\Orientation final slide\leopard-home-button_128x128.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03979"/>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E8D9FE-5A95-4C6C-BEBD-764D9E4174A8}"/>
              </a:ext>
            </a:extLst>
          </p:cNvPr>
          <p:cNvPicPr>
            <a:picLocks noChangeAspect="1"/>
          </p:cNvPicPr>
          <p:nvPr/>
        </p:nvPicPr>
        <p:blipFill>
          <a:blip r:embed="rId2"/>
          <a:stretch>
            <a:fillRect/>
          </a:stretch>
        </p:blipFill>
        <p:spPr>
          <a:xfrm>
            <a:off x="0" y="0"/>
            <a:ext cx="9144000" cy="6857999"/>
          </a:xfrm>
          <a:prstGeom prst="rect">
            <a:avLst/>
          </a:prstGeom>
        </p:spPr>
      </p:pic>
      <p:sp>
        <p:nvSpPr>
          <p:cNvPr id="6146" name="Title 1"/>
          <p:cNvSpPr>
            <a:spLocks noGrp="1"/>
          </p:cNvSpPr>
          <p:nvPr>
            <p:ph type="title"/>
          </p:nvPr>
        </p:nvSpPr>
        <p:spPr>
          <a:xfrm>
            <a:off x="0" y="2358732"/>
            <a:ext cx="9144000" cy="835572"/>
          </a:xfrm>
          <a:solidFill>
            <a:srgbClr val="FFC000"/>
          </a:solidFill>
        </p:spPr>
        <p:txBody>
          <a:bodyPr/>
          <a:lstStyle/>
          <a:p>
            <a:r>
              <a:rPr lang="en-US" altLang="en-US" sz="3600" b="1" dirty="0">
                <a:solidFill>
                  <a:schemeClr val="bg1"/>
                </a:solidFill>
              </a:rPr>
              <a:t>Contact &amp; Location of </a:t>
            </a:r>
            <a:r>
              <a:rPr lang="en-US" altLang="en-US" sz="3600" b="1" dirty="0" err="1">
                <a:solidFill>
                  <a:schemeClr val="bg1"/>
                </a:solidFill>
              </a:rPr>
              <a:t>SDCD</a:t>
            </a:r>
            <a:endParaRPr lang="en-US" altLang="en-US" sz="3600" b="1" dirty="0">
              <a:solidFill>
                <a:schemeClr val="bg1"/>
              </a:solidFill>
            </a:endParaRPr>
          </a:p>
        </p:txBody>
      </p:sp>
      <p:sp>
        <p:nvSpPr>
          <p:cNvPr id="6147" name="Content Placeholder 2"/>
          <p:cNvSpPr>
            <a:spLocks noGrp="1"/>
          </p:cNvSpPr>
          <p:nvPr>
            <p:ph idx="1"/>
          </p:nvPr>
        </p:nvSpPr>
        <p:spPr>
          <a:xfrm>
            <a:off x="0" y="3200400"/>
            <a:ext cx="9144000" cy="3962400"/>
          </a:xfrm>
        </p:spPr>
        <p:txBody>
          <a:bodyPr>
            <a:normAutofit fontScale="92500" lnSpcReduction="10000"/>
          </a:bodyPr>
          <a:lstStyle/>
          <a:p>
            <a:pPr>
              <a:buFont typeface="Arial" charset="0"/>
              <a:buNone/>
            </a:pPr>
            <a:r>
              <a:rPr lang="en-US" altLang="en-US" sz="2800" b="1" dirty="0">
                <a:solidFill>
                  <a:schemeClr val="bg1"/>
                </a:solidFill>
              </a:rPr>
              <a:t>Email: </a:t>
            </a:r>
            <a:r>
              <a:rPr lang="en-US" altLang="en-US" sz="2800" dirty="0">
                <a:solidFill>
                  <a:schemeClr val="bg1"/>
                </a:solidFill>
                <a:hlinkClick r:id="rId3"/>
              </a:rPr>
              <a:t>sacounselling@ucsiuniversity.edu.my</a:t>
            </a:r>
            <a:endParaRPr lang="en-US" altLang="en-US" sz="2800" dirty="0">
              <a:solidFill>
                <a:schemeClr val="bg1"/>
              </a:solidFill>
            </a:endParaRPr>
          </a:p>
          <a:p>
            <a:pPr>
              <a:buFont typeface="Arial" charset="0"/>
              <a:buNone/>
            </a:pPr>
            <a:r>
              <a:rPr lang="en-US" altLang="en-US" sz="2800" b="1" dirty="0">
                <a:solidFill>
                  <a:schemeClr val="bg1"/>
                </a:solidFill>
              </a:rPr>
              <a:t>Contact Number: </a:t>
            </a:r>
            <a:r>
              <a:rPr lang="en-US" altLang="en-US" sz="2800" dirty="0">
                <a:solidFill>
                  <a:schemeClr val="bg1"/>
                </a:solidFill>
              </a:rPr>
              <a:t>03-9101 8880 Ext: 2086/2087/2088</a:t>
            </a:r>
            <a:endParaRPr lang="en-US" altLang="en-US" sz="2800" b="1" dirty="0">
              <a:solidFill>
                <a:schemeClr val="bg1"/>
              </a:solidFill>
            </a:endParaRPr>
          </a:p>
          <a:p>
            <a:pPr>
              <a:buFont typeface="Arial" charset="0"/>
              <a:buNone/>
            </a:pPr>
            <a:r>
              <a:rPr lang="en-US" altLang="en-US" sz="2800" b="1" dirty="0">
                <a:solidFill>
                  <a:schemeClr val="bg1"/>
                </a:solidFill>
              </a:rPr>
              <a:t>Location: </a:t>
            </a:r>
          </a:p>
          <a:p>
            <a:pPr>
              <a:buFont typeface="Arial" charset="0"/>
              <a:buNone/>
            </a:pPr>
            <a:r>
              <a:rPr lang="en-US" altLang="en-US" sz="2800" dirty="0">
                <a:solidFill>
                  <a:schemeClr val="bg1"/>
                </a:solidFill>
              </a:rPr>
              <a:t>Student Affairs &amp; Alumni Division,</a:t>
            </a:r>
          </a:p>
          <a:p>
            <a:pPr>
              <a:buFont typeface="Arial" charset="0"/>
              <a:buNone/>
            </a:pPr>
            <a:r>
              <a:rPr lang="en-US" altLang="en-US" sz="2800" dirty="0">
                <a:solidFill>
                  <a:schemeClr val="bg1"/>
                </a:solidFill>
              </a:rPr>
              <a:t>9</a:t>
            </a:r>
            <a:r>
              <a:rPr lang="en-US" altLang="en-US" sz="2800" baseline="30000" dirty="0">
                <a:solidFill>
                  <a:schemeClr val="bg1"/>
                </a:solidFill>
              </a:rPr>
              <a:t>th</a:t>
            </a:r>
            <a:r>
              <a:rPr lang="en-US" altLang="en-US" sz="2800" dirty="0">
                <a:solidFill>
                  <a:schemeClr val="bg1"/>
                </a:solidFill>
              </a:rPr>
              <a:t> Floor, Block G,</a:t>
            </a:r>
          </a:p>
          <a:p>
            <a:pPr>
              <a:buFont typeface="Arial" charset="0"/>
              <a:buNone/>
            </a:pPr>
            <a:r>
              <a:rPr lang="en-US" altLang="en-US" sz="2800" dirty="0">
                <a:solidFill>
                  <a:schemeClr val="bg1"/>
                </a:solidFill>
              </a:rPr>
              <a:t>KL Campus</a:t>
            </a:r>
          </a:p>
          <a:p>
            <a:pPr>
              <a:buFont typeface="Arial" charset="0"/>
              <a:buNone/>
            </a:pPr>
            <a:r>
              <a:rPr lang="en-US" altLang="en-US" sz="2800" dirty="0">
                <a:solidFill>
                  <a:schemeClr val="bg1"/>
                </a:solidFill>
              </a:rPr>
              <a:t>UCSI University</a:t>
            </a:r>
          </a:p>
          <a:p>
            <a:pPr algn="ctr">
              <a:buFont typeface="Arial" charset="0"/>
              <a:buNone/>
            </a:pPr>
            <a:endParaRPr lang="en-US" altLang="en-US" dirty="0">
              <a:solidFill>
                <a:schemeClr val="bg1"/>
              </a:solidFill>
            </a:endParaRPr>
          </a:p>
        </p:txBody>
      </p:sp>
      <p:pic>
        <p:nvPicPr>
          <p:cNvPr id="5"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24618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6EFCAC-B26C-441A-AA50-39589CC96265}"/>
              </a:ext>
            </a:extLst>
          </p:cNvPr>
          <p:cNvPicPr>
            <a:picLocks noChangeAspect="1"/>
          </p:cNvPicPr>
          <p:nvPr/>
        </p:nvPicPr>
        <p:blipFill>
          <a:blip r:embed="rId3"/>
          <a:stretch>
            <a:fillRect/>
          </a:stretch>
        </p:blipFill>
        <p:spPr>
          <a:xfrm>
            <a:off x="0" y="0"/>
            <a:ext cx="9144000" cy="6857999"/>
          </a:xfrm>
          <a:prstGeom prst="rect">
            <a:avLst/>
          </a:prstGeom>
        </p:spPr>
      </p:pic>
      <p:grpSp>
        <p:nvGrpSpPr>
          <p:cNvPr id="2" name="Group 1"/>
          <p:cNvGrpSpPr/>
          <p:nvPr/>
        </p:nvGrpSpPr>
        <p:grpSpPr>
          <a:xfrm>
            <a:off x="72571" y="2590800"/>
            <a:ext cx="9144000" cy="3606813"/>
            <a:chOff x="76200" y="4038600"/>
            <a:chExt cx="9144000" cy="3606813"/>
          </a:xfrm>
        </p:grpSpPr>
        <p:sp>
          <p:nvSpPr>
            <p:cNvPr id="160770" name="Text Box 4"/>
            <p:cNvSpPr txBox="1">
              <a:spLocks noChangeArrowheads="1"/>
            </p:cNvSpPr>
            <p:nvPr/>
          </p:nvSpPr>
          <p:spPr bwMode="auto">
            <a:xfrm>
              <a:off x="76200" y="5706421"/>
              <a:ext cx="91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Times New Roman" pitchFamily="18" charset="0"/>
                </a:rPr>
                <a:t>Block B , The Resource Centre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Times New Roman" pitchFamily="18" charset="0"/>
                </a:rPr>
                <a:t>UCSI University Library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Times New Roman" pitchFamily="18" charset="0"/>
                </a:rPr>
                <a:t>No.1, </a:t>
              </a:r>
              <a:r>
                <a:rPr kumimoji="0" lang="en-GB" sz="2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Times New Roman" pitchFamily="18" charset="0"/>
                </a:rPr>
                <a:t>Jalan</a:t>
              </a:r>
              <a:r>
                <a:rPr kumimoji="0" lang="en-GB"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Times New Roman" pitchFamily="18" charset="0"/>
                </a:rPr>
                <a:t> </a:t>
              </a:r>
              <a:r>
                <a:rPr kumimoji="0" lang="en-GB" sz="2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Times New Roman" pitchFamily="18" charset="0"/>
                </a:rPr>
                <a:t>Menara</a:t>
              </a:r>
              <a:r>
                <a:rPr kumimoji="0" lang="en-GB"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Times New Roman" pitchFamily="18" charset="0"/>
                </a:rPr>
                <a:t> </a:t>
              </a:r>
              <a:r>
                <a:rPr kumimoji="0" lang="en-GB" sz="2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Times New Roman" pitchFamily="18" charset="0"/>
                </a:rPr>
                <a:t>Gading</a:t>
              </a:r>
              <a:r>
                <a:rPr kumimoji="0" lang="en-GB"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Times New Roman" pitchFamily="18" charset="0"/>
                </a:rPr>
                <a:t>UCSI Heights,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Times New Roman" pitchFamily="18" charset="0"/>
                </a:rPr>
                <a:t>56000 Kuala Lumpur, Malaysia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Times New Roman" pitchFamily="18" charset="0"/>
                </a:rPr>
                <a:t>Tel: 03-91018880 ext. 3205, 3207 &amp; 3210</a:t>
              </a:r>
            </a:p>
          </p:txBody>
        </p:sp>
        <p:pic>
          <p:nvPicPr>
            <p:cNvPr id="3" name="Picture 2" descr="library1.jpg"/>
            <p:cNvPicPr>
              <a:picLocks noChangeAspect="1"/>
            </p:cNvPicPr>
            <p:nvPr/>
          </p:nvPicPr>
          <p:blipFill>
            <a:blip r:embed="rId4"/>
            <a:stretch>
              <a:fillRect/>
            </a:stretch>
          </p:blipFill>
          <p:spPr>
            <a:xfrm>
              <a:off x="3505200" y="4038600"/>
              <a:ext cx="2227980" cy="15516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sp>
        <p:nvSpPr>
          <p:cNvPr id="7" name="Rectangle 24"/>
          <p:cNvSpPr>
            <a:spLocks noChangeArrowheads="1"/>
          </p:cNvSpPr>
          <p:nvPr/>
        </p:nvSpPr>
        <p:spPr bwMode="auto">
          <a:xfrm>
            <a:off x="1135743" y="1617568"/>
            <a:ext cx="7474857" cy="59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prstTxWarp prst="textSto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Arial" pitchFamily="34" charset="0"/>
              </a:rPr>
              <a:t>Where is the Library located?</a:t>
            </a:r>
          </a:p>
        </p:txBody>
      </p:sp>
      <p:pic>
        <p:nvPicPr>
          <p:cNvPr id="8" name="Picture 1" descr="C:\Documents and Settings\11961\Desktop\Orientation final slide\leopard-home-button_128x128.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83656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0B24C1-98DA-4327-88E2-5551B34649C1}"/>
              </a:ext>
            </a:extLst>
          </p:cNvPr>
          <p:cNvPicPr>
            <a:picLocks noChangeAspect="1"/>
          </p:cNvPicPr>
          <p:nvPr/>
        </p:nvPicPr>
        <p:blipFill>
          <a:blip r:embed="rId3"/>
          <a:stretch>
            <a:fillRect/>
          </a:stretch>
        </p:blipFill>
        <p:spPr>
          <a:xfrm>
            <a:off x="0" y="0"/>
            <a:ext cx="9144000" cy="6857999"/>
          </a:xfrm>
          <a:prstGeom prst="rect">
            <a:avLst/>
          </a:prstGeom>
        </p:spPr>
      </p:pic>
      <p:grpSp>
        <p:nvGrpSpPr>
          <p:cNvPr id="161794" name="Group 8"/>
          <p:cNvGrpSpPr>
            <a:grpSpLocks/>
          </p:cNvGrpSpPr>
          <p:nvPr/>
        </p:nvGrpSpPr>
        <p:grpSpPr bwMode="auto">
          <a:xfrm>
            <a:off x="123214" y="0"/>
            <a:ext cx="8793123" cy="6651625"/>
            <a:chOff x="419800" y="6927"/>
            <a:chExt cx="8206915" cy="6349279"/>
          </a:xfrm>
        </p:grpSpPr>
        <p:pic>
          <p:nvPicPr>
            <p:cNvPr id="10" name="Picture 4"/>
            <p:cNvPicPr>
              <a:picLocks noChangeAspect="1" noChangeArrowheads="1"/>
            </p:cNvPicPr>
            <p:nvPr/>
          </p:nvPicPr>
          <p:blipFill>
            <a:blip r:embed="rId4"/>
            <a:srcRect/>
            <a:stretch>
              <a:fillRect/>
            </a:stretch>
          </p:blipFill>
          <p:spPr bwMode="auto">
            <a:xfrm>
              <a:off x="419800" y="1345149"/>
              <a:ext cx="3362227" cy="29391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2">
              <a:schemeClr val="accent6"/>
            </a:lnRef>
            <a:fillRef idx="1">
              <a:schemeClr val="lt1"/>
            </a:fillRef>
            <a:effectRef idx="0">
              <a:schemeClr val="accent6"/>
            </a:effectRef>
            <a:fontRef idx="minor">
              <a:schemeClr val="dk1"/>
            </a:fontRef>
          </p:style>
        </p:pic>
        <p:pic>
          <p:nvPicPr>
            <p:cNvPr id="11" name="Picture 5" descr="F:\gambar2 library\PC210966.JPG"/>
            <p:cNvPicPr>
              <a:picLocks noChangeAspect="1" noChangeArrowheads="1"/>
            </p:cNvPicPr>
            <p:nvPr/>
          </p:nvPicPr>
          <p:blipFill>
            <a:blip r:embed="rId5"/>
            <a:srcRect/>
            <a:stretch>
              <a:fillRect/>
            </a:stretch>
          </p:blipFill>
          <p:spPr bwMode="auto">
            <a:xfrm>
              <a:off x="5156934" y="1328212"/>
              <a:ext cx="3362226" cy="26000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2">
              <a:schemeClr val="accent6"/>
            </a:lnRef>
            <a:fillRef idx="1">
              <a:schemeClr val="lt1"/>
            </a:fillRef>
            <a:effectRef idx="0">
              <a:schemeClr val="accent6"/>
            </a:effectRef>
            <a:fontRef idx="minor">
              <a:schemeClr val="dk1"/>
            </a:fontRef>
          </p:style>
        </p:pic>
        <p:sp>
          <p:nvSpPr>
            <p:cNvPr id="12" name="TextBox 11"/>
            <p:cNvSpPr txBox="1"/>
            <p:nvPr/>
          </p:nvSpPr>
          <p:spPr>
            <a:xfrm>
              <a:off x="3137747" y="6927"/>
              <a:ext cx="2844800" cy="32276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UCSI UNIVERSITY LIBRARY</a:t>
              </a:r>
            </a:p>
          </p:txBody>
        </p:sp>
        <p:pic>
          <p:nvPicPr>
            <p:cNvPr id="13" name="Picture 9"/>
            <p:cNvPicPr>
              <a:picLocks noChangeAspect="1" noChangeArrowheads="1"/>
            </p:cNvPicPr>
            <p:nvPr/>
          </p:nvPicPr>
          <p:blipFill>
            <a:blip r:embed="rId6"/>
            <a:srcRect/>
            <a:stretch>
              <a:fillRect/>
            </a:stretch>
          </p:blipFill>
          <p:spPr bwMode="auto">
            <a:xfrm>
              <a:off x="588367" y="2916382"/>
              <a:ext cx="3362227" cy="22985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0" descr="G:\Copy of LIBRARY THINGS\SAL\gmbo2\KL\P7290067.jpg"/>
            <p:cNvPicPr>
              <a:picLocks noChangeAspect="1" noChangeArrowheads="1"/>
            </p:cNvPicPr>
            <p:nvPr/>
          </p:nvPicPr>
          <p:blipFill>
            <a:blip r:embed="rId7"/>
            <a:srcRect/>
            <a:stretch>
              <a:fillRect/>
            </a:stretch>
          </p:blipFill>
          <p:spPr bwMode="auto">
            <a:xfrm>
              <a:off x="5264489" y="2916382"/>
              <a:ext cx="3362226" cy="22018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C:\Documents and Settings\11462\Local Settings\Temporary Internet Files\Content.Word\P7290068.jpg"/>
            <p:cNvPicPr/>
            <p:nvPr/>
          </p:nvPicPr>
          <p:blipFill>
            <a:blip r:embed="rId8"/>
            <a:srcRect/>
            <a:stretch>
              <a:fillRect/>
            </a:stretch>
          </p:blipFill>
          <p:spPr bwMode="auto">
            <a:xfrm>
              <a:off x="5309841" y="4154322"/>
              <a:ext cx="3271520" cy="22018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2"/>
            <p:cNvPicPr>
              <a:picLocks noChangeAspect="1" noChangeArrowheads="1"/>
            </p:cNvPicPr>
            <p:nvPr/>
          </p:nvPicPr>
          <p:blipFill>
            <a:blip r:embed="rId9"/>
            <a:srcRect/>
            <a:stretch>
              <a:fillRect/>
            </a:stretch>
          </p:blipFill>
          <p:spPr bwMode="auto">
            <a:xfrm>
              <a:off x="647906" y="4154322"/>
              <a:ext cx="3302688" cy="22018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8" name="Picture 1" descr="C:\Documents and Settings\11961\Desktop\Orientation final slide\leopard-home-button_128x128.pn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148871"/>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BFF80D-BAD5-4435-884E-8AA147B19FF4}"/>
              </a:ext>
            </a:extLst>
          </p:cNvPr>
          <p:cNvPicPr>
            <a:picLocks noChangeAspect="1"/>
          </p:cNvPicPr>
          <p:nvPr/>
        </p:nvPicPr>
        <p:blipFill>
          <a:blip r:embed="rId2"/>
          <a:stretch>
            <a:fillRect/>
          </a:stretch>
        </p:blipFill>
        <p:spPr>
          <a:xfrm>
            <a:off x="0" y="0"/>
            <a:ext cx="9144000" cy="6857999"/>
          </a:xfrm>
          <a:prstGeom prst="rect">
            <a:avLst/>
          </a:prstGeom>
        </p:spPr>
      </p:pic>
      <p:grpSp>
        <p:nvGrpSpPr>
          <p:cNvPr id="3" name="Group 2"/>
          <p:cNvGrpSpPr/>
          <p:nvPr/>
        </p:nvGrpSpPr>
        <p:grpSpPr>
          <a:xfrm>
            <a:off x="76200" y="1905000"/>
            <a:ext cx="9144000" cy="2882682"/>
            <a:chOff x="52086" y="2425700"/>
            <a:chExt cx="9144000" cy="2882682"/>
          </a:xfrm>
        </p:grpSpPr>
        <p:sp>
          <p:nvSpPr>
            <p:cNvPr id="162818" name="Rectangle 1"/>
            <p:cNvSpPr>
              <a:spLocks noChangeArrowheads="1"/>
            </p:cNvSpPr>
            <p:nvPr/>
          </p:nvSpPr>
          <p:spPr bwMode="auto">
            <a:xfrm>
              <a:off x="684098" y="3492500"/>
              <a:ext cx="7924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a:ea typeface="+mn-ea"/>
                  <a:cs typeface="Times New Roman" pitchFamily="18" charset="0"/>
                </a:rPr>
                <a:t>To provide excellent resources, services and facilities to support our customers’ requirements (student &amp; staff)  to enhance teaching, learning and research at UCSI University</a:t>
              </a:r>
            </a:p>
          </p:txBody>
        </p:sp>
        <p:sp>
          <p:nvSpPr>
            <p:cNvPr id="162819" name="Rectangle 1026"/>
            <p:cNvSpPr txBox="1">
              <a:spLocks noChangeArrowheads="1"/>
            </p:cNvSpPr>
            <p:nvPr/>
          </p:nvSpPr>
          <p:spPr bwMode="auto">
            <a:xfrm>
              <a:off x="52086" y="24257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800" b="1" i="0" u="none" strike="noStrike" kern="1200" cap="none" spc="0" normalizeH="0" baseline="0" noProof="0" dirty="0">
                  <a:ln>
                    <a:noFill/>
                  </a:ln>
                  <a:solidFill>
                    <a:srgbClr val="FFFF00"/>
                  </a:solidFill>
                  <a:effectLst/>
                  <a:uLnTx/>
                  <a:uFillTx/>
                  <a:latin typeface="Calibri"/>
                  <a:ea typeface="+mn-ea"/>
                  <a:cs typeface="Times New Roman" pitchFamily="18" charset="0"/>
                </a:rPr>
                <a:t>MISSION</a:t>
              </a:r>
            </a:p>
          </p:txBody>
        </p:sp>
      </p:gr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098755"/>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298960-F745-4CE4-9885-582B7B975E2D}"/>
              </a:ext>
            </a:extLst>
          </p:cNvPr>
          <p:cNvPicPr>
            <a:picLocks noChangeAspect="1"/>
          </p:cNvPicPr>
          <p:nvPr/>
        </p:nvPicPr>
        <p:blipFill>
          <a:blip r:embed="rId3"/>
          <a:stretch>
            <a:fillRect/>
          </a:stretch>
        </p:blipFill>
        <p:spPr>
          <a:xfrm>
            <a:off x="0" y="0"/>
            <a:ext cx="9144000" cy="6857999"/>
          </a:xfrm>
          <a:prstGeom prst="rect">
            <a:avLst/>
          </a:prstGeom>
        </p:spPr>
      </p:pic>
      <p:sp>
        <p:nvSpPr>
          <p:cNvPr id="2" name="Rectangle 1026"/>
          <p:cNvSpPr>
            <a:spLocks noGrp="1" noChangeArrowheads="1"/>
          </p:cNvSpPr>
          <p:nvPr>
            <p:ph type="title"/>
          </p:nvPr>
        </p:nvSpPr>
        <p:spPr>
          <a:xfrm>
            <a:off x="-11430" y="1676400"/>
            <a:ext cx="9144000" cy="762000"/>
          </a:xfrm>
        </p:spPr>
        <p:txBody>
          <a:bodyPr rtlCol="0">
            <a:normAutofit/>
          </a:bodyPr>
          <a:lstStyle/>
          <a:p>
            <a:pPr fontAlgn="auto">
              <a:spcAft>
                <a:spcPts val="0"/>
              </a:spcAft>
              <a:defRPr/>
            </a:pPr>
            <a:r>
              <a:rPr lang="en-US" sz="4000" b="1" dirty="0">
                <a:solidFill>
                  <a:srgbClr val="FFFF00"/>
                </a:solidFill>
                <a:effectLst>
                  <a:outerShdw blurRad="38100" dist="38100" dir="2700000" algn="tl">
                    <a:srgbClr val="000000">
                      <a:alpha val="43137"/>
                    </a:srgbClr>
                  </a:outerShdw>
                </a:effectLst>
                <a:cs typeface="Times New Roman" pitchFamily="18" charset="0"/>
              </a:rPr>
              <a:t>OPERATING HOURS </a:t>
            </a:r>
          </a:p>
        </p:txBody>
      </p:sp>
      <p:sp>
        <p:nvSpPr>
          <p:cNvPr id="163843" name="Rectangle 1027"/>
          <p:cNvSpPr>
            <a:spLocks noGrp="1" noChangeArrowheads="1"/>
          </p:cNvSpPr>
          <p:nvPr>
            <p:ph idx="1"/>
          </p:nvPr>
        </p:nvSpPr>
        <p:spPr>
          <a:xfrm>
            <a:off x="595184" y="2514600"/>
            <a:ext cx="7620000" cy="2224087"/>
          </a:xfrm>
        </p:spPr>
        <p:txBody>
          <a:bodyPr>
            <a:normAutofit fontScale="92500" lnSpcReduction="20000"/>
          </a:bodyPr>
          <a:lstStyle/>
          <a:p>
            <a:pPr>
              <a:buFont typeface="Arial" pitchFamily="34" charset="0"/>
              <a:buNone/>
            </a:pPr>
            <a:r>
              <a:rPr lang="en-GB" sz="2200" b="1" dirty="0">
                <a:solidFill>
                  <a:srgbClr val="FFFF00"/>
                </a:solidFill>
                <a:cs typeface="Times New Roman" pitchFamily="18" charset="0"/>
              </a:rPr>
              <a:t>South Wing Library</a:t>
            </a:r>
            <a:endParaRPr lang="en-GB" sz="2200" b="1" dirty="0">
              <a:cs typeface="Times New Roman" pitchFamily="18" charset="0"/>
            </a:endParaRPr>
          </a:p>
          <a:p>
            <a:r>
              <a:rPr lang="en-GB" sz="2200" b="1" dirty="0">
                <a:solidFill>
                  <a:schemeClr val="bg1"/>
                </a:solidFill>
                <a:cs typeface="Times New Roman" pitchFamily="18" charset="0"/>
              </a:rPr>
              <a:t>Monday - Friday   	        		 : </a:t>
            </a:r>
            <a:r>
              <a:rPr lang="en-GB" sz="2200" dirty="0">
                <a:solidFill>
                  <a:schemeClr val="bg1"/>
                </a:solidFill>
                <a:cs typeface="Times New Roman" pitchFamily="18" charset="0"/>
              </a:rPr>
              <a:t>8 am - 9 pm</a:t>
            </a:r>
          </a:p>
          <a:p>
            <a:r>
              <a:rPr lang="en-GB" sz="2200" b="1" dirty="0">
                <a:solidFill>
                  <a:schemeClr val="bg1"/>
                </a:solidFill>
                <a:cs typeface="Times New Roman" pitchFamily="18" charset="0"/>
              </a:rPr>
              <a:t>Saturday			        	 : </a:t>
            </a:r>
            <a:r>
              <a:rPr lang="en-GB" sz="2200" dirty="0">
                <a:solidFill>
                  <a:schemeClr val="bg1"/>
                </a:solidFill>
                <a:cs typeface="Times New Roman" pitchFamily="18" charset="0"/>
              </a:rPr>
              <a:t>9 am – 5 pm</a:t>
            </a:r>
            <a:r>
              <a:rPr lang="en-GB" sz="2200" b="1" dirty="0">
                <a:solidFill>
                  <a:schemeClr val="bg1"/>
                </a:solidFill>
                <a:cs typeface="Times New Roman" pitchFamily="18" charset="0"/>
              </a:rPr>
              <a:t>   </a:t>
            </a:r>
          </a:p>
          <a:p>
            <a:r>
              <a:rPr lang="en-GB" sz="2200" b="1" dirty="0">
                <a:solidFill>
                  <a:schemeClr val="bg1"/>
                </a:solidFill>
                <a:cs typeface="Times New Roman" pitchFamily="18" charset="0"/>
              </a:rPr>
              <a:t>Sunday				 : </a:t>
            </a:r>
            <a:r>
              <a:rPr lang="en-GB" sz="2200" dirty="0">
                <a:solidFill>
                  <a:schemeClr val="bg1"/>
                </a:solidFill>
                <a:cs typeface="Times New Roman" pitchFamily="18" charset="0"/>
              </a:rPr>
              <a:t>9 am – 1 pm</a:t>
            </a:r>
            <a:r>
              <a:rPr lang="en-GB" sz="2200" b="1" dirty="0">
                <a:solidFill>
                  <a:schemeClr val="bg1"/>
                </a:solidFill>
                <a:cs typeface="Times New Roman" pitchFamily="18" charset="0"/>
              </a:rPr>
              <a:t> </a:t>
            </a:r>
            <a:endParaRPr lang="en-GB" sz="2200" dirty="0">
              <a:solidFill>
                <a:schemeClr val="bg1"/>
              </a:solidFill>
              <a:cs typeface="Times New Roman" pitchFamily="18" charset="0"/>
            </a:endParaRPr>
          </a:p>
          <a:p>
            <a:r>
              <a:rPr lang="en-GB" sz="2200" b="1" dirty="0">
                <a:solidFill>
                  <a:schemeClr val="bg1"/>
                </a:solidFill>
                <a:cs typeface="Times New Roman" pitchFamily="18" charset="0"/>
              </a:rPr>
              <a:t>Public Holidays                               </a:t>
            </a:r>
            <a:r>
              <a:rPr lang="en-GB" sz="2200" b="1" dirty="0">
                <a:cs typeface="Times New Roman" pitchFamily="18" charset="0"/>
              </a:rPr>
              <a:t>	</a:t>
            </a:r>
            <a:r>
              <a:rPr lang="en-GB" sz="2200" b="1" dirty="0">
                <a:solidFill>
                  <a:schemeClr val="bg1"/>
                </a:solidFill>
                <a:cs typeface="Times New Roman" pitchFamily="18" charset="0"/>
              </a:rPr>
              <a:t> : </a:t>
            </a:r>
            <a:r>
              <a:rPr lang="en-GB" sz="2200" b="1" dirty="0">
                <a:solidFill>
                  <a:srgbClr val="FFFF00"/>
                </a:solidFill>
                <a:cs typeface="Times New Roman" pitchFamily="18" charset="0"/>
              </a:rPr>
              <a:t>CLOSED</a:t>
            </a:r>
          </a:p>
        </p:txBody>
      </p:sp>
      <p:pic>
        <p:nvPicPr>
          <p:cNvPr id="5"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93462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F0F45E-B4CB-4BDD-B715-DD8619F87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7" name="Table 6"/>
          <p:cNvGraphicFramePr>
            <a:graphicFrameLocks noGrp="1"/>
          </p:cNvGraphicFramePr>
          <p:nvPr/>
        </p:nvGraphicFramePr>
        <p:xfrm>
          <a:off x="503327" y="2057400"/>
          <a:ext cx="8153400" cy="3437847"/>
        </p:xfrm>
        <a:graphic>
          <a:graphicData uri="http://schemas.openxmlformats.org/drawingml/2006/table">
            <a:tbl>
              <a:tblPr>
                <a:tableStyleId>{284E427A-3D55-4303-BF80-6455036E1DE7}</a:tableStyleId>
              </a:tblPr>
              <a:tblGrid>
                <a:gridCol w="1524000">
                  <a:extLst>
                    <a:ext uri="{9D8B030D-6E8A-4147-A177-3AD203B41FA5}">
                      <a16:colId xmlns:a16="http://schemas.microsoft.com/office/drawing/2014/main" val="20000"/>
                    </a:ext>
                  </a:extLst>
                </a:gridCol>
                <a:gridCol w="2090991">
                  <a:extLst>
                    <a:ext uri="{9D8B030D-6E8A-4147-A177-3AD203B41FA5}">
                      <a16:colId xmlns:a16="http://schemas.microsoft.com/office/drawing/2014/main" val="20001"/>
                    </a:ext>
                  </a:extLst>
                </a:gridCol>
                <a:gridCol w="4538409">
                  <a:extLst>
                    <a:ext uri="{9D8B030D-6E8A-4147-A177-3AD203B41FA5}">
                      <a16:colId xmlns:a16="http://schemas.microsoft.com/office/drawing/2014/main" val="20002"/>
                    </a:ext>
                  </a:extLst>
                </a:gridCol>
              </a:tblGrid>
              <a:tr h="447926">
                <a:tc gridSpan="2">
                  <a:txBody>
                    <a:bodyPr/>
                    <a:lstStyle/>
                    <a:p>
                      <a:pPr algn="ctr" fontAlgn="b"/>
                      <a:r>
                        <a:rPr lang="en-US" sz="1800" b="1" u="none" strike="noStrike" dirty="0"/>
                        <a:t>Payment Options</a:t>
                      </a:r>
                      <a:endParaRPr lang="en-US" sz="1800" b="1" i="0" u="none" strike="noStrike" dirty="0">
                        <a:solidFill>
                          <a:schemeClr val="bg1"/>
                        </a:solidFill>
                        <a:latin typeface="Calibri"/>
                      </a:endParaRPr>
                    </a:p>
                  </a:txBody>
                  <a:tcPr marL="9274" marR="9274" marT="9274" marB="0" anchor="ctr">
                    <a:solidFill>
                      <a:schemeClr val="accent2">
                        <a:lumMod val="40000"/>
                        <a:lumOff val="60000"/>
                      </a:schemeClr>
                    </a:solidFill>
                  </a:tcPr>
                </a:tc>
                <a:tc hMerge="1">
                  <a:txBody>
                    <a:bodyPr/>
                    <a:lstStyle/>
                    <a:p>
                      <a:endParaRPr lang="en-US"/>
                    </a:p>
                  </a:txBody>
                  <a:tcPr/>
                </a:tc>
                <a:tc>
                  <a:txBody>
                    <a:bodyPr/>
                    <a:lstStyle/>
                    <a:p>
                      <a:pPr algn="l" fontAlgn="b"/>
                      <a:r>
                        <a:rPr lang="en-US" sz="1800" b="1" u="none" strike="noStrike" dirty="0"/>
                        <a:t>Details</a:t>
                      </a:r>
                      <a:endParaRPr lang="en-US" sz="1800" b="1" i="0" u="none" strike="noStrike" dirty="0">
                        <a:solidFill>
                          <a:schemeClr val="bg1"/>
                        </a:solidFill>
                        <a:latin typeface="Calibri"/>
                      </a:endParaRPr>
                    </a:p>
                  </a:txBody>
                  <a:tcPr marL="9274" marR="9274" marT="9274" marB="0" anchor="ctr">
                    <a:solidFill>
                      <a:schemeClr val="accent2">
                        <a:lumMod val="40000"/>
                        <a:lumOff val="60000"/>
                      </a:schemeClr>
                    </a:solidFill>
                  </a:tcPr>
                </a:tc>
                <a:extLst>
                  <a:ext uri="{0D108BD9-81ED-4DB2-BD59-A6C34878D82A}">
                    <a16:rowId xmlns:a16="http://schemas.microsoft.com/office/drawing/2014/main" val="10000"/>
                  </a:ext>
                </a:extLst>
              </a:tr>
              <a:tr h="2989921">
                <a:tc>
                  <a:txBody>
                    <a:bodyPr/>
                    <a:lstStyle/>
                    <a:p>
                      <a:pPr algn="l" fontAlgn="t"/>
                      <a:r>
                        <a:rPr lang="en-US" sz="1800" u="none" strike="noStrike" dirty="0"/>
                        <a:t>e-Payment</a:t>
                      </a:r>
                      <a:endParaRPr lang="en-US" sz="1800" b="0" i="0" u="none" strike="noStrike" dirty="0">
                        <a:solidFill>
                          <a:schemeClr val="bg1"/>
                        </a:solidFill>
                        <a:latin typeface="Calibri"/>
                      </a:endParaRPr>
                    </a:p>
                  </a:txBody>
                  <a:tcPr marL="9274" marR="9274" marT="9274" marB="0" anchor="ctr"/>
                </a:tc>
                <a:tc>
                  <a:txBody>
                    <a:bodyPr/>
                    <a:lstStyle/>
                    <a:p>
                      <a:pPr algn="l" fontAlgn="t"/>
                      <a:r>
                        <a:rPr lang="en-US" sz="1800" u="none" strike="noStrike" dirty="0"/>
                        <a:t> Credit Card</a:t>
                      </a:r>
                    </a:p>
                    <a:p>
                      <a:pPr marL="0" marR="0" indent="0" algn="l" defTabSz="914400" rtl="0" eaLnBrk="1" fontAlgn="t" latinLnBrk="0" hangingPunct="1">
                        <a:lnSpc>
                          <a:spcPct val="100000"/>
                        </a:lnSpc>
                        <a:spcBef>
                          <a:spcPts val="0"/>
                        </a:spcBef>
                        <a:spcAft>
                          <a:spcPts val="0"/>
                        </a:spcAft>
                        <a:buClrTx/>
                        <a:buSzTx/>
                        <a:buFontTx/>
                        <a:buNone/>
                        <a:tabLst/>
                        <a:defRPr/>
                      </a:pPr>
                      <a:r>
                        <a:rPr lang="en-US" sz="1800" u="none" strike="noStrike" dirty="0"/>
                        <a:t> (Visa and Master Cards)</a:t>
                      </a:r>
                    </a:p>
                    <a:p>
                      <a:pPr algn="l" fontAlgn="t"/>
                      <a:endParaRPr lang="en-US" sz="1800" u="none" strike="noStrike" dirty="0"/>
                    </a:p>
                    <a:p>
                      <a:pPr algn="l" fontAlgn="t"/>
                      <a:r>
                        <a:rPr lang="en-US" sz="1800" u="none" strike="noStrike" dirty="0"/>
                        <a:t> FPX</a:t>
                      </a:r>
                    </a:p>
                    <a:p>
                      <a:pPr algn="l" fontAlgn="t"/>
                      <a:r>
                        <a:rPr lang="en-US" sz="1800" kern="1200" dirty="0">
                          <a:solidFill>
                            <a:schemeClr val="dk1"/>
                          </a:solidFill>
                          <a:latin typeface="+mn-lt"/>
                          <a:ea typeface="+mn-ea"/>
                          <a:cs typeface="+mn-cs"/>
                        </a:rPr>
                        <a:t> (Savings and Current  Account)</a:t>
                      </a:r>
                      <a:endParaRPr lang="en-US" sz="1800" b="0" i="0" u="none" strike="noStrike" dirty="0">
                        <a:solidFill>
                          <a:schemeClr val="bg1"/>
                        </a:solidFill>
                        <a:latin typeface="Calibri"/>
                      </a:endParaRPr>
                    </a:p>
                  </a:txBody>
                  <a:tcPr marL="9274" marR="9274" marT="9274" marB="0" anchor="ctr"/>
                </a:tc>
                <a:tc>
                  <a:txBody>
                    <a:bodyPr/>
                    <a:lstStyle/>
                    <a:p>
                      <a:pPr algn="l" fontAlgn="t"/>
                      <a:r>
                        <a:rPr lang="en-US" sz="1800" u="none" strike="noStrike" dirty="0"/>
                        <a:t>Payment for tuition fee and Accommodation fee only.</a:t>
                      </a:r>
                      <a:br>
                        <a:rPr lang="en-US" sz="1800" u="none" strike="noStrike" dirty="0"/>
                      </a:br>
                      <a:r>
                        <a:rPr lang="en-US" sz="1800" u="none" strike="noStrike" dirty="0"/>
                        <a:t>Use the IIS Student Portal ID (applicable to every existing student) to access the e-Payment portal at</a:t>
                      </a:r>
                      <a:r>
                        <a:rPr lang="en-US" sz="1800" u="none" strike="noStrike" dirty="0">
                          <a:solidFill>
                            <a:schemeClr val="tx1"/>
                          </a:solidFill>
                        </a:rPr>
                        <a:t>: IIS Version 2. </a:t>
                      </a:r>
                      <a:br>
                        <a:rPr lang="en-US" sz="1800" u="none" strike="noStrike" dirty="0"/>
                      </a:br>
                      <a:r>
                        <a:rPr lang="en-US" sz="1800" u="none" strike="noStrike" dirty="0"/>
                        <a:t>Any </a:t>
                      </a:r>
                      <a:r>
                        <a:rPr lang="en-US" sz="1800" kern="1200" baseline="0" dirty="0">
                          <a:solidFill>
                            <a:schemeClr val="dk1"/>
                          </a:solidFill>
                          <a:latin typeface="+mn-lt"/>
                          <a:ea typeface="+mn-ea"/>
                          <a:cs typeface="+mn-cs"/>
                        </a:rPr>
                        <a:t>enquiry regarding </a:t>
                      </a:r>
                      <a:r>
                        <a:rPr lang="en-US" sz="1800" u="none" strike="noStrike" dirty="0"/>
                        <a:t>e-Payment may be e-mailed to:  </a:t>
                      </a:r>
                      <a:r>
                        <a:rPr lang="en-US" sz="1800" u="none" strike="noStrike" dirty="0">
                          <a:hlinkClick r:id="" action="ppaction://noaction"/>
                        </a:rPr>
                        <a:t>finance@ucsigroup.com.my</a:t>
                      </a:r>
                      <a:endParaRPr lang="en-US" sz="1800" b="0" i="0" u="none" strike="noStrike" dirty="0">
                        <a:solidFill>
                          <a:schemeClr val="bg1"/>
                        </a:solidFill>
                        <a:latin typeface="Calibri"/>
                      </a:endParaRPr>
                    </a:p>
                  </a:txBody>
                  <a:tcPr marL="9274" marR="9274" marT="9274" marB="0" anchor="ctr"/>
                </a:tc>
                <a:extLst>
                  <a:ext uri="{0D108BD9-81ED-4DB2-BD59-A6C34878D82A}">
                    <a16:rowId xmlns:a16="http://schemas.microsoft.com/office/drawing/2014/main" val="10001"/>
                  </a:ext>
                </a:extLst>
              </a:tr>
            </a:tbl>
          </a:graphicData>
        </a:graphic>
      </p:graphicFrame>
      <p:sp>
        <p:nvSpPr>
          <p:cNvPr id="2" name="Rectangle 1"/>
          <p:cNvSpPr/>
          <p:nvPr/>
        </p:nvSpPr>
        <p:spPr>
          <a:xfrm>
            <a:off x="3352800" y="1295400"/>
            <a:ext cx="2454454" cy="523220"/>
          </a:xfrm>
          <a:prstGeom prst="rect">
            <a:avLst/>
          </a:prstGeom>
        </p:spPr>
        <p:txBody>
          <a:bodyPr wrap="none">
            <a:spAutoFit/>
          </a:bodyPr>
          <a:lstStyle/>
          <a:p>
            <a:pPr marL="228600" marR="0" lvl="0" indent="-22860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Payment Mode</a:t>
            </a:r>
          </a:p>
        </p:txBody>
      </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800320"/>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5A39A3-FC80-4BEB-BD4E-CC3206A061DF}"/>
              </a:ext>
            </a:extLst>
          </p:cNvPr>
          <p:cNvPicPr>
            <a:picLocks noChangeAspect="1"/>
          </p:cNvPicPr>
          <p:nvPr/>
        </p:nvPicPr>
        <p:blipFill>
          <a:blip r:embed="rId3"/>
          <a:stretch>
            <a:fillRect/>
          </a:stretch>
        </p:blipFill>
        <p:spPr>
          <a:xfrm>
            <a:off x="0" y="0"/>
            <a:ext cx="9144000" cy="6857999"/>
          </a:xfrm>
          <a:prstGeom prst="rect">
            <a:avLst/>
          </a:prstGeom>
        </p:spPr>
      </p:pic>
      <p:sp>
        <p:nvSpPr>
          <p:cNvPr id="164866" name="Rectangle 2"/>
          <p:cNvSpPr>
            <a:spLocks noGrp="1" noChangeArrowheads="1"/>
          </p:cNvSpPr>
          <p:nvPr>
            <p:ph type="title"/>
          </p:nvPr>
        </p:nvSpPr>
        <p:spPr>
          <a:xfrm>
            <a:off x="0" y="1536701"/>
            <a:ext cx="9144000" cy="838200"/>
          </a:xfrm>
        </p:spPr>
        <p:txBody>
          <a:bodyPr/>
          <a:lstStyle/>
          <a:p>
            <a:r>
              <a:rPr lang="en-GB" sz="4000" b="1" dirty="0">
                <a:solidFill>
                  <a:srgbClr val="FFFF00"/>
                </a:solidFill>
                <a:cs typeface="Times New Roman" pitchFamily="18" charset="0"/>
              </a:rPr>
              <a:t>SERVICES</a:t>
            </a:r>
            <a:r>
              <a:rPr lang="en-GB" sz="4000" b="1" dirty="0">
                <a:solidFill>
                  <a:srgbClr val="FFFF00"/>
                </a:solidFill>
                <a:latin typeface="Times New Roman" pitchFamily="18" charset="0"/>
                <a:cs typeface="Times New Roman" pitchFamily="18" charset="0"/>
              </a:rPr>
              <a:t> </a:t>
            </a:r>
          </a:p>
        </p:txBody>
      </p:sp>
      <p:sp>
        <p:nvSpPr>
          <p:cNvPr id="11267" name="Rectangle 3"/>
          <p:cNvSpPr>
            <a:spLocks noGrp="1" noChangeArrowheads="1"/>
          </p:cNvSpPr>
          <p:nvPr>
            <p:ph idx="1"/>
          </p:nvPr>
        </p:nvSpPr>
        <p:spPr>
          <a:xfrm>
            <a:off x="152400" y="2274570"/>
            <a:ext cx="8458200" cy="4114800"/>
          </a:xfrm>
        </p:spPr>
        <p:txBody>
          <a:bodyPr>
            <a:normAutofit fontScale="70000" lnSpcReduction="20000"/>
          </a:bodyPr>
          <a:lstStyle/>
          <a:p>
            <a:pPr>
              <a:buClr>
                <a:schemeClr val="tx1"/>
              </a:buClr>
              <a:buFont typeface="Arial" pitchFamily="34" charset="0"/>
              <a:buNone/>
            </a:pPr>
            <a:r>
              <a:rPr lang="en-GB" sz="1100" b="1" dirty="0">
                <a:solidFill>
                  <a:schemeClr val="bg1"/>
                </a:solidFill>
                <a:latin typeface="Times New Roman" pitchFamily="18" charset="0"/>
                <a:cs typeface="Times New Roman" pitchFamily="18" charset="0"/>
              </a:rPr>
              <a:t>   </a:t>
            </a:r>
            <a:endParaRPr lang="en-GB" sz="1600" b="1" dirty="0">
              <a:solidFill>
                <a:schemeClr val="bg1"/>
              </a:solidFill>
              <a:latin typeface="Times New Roman" pitchFamily="18" charset="0"/>
              <a:cs typeface="Times New Roman" pitchFamily="18" charset="0"/>
            </a:endParaRPr>
          </a:p>
          <a:p>
            <a:pPr marL="0" indent="0">
              <a:buClr>
                <a:schemeClr val="tx1"/>
              </a:buClr>
              <a:buNone/>
            </a:pPr>
            <a:r>
              <a:rPr lang="en-GB" sz="1600" b="1" dirty="0">
                <a:solidFill>
                  <a:schemeClr val="bg1"/>
                </a:solidFill>
                <a:latin typeface="Times New Roman" pitchFamily="18" charset="0"/>
                <a:cs typeface="Times New Roman" pitchFamily="18" charset="0"/>
              </a:rPr>
              <a:t> </a:t>
            </a:r>
            <a:r>
              <a:rPr lang="en-GB" sz="1800" b="1" dirty="0">
                <a:solidFill>
                  <a:schemeClr val="bg1"/>
                </a:solidFill>
                <a:latin typeface="Times New Roman" pitchFamily="18" charset="0"/>
                <a:cs typeface="Times New Roman" pitchFamily="18" charset="0"/>
              </a:rPr>
              <a:t>∙ </a:t>
            </a:r>
            <a:r>
              <a:rPr lang="en-GB" sz="2400" b="1" dirty="0">
                <a:solidFill>
                  <a:schemeClr val="bg1"/>
                </a:solidFill>
                <a:cs typeface="Times New Roman" pitchFamily="18" charset="0"/>
              </a:rPr>
              <a:t>Borrowing/Returning Services</a:t>
            </a:r>
          </a:p>
          <a:p>
            <a:pPr>
              <a:buClr>
                <a:schemeClr val="tx1"/>
              </a:buClr>
              <a:buFont typeface="Arial" pitchFamily="34" charset="0"/>
              <a:buNone/>
            </a:pPr>
            <a:endParaRPr lang="en-GB" sz="2400" b="1" dirty="0">
              <a:solidFill>
                <a:schemeClr val="bg1"/>
              </a:solidFill>
              <a:cs typeface="Times New Roman" pitchFamily="18" charset="0"/>
            </a:endParaRPr>
          </a:p>
          <a:p>
            <a:pPr marL="0" indent="0">
              <a:buClr>
                <a:schemeClr val="tx1"/>
              </a:buClr>
              <a:buNone/>
            </a:pPr>
            <a:r>
              <a:rPr lang="en-GB" sz="2400" b="1" dirty="0">
                <a:solidFill>
                  <a:schemeClr val="bg1"/>
                </a:solidFill>
                <a:cs typeface="Times New Roman" pitchFamily="18" charset="0"/>
              </a:rPr>
              <a:t> ∙ Inter-Library Loans</a:t>
            </a:r>
          </a:p>
          <a:p>
            <a:pPr>
              <a:buClr>
                <a:schemeClr val="tx1"/>
              </a:buClr>
              <a:buFont typeface="Courier New" pitchFamily="49" charset="0"/>
              <a:buChar char="o"/>
            </a:pPr>
            <a:endParaRPr lang="en-GB" sz="2400" b="1" dirty="0">
              <a:solidFill>
                <a:schemeClr val="bg1"/>
              </a:solidFill>
              <a:cs typeface="Times New Roman" pitchFamily="18" charset="0"/>
            </a:endParaRPr>
          </a:p>
          <a:p>
            <a:pPr marL="0" indent="0">
              <a:spcBef>
                <a:spcPct val="0"/>
              </a:spcBef>
              <a:buClr>
                <a:schemeClr val="tx1"/>
              </a:buClr>
              <a:buNone/>
            </a:pPr>
            <a:r>
              <a:rPr lang="en-GB" sz="2400" b="1" dirty="0">
                <a:solidFill>
                  <a:schemeClr val="bg1"/>
                </a:solidFill>
                <a:cs typeface="Times New Roman" pitchFamily="18" charset="0"/>
              </a:rPr>
              <a:t>∙ Document Delivery Services</a:t>
            </a:r>
          </a:p>
          <a:p>
            <a:pPr marL="0" indent="0">
              <a:spcBef>
                <a:spcPct val="0"/>
              </a:spcBef>
              <a:buClr>
                <a:schemeClr val="tx1"/>
              </a:buClr>
              <a:buNone/>
            </a:pPr>
            <a:endParaRPr lang="en-GB" sz="2400" b="1" dirty="0">
              <a:solidFill>
                <a:schemeClr val="bg1"/>
              </a:solidFill>
              <a:cs typeface="Times New Roman" pitchFamily="18" charset="0"/>
            </a:endParaRPr>
          </a:p>
          <a:p>
            <a:pPr marL="0" indent="0">
              <a:buClr>
                <a:schemeClr val="tx1"/>
              </a:buClr>
              <a:buNone/>
            </a:pPr>
            <a:r>
              <a:rPr lang="en-GB" sz="2400" b="1" dirty="0">
                <a:solidFill>
                  <a:schemeClr val="bg1"/>
                </a:solidFill>
                <a:cs typeface="Times New Roman" pitchFamily="18" charset="0"/>
              </a:rPr>
              <a:t> ∙ Book Drops</a:t>
            </a:r>
          </a:p>
          <a:p>
            <a:pPr>
              <a:buClr>
                <a:schemeClr val="tx1"/>
              </a:buClr>
              <a:buFont typeface="Courier New" pitchFamily="49" charset="0"/>
              <a:buChar char="o"/>
            </a:pPr>
            <a:endParaRPr lang="en-GB" sz="2400" b="1" dirty="0">
              <a:solidFill>
                <a:schemeClr val="bg1"/>
              </a:solidFill>
              <a:cs typeface="Times New Roman" pitchFamily="18" charset="0"/>
            </a:endParaRPr>
          </a:p>
          <a:p>
            <a:pPr marL="0" indent="0">
              <a:spcBef>
                <a:spcPct val="0"/>
              </a:spcBef>
              <a:buClr>
                <a:schemeClr val="tx1"/>
              </a:buClr>
              <a:buNone/>
            </a:pPr>
            <a:r>
              <a:rPr lang="en-GB" sz="2400" b="1" dirty="0">
                <a:solidFill>
                  <a:schemeClr val="bg1"/>
                </a:solidFill>
                <a:cs typeface="Times New Roman" pitchFamily="18" charset="0"/>
              </a:rPr>
              <a:t> ∙ Self-Checks Machine</a:t>
            </a:r>
          </a:p>
          <a:p>
            <a:pPr>
              <a:spcBef>
                <a:spcPct val="0"/>
              </a:spcBef>
              <a:buClr>
                <a:schemeClr val="tx1"/>
              </a:buClr>
              <a:buFont typeface="Courier New" pitchFamily="49" charset="0"/>
              <a:buChar char="o"/>
            </a:pPr>
            <a:endParaRPr lang="en-GB" sz="2400" b="1" dirty="0">
              <a:solidFill>
                <a:schemeClr val="bg1"/>
              </a:solidFill>
              <a:cs typeface="Times New Roman" pitchFamily="18" charset="0"/>
            </a:endParaRPr>
          </a:p>
          <a:p>
            <a:pPr marL="0" indent="0">
              <a:spcBef>
                <a:spcPct val="0"/>
              </a:spcBef>
              <a:buClr>
                <a:schemeClr val="tx1"/>
              </a:buClr>
              <a:buNone/>
            </a:pPr>
            <a:r>
              <a:rPr lang="en-GB" sz="2400" b="1" dirty="0">
                <a:solidFill>
                  <a:schemeClr val="bg1"/>
                </a:solidFill>
                <a:cs typeface="Times New Roman" pitchFamily="18" charset="0"/>
              </a:rPr>
              <a:t> ∙Information Skills Training &amp; Workshops</a:t>
            </a:r>
          </a:p>
        </p:txBody>
      </p:sp>
      <p:sp>
        <p:nvSpPr>
          <p:cNvPr id="164868" name="Rectangle 5"/>
          <p:cNvSpPr>
            <a:spLocks noChangeArrowheads="1"/>
          </p:cNvSpPr>
          <p:nvPr/>
        </p:nvSpPr>
        <p:spPr bwMode="auto">
          <a:xfrm>
            <a:off x="0" y="314007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64869" name="Rectangle 6"/>
          <p:cNvSpPr>
            <a:spLocks noChangeArrowheads="1"/>
          </p:cNvSpPr>
          <p:nvPr/>
        </p:nvSpPr>
        <p:spPr bwMode="auto">
          <a:xfrm>
            <a:off x="762000" y="1752600"/>
            <a:ext cx="3810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64870" name="Rectangle 7"/>
          <p:cNvSpPr>
            <a:spLocks noChangeArrowheads="1"/>
          </p:cNvSpPr>
          <p:nvPr/>
        </p:nvSpPr>
        <p:spPr bwMode="auto">
          <a:xfrm>
            <a:off x="0" y="314007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64871" name="Rectangle 8"/>
          <p:cNvSpPr>
            <a:spLocks noChangeArrowheads="1"/>
          </p:cNvSpPr>
          <p:nvPr/>
        </p:nvSpPr>
        <p:spPr bwMode="auto">
          <a:xfrm>
            <a:off x="609600" y="2514600"/>
            <a:ext cx="342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64872" name="Rectangle 9"/>
          <p:cNvSpPr>
            <a:spLocks noChangeArrowheads="1"/>
          </p:cNvSpPr>
          <p:nvPr/>
        </p:nvSpPr>
        <p:spPr bwMode="auto">
          <a:xfrm>
            <a:off x="0" y="314007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64873" name="Rectangle 10"/>
          <p:cNvSpPr>
            <a:spLocks noChangeArrowheads="1"/>
          </p:cNvSpPr>
          <p:nvPr/>
        </p:nvSpPr>
        <p:spPr bwMode="auto">
          <a:xfrm>
            <a:off x="0" y="314007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64874" name="Rectangle 11"/>
          <p:cNvSpPr>
            <a:spLocks noChangeArrowheads="1"/>
          </p:cNvSpPr>
          <p:nvPr/>
        </p:nvSpPr>
        <p:spPr bwMode="auto">
          <a:xfrm>
            <a:off x="0" y="314007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pic>
        <p:nvPicPr>
          <p:cNvPr id="164876" name="Picture 12" descr="bookdr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9837" y="3124518"/>
            <a:ext cx="24384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7" name="TextBox 13"/>
          <p:cNvSpPr txBox="1">
            <a:spLocks noChangeArrowheads="1"/>
          </p:cNvSpPr>
          <p:nvPr/>
        </p:nvSpPr>
        <p:spPr bwMode="auto">
          <a:xfrm>
            <a:off x="4525007" y="5733923"/>
            <a:ext cx="1643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Book drop Machine</a:t>
            </a:r>
          </a:p>
        </p:txBody>
      </p:sp>
      <p:sp>
        <p:nvSpPr>
          <p:cNvPr id="164878" name="TextBox 14"/>
          <p:cNvSpPr txBox="1">
            <a:spLocks noChangeArrowheads="1"/>
          </p:cNvSpPr>
          <p:nvPr/>
        </p:nvSpPr>
        <p:spPr bwMode="auto">
          <a:xfrm>
            <a:off x="6751477" y="6553200"/>
            <a:ext cx="162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Self-check Machine</a:t>
            </a:r>
          </a:p>
        </p:txBody>
      </p:sp>
      <p:pic>
        <p:nvPicPr>
          <p:cNvPr id="16" name="Picture 1" descr="C:\Documents and Settings\11961\Desktop\Orientation final slide\leopard-home-button_128x128.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floor, indoor, wall, room&#10;&#10;Description automatically generated">
            <a:extLst>
              <a:ext uri="{FF2B5EF4-FFF2-40B4-BE49-F238E27FC236}">
                <a16:creationId xmlns:a16="http://schemas.microsoft.com/office/drawing/2014/main" id="{9CACDF2B-F6C5-1407-638D-B8CE710488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0523" y="2565590"/>
            <a:ext cx="2511028" cy="3348037"/>
          </a:xfrm>
          <a:prstGeom prst="rect">
            <a:avLst/>
          </a:prstGeom>
        </p:spPr>
      </p:pic>
    </p:spTree>
    <p:extLst>
      <p:ext uri="{BB962C8B-B14F-4D97-AF65-F5344CB8AC3E}">
        <p14:creationId xmlns:p14="http://schemas.microsoft.com/office/powerpoint/2010/main" val="3305598591"/>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70E263-F9CA-4DAB-9105-12EAD9E4A44F}"/>
              </a:ext>
            </a:extLst>
          </p:cNvPr>
          <p:cNvPicPr>
            <a:picLocks noChangeAspect="1"/>
          </p:cNvPicPr>
          <p:nvPr/>
        </p:nvPicPr>
        <p:blipFill>
          <a:blip r:embed="rId2"/>
          <a:stretch>
            <a:fillRect/>
          </a:stretch>
        </p:blipFill>
        <p:spPr>
          <a:xfrm>
            <a:off x="0" y="0"/>
            <a:ext cx="9144000" cy="6857999"/>
          </a:xfrm>
          <a:prstGeom prst="rect">
            <a:avLst/>
          </a:prstGeom>
        </p:spPr>
      </p:pic>
      <p:grpSp>
        <p:nvGrpSpPr>
          <p:cNvPr id="3" name="Group 2"/>
          <p:cNvGrpSpPr/>
          <p:nvPr/>
        </p:nvGrpSpPr>
        <p:grpSpPr>
          <a:xfrm>
            <a:off x="15240" y="1447800"/>
            <a:ext cx="9144000" cy="4820920"/>
            <a:chOff x="-18288" y="2552700"/>
            <a:chExt cx="9144000" cy="4820920"/>
          </a:xfrm>
        </p:grpSpPr>
        <p:sp>
          <p:nvSpPr>
            <p:cNvPr id="2" name="Rectangle 2"/>
            <p:cNvSpPr txBox="1">
              <a:spLocks noChangeArrowheads="1"/>
            </p:cNvSpPr>
            <p:nvPr/>
          </p:nvSpPr>
          <p:spPr>
            <a:xfrm>
              <a:off x="-18288" y="2552700"/>
              <a:ext cx="9144000" cy="685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outerShdw blurRad="31750" dist="25400" dir="5400000" algn="tl" rotWithShape="0">
                      <a:srgbClr val="000000">
                        <a:alpha val="25000"/>
                      </a:srgbClr>
                    </a:outerShdw>
                  </a:effectLst>
                  <a:uLnTx/>
                  <a:uFillTx/>
                  <a:latin typeface="Calibri"/>
                  <a:ea typeface="+mn-ea"/>
                  <a:cs typeface="Times New Roman" pitchFamily="18" charset="0"/>
                </a:rPr>
                <a:t>FACILITIES </a:t>
              </a:r>
            </a:p>
          </p:txBody>
        </p:sp>
        <p:sp>
          <p:nvSpPr>
            <p:cNvPr id="165892" name="Rectangle 3"/>
            <p:cNvSpPr txBox="1">
              <a:spLocks noChangeArrowheads="1"/>
            </p:cNvSpPr>
            <p:nvPr/>
          </p:nvSpPr>
          <p:spPr bwMode="auto">
            <a:xfrm>
              <a:off x="128016" y="2877820"/>
              <a:ext cx="8458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365125" marR="0" lvl="0" indent="-255588" algn="l" defTabSz="914400" rtl="0" eaLnBrk="1" fontAlgn="base" latinLnBrk="0" hangingPunct="1">
                <a:lnSpc>
                  <a:spcPct val="100000"/>
                </a:lnSpc>
                <a:spcBef>
                  <a:spcPts val="400"/>
                </a:spcBef>
                <a:spcAft>
                  <a:spcPct val="0"/>
                </a:spcAft>
                <a:buClr>
                  <a:prstClr val="black"/>
                </a:buClr>
                <a:buSzPct val="68000"/>
                <a:buFont typeface="Arial" pitchFamily="34" charset="0"/>
                <a:buChar char="•"/>
                <a:tabLst/>
                <a:defRPr/>
              </a:pPr>
              <a:endParaRPr kumimoji="0" lang="en-GB"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109537" marR="0" lvl="0" indent="0" algn="l" defTabSz="914400" rtl="0" eaLnBrk="1" fontAlgn="base" latinLnBrk="0" hangingPunct="1">
                <a:lnSpc>
                  <a:spcPct val="100000"/>
                </a:lnSpc>
                <a:spcBef>
                  <a:spcPts val="400"/>
                </a:spcBef>
                <a:spcAft>
                  <a:spcPct val="0"/>
                </a:spcAft>
                <a:buClr>
                  <a:prstClr val="black"/>
                </a:buClr>
                <a:buSzPct val="68000"/>
                <a:buFontTx/>
                <a:buNone/>
                <a:tabLst/>
                <a:defRPr/>
              </a:pPr>
              <a:r>
                <a:rPr kumimoji="0" lang="en-GB"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GB" sz="2400" b="1" i="0" u="none" strike="noStrike" kern="1200" cap="none" spc="0" normalizeH="0" baseline="0" noProof="0" dirty="0">
                  <a:ln>
                    <a:noFill/>
                  </a:ln>
                  <a:solidFill>
                    <a:prstClr val="white"/>
                  </a:solidFill>
                  <a:effectLst/>
                  <a:uLnTx/>
                  <a:uFillTx/>
                  <a:latin typeface="Calibri"/>
                  <a:ea typeface="+mn-ea"/>
                  <a:cs typeface="Times New Roman" pitchFamily="18" charset="0"/>
                </a:rPr>
                <a:t>Computer Laboratory</a:t>
              </a:r>
            </a:p>
            <a:p>
              <a:pPr marL="365125" marR="0" lvl="0" indent="-255588" algn="l" defTabSz="914400" rtl="0" eaLnBrk="1" fontAlgn="base" latinLnBrk="0" hangingPunct="1">
                <a:lnSpc>
                  <a:spcPct val="100000"/>
                </a:lnSpc>
                <a:spcBef>
                  <a:spcPts val="400"/>
                </a:spcBef>
                <a:spcAft>
                  <a:spcPct val="0"/>
                </a:spcAft>
                <a:buClr>
                  <a:prstClr val="black"/>
                </a:buClr>
                <a:buSzPct val="68000"/>
                <a:buFont typeface="Courier New" pitchFamily="49" charset="0"/>
                <a:buChar char="o"/>
                <a:tabLst/>
                <a:defRPr/>
              </a:pPr>
              <a:endParaRPr kumimoji="0" lang="en-GB" sz="2400" b="1" i="0" u="none" strike="noStrike" kern="1200" cap="none" spc="0" normalizeH="0" baseline="0" noProof="0" dirty="0">
                <a:ln>
                  <a:noFill/>
                </a:ln>
                <a:solidFill>
                  <a:prstClr val="white"/>
                </a:solidFill>
                <a:effectLst/>
                <a:uLnTx/>
                <a:uFillTx/>
                <a:latin typeface="Calibri"/>
                <a:ea typeface="+mn-ea"/>
                <a:cs typeface="Times New Roman" pitchFamily="18" charset="0"/>
              </a:endParaRPr>
            </a:p>
            <a:p>
              <a:pPr marL="109537" marR="0" lvl="0" indent="0" algn="l" defTabSz="914400" rtl="0" eaLnBrk="1" fontAlgn="base" latinLnBrk="0" hangingPunct="1">
                <a:lnSpc>
                  <a:spcPct val="100000"/>
                </a:lnSpc>
                <a:spcBef>
                  <a:spcPct val="0"/>
                </a:spcBef>
                <a:spcAft>
                  <a:spcPct val="0"/>
                </a:spcAft>
                <a:buClr>
                  <a:prstClr val="black"/>
                </a:buClr>
                <a:buSzPct val="68000"/>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Times New Roman" pitchFamily="18" charset="0"/>
                </a:rPr>
                <a:t>∙ Group Discussion Rooms</a:t>
              </a:r>
              <a:r>
                <a:rPr kumimoji="0" lang="en-GB" sz="2400" b="0" i="0" u="none" strike="noStrike" kern="1200" cap="none" spc="0" normalizeH="0" baseline="0" noProof="0" dirty="0">
                  <a:ln>
                    <a:noFill/>
                  </a:ln>
                  <a:solidFill>
                    <a:prstClr val="white"/>
                  </a:solidFill>
                  <a:effectLst/>
                  <a:uLnTx/>
                  <a:uFillTx/>
                  <a:latin typeface="Calibri"/>
                  <a:ea typeface="+mn-ea"/>
                  <a:cs typeface="Times New Roman" pitchFamily="18" charset="0"/>
                </a:rPr>
                <a:t> </a:t>
              </a:r>
            </a:p>
            <a:p>
              <a:pPr marL="365125" marR="0" lvl="0" indent="-255588" algn="l" defTabSz="914400" rtl="0" eaLnBrk="1" fontAlgn="base" latinLnBrk="0" hangingPunct="1">
                <a:lnSpc>
                  <a:spcPct val="100000"/>
                </a:lnSpc>
                <a:spcBef>
                  <a:spcPct val="0"/>
                </a:spcBef>
                <a:spcAft>
                  <a:spcPct val="0"/>
                </a:spcAft>
                <a:buClr>
                  <a:prstClr val="black"/>
                </a:buClr>
                <a:buSzPct val="68000"/>
                <a:buFont typeface="Courier New" pitchFamily="49" charset="0"/>
                <a:buChar char="o"/>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Times New Roman" pitchFamily="18" charset="0"/>
              </a:endParaRPr>
            </a:p>
            <a:p>
              <a:pPr marL="109537" marR="0" lvl="0" indent="0" algn="l" defTabSz="914400" rtl="0" eaLnBrk="1" fontAlgn="base" latinLnBrk="0" hangingPunct="1">
                <a:lnSpc>
                  <a:spcPct val="100000"/>
                </a:lnSpc>
                <a:spcBef>
                  <a:spcPct val="0"/>
                </a:spcBef>
                <a:spcAft>
                  <a:spcPct val="0"/>
                </a:spcAft>
                <a:buClr>
                  <a:prstClr val="black"/>
                </a:buClr>
                <a:buSzPct val="68000"/>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Times New Roman" pitchFamily="18" charset="0"/>
                </a:rPr>
                <a:t>∙ OPAC (Online Public Access Catalogue)</a:t>
              </a:r>
            </a:p>
            <a:p>
              <a:pPr marL="365125" marR="0" lvl="0" indent="-255588" algn="l" defTabSz="914400" rtl="0" eaLnBrk="1" fontAlgn="base" latinLnBrk="0" hangingPunct="1">
                <a:lnSpc>
                  <a:spcPct val="100000"/>
                </a:lnSpc>
                <a:spcBef>
                  <a:spcPct val="0"/>
                </a:spcBef>
                <a:spcAft>
                  <a:spcPct val="0"/>
                </a:spcAft>
                <a:buClr>
                  <a:prstClr val="black"/>
                </a:buClr>
                <a:buSzPct val="68000"/>
                <a:buFont typeface="Courier New" pitchFamily="49" charset="0"/>
                <a:buChar char="o"/>
                <a:tabLst/>
                <a:defRPr/>
              </a:pPr>
              <a:endParaRPr kumimoji="0" lang="en-GB" sz="2400" b="1" i="0" u="none" strike="noStrike" kern="1200" cap="none" spc="0" normalizeH="0" baseline="0" noProof="0" dirty="0">
                <a:ln>
                  <a:noFill/>
                </a:ln>
                <a:solidFill>
                  <a:prstClr val="white"/>
                </a:solidFill>
                <a:effectLst/>
                <a:uLnTx/>
                <a:uFillTx/>
                <a:latin typeface="Calibri"/>
                <a:ea typeface="+mn-ea"/>
                <a:cs typeface="Times New Roman" pitchFamily="18" charset="0"/>
              </a:endParaRPr>
            </a:p>
            <a:p>
              <a:pPr marL="109537" marR="0" lvl="0" indent="0" algn="l" defTabSz="914400" rtl="0" eaLnBrk="1" fontAlgn="base" latinLnBrk="0" hangingPunct="1">
                <a:lnSpc>
                  <a:spcPct val="100000"/>
                </a:lnSpc>
                <a:spcBef>
                  <a:spcPct val="0"/>
                </a:spcBef>
                <a:spcAft>
                  <a:spcPct val="0"/>
                </a:spcAft>
                <a:buClr>
                  <a:prstClr val="black"/>
                </a:buClr>
                <a:buSzPct val="68000"/>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Times New Roman" pitchFamily="18" charset="0"/>
                </a:rPr>
                <a:t>∙Wireless Access Points</a:t>
              </a:r>
            </a:p>
            <a:p>
              <a:pPr marL="365125" marR="0" lvl="0" indent="-255588" algn="l" defTabSz="914400" rtl="0" eaLnBrk="1" fontAlgn="base" latinLnBrk="0" hangingPunct="1">
                <a:lnSpc>
                  <a:spcPct val="100000"/>
                </a:lnSpc>
                <a:spcBef>
                  <a:spcPct val="0"/>
                </a:spcBef>
                <a:spcAft>
                  <a:spcPct val="0"/>
                </a:spcAft>
                <a:buClr>
                  <a:prstClr val="black"/>
                </a:buClr>
                <a:buSzPct val="68000"/>
                <a:buFont typeface="Courier New" pitchFamily="49" charset="0"/>
                <a:buChar char="o"/>
                <a:tabLst/>
                <a:defRPr/>
              </a:pPr>
              <a:endParaRPr kumimoji="0" lang="en-GB" sz="2400" b="1" i="0" u="none" strike="noStrike" kern="1200" cap="none" spc="0" normalizeH="0" baseline="0" noProof="0" dirty="0">
                <a:ln>
                  <a:noFill/>
                </a:ln>
                <a:solidFill>
                  <a:prstClr val="white"/>
                </a:solidFill>
                <a:effectLst/>
                <a:uLnTx/>
                <a:uFillTx/>
                <a:latin typeface="Calibri"/>
                <a:ea typeface="+mn-ea"/>
                <a:cs typeface="Times New Roman" pitchFamily="18" charset="0"/>
              </a:endParaRPr>
            </a:p>
            <a:p>
              <a:pPr marL="109537" marR="0" lvl="0" indent="0" algn="l" defTabSz="914400" rtl="0" eaLnBrk="1" fontAlgn="base" latinLnBrk="0" hangingPunct="1">
                <a:lnSpc>
                  <a:spcPct val="100000"/>
                </a:lnSpc>
                <a:spcBef>
                  <a:spcPct val="0"/>
                </a:spcBef>
                <a:spcAft>
                  <a:spcPct val="0"/>
                </a:spcAft>
                <a:buClr>
                  <a:prstClr val="black"/>
                </a:buClr>
                <a:buSzPct val="68000"/>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Times New Roman" pitchFamily="18" charset="0"/>
                </a:rPr>
                <a:t>∙ Common Learning Areas </a:t>
              </a:r>
            </a:p>
            <a:p>
              <a:pPr marL="365125" marR="0" lvl="0" indent="-255588" algn="l" defTabSz="914400" rtl="0" eaLnBrk="1" fontAlgn="base" latinLnBrk="0" hangingPunct="1">
                <a:lnSpc>
                  <a:spcPct val="100000"/>
                </a:lnSpc>
                <a:spcBef>
                  <a:spcPct val="0"/>
                </a:spcBef>
                <a:spcAft>
                  <a:spcPct val="0"/>
                </a:spcAft>
                <a:buClr>
                  <a:prstClr val="black"/>
                </a:buClr>
                <a:buSzPct val="68000"/>
                <a:buFont typeface="Courier New" pitchFamily="49" charset="0"/>
                <a:buChar char="o"/>
                <a:tabLst/>
                <a:defRPr/>
              </a:pPr>
              <a:endParaRPr kumimoji="0" lang="en-GB" sz="2400" b="1" i="0" u="none" strike="noStrike" kern="1200" cap="none" spc="0" normalizeH="0" baseline="0" noProof="0" dirty="0">
                <a:ln>
                  <a:noFill/>
                </a:ln>
                <a:solidFill>
                  <a:prstClr val="white"/>
                </a:solidFill>
                <a:effectLst/>
                <a:uLnTx/>
                <a:uFillTx/>
                <a:latin typeface="Calibri"/>
                <a:ea typeface="+mn-ea"/>
                <a:cs typeface="Times New Roman" pitchFamily="18" charset="0"/>
              </a:endParaRPr>
            </a:p>
            <a:p>
              <a:pPr marL="109537" marR="0" lvl="0" indent="0" algn="l" defTabSz="914400" rtl="0" eaLnBrk="1" fontAlgn="base" latinLnBrk="0" hangingPunct="1">
                <a:lnSpc>
                  <a:spcPct val="100000"/>
                </a:lnSpc>
                <a:spcBef>
                  <a:spcPct val="0"/>
                </a:spcBef>
                <a:spcAft>
                  <a:spcPct val="0"/>
                </a:spcAft>
                <a:buClr>
                  <a:prstClr val="black"/>
                </a:buClr>
                <a:buSzPct val="68000"/>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Times New Roman" pitchFamily="18" charset="0"/>
                </a:rPr>
                <a:t>∙ Cafeterias</a:t>
              </a:r>
            </a:p>
            <a:p>
              <a:pPr marL="365125" marR="0" lvl="0" indent="-255588" algn="l" defTabSz="914400" rtl="0" eaLnBrk="1" fontAlgn="base" latinLnBrk="0" hangingPunct="1">
                <a:lnSpc>
                  <a:spcPct val="100000"/>
                </a:lnSpc>
                <a:spcBef>
                  <a:spcPct val="0"/>
                </a:spcBef>
                <a:spcAft>
                  <a:spcPct val="0"/>
                </a:spcAft>
                <a:buClr>
                  <a:prstClr val="black"/>
                </a:buClr>
                <a:buSzPct val="68000"/>
                <a:buFont typeface="Wingdings 3" pitchFamily="18" charset="2"/>
                <a:buNone/>
                <a:tabLst/>
                <a:defRPr/>
              </a:pPr>
              <a:endParaRPr kumimoji="0" lang="en-GB"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pic>
        <p:nvPicPr>
          <p:cNvPr id="8"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room with tables and chairs&#10;&#10;Description automatically generated with medium confidence">
            <a:extLst>
              <a:ext uri="{FF2B5EF4-FFF2-40B4-BE49-F238E27FC236}">
                <a16:creationId xmlns:a16="http://schemas.microsoft.com/office/drawing/2014/main" id="{9DBEE6FA-5A4C-407C-C3B7-F95F57C271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847" y="2458720"/>
            <a:ext cx="3359645" cy="2368550"/>
          </a:xfrm>
          <a:prstGeom prst="rect">
            <a:avLst/>
          </a:prstGeom>
        </p:spPr>
      </p:pic>
    </p:spTree>
    <p:extLst>
      <p:ext uri="{BB962C8B-B14F-4D97-AF65-F5344CB8AC3E}">
        <p14:creationId xmlns:p14="http://schemas.microsoft.com/office/powerpoint/2010/main" val="3958689669"/>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95162A-30A1-435D-8FAA-4EE07F994084}"/>
              </a:ext>
            </a:extLst>
          </p:cNvPr>
          <p:cNvPicPr>
            <a:picLocks noChangeAspect="1"/>
          </p:cNvPicPr>
          <p:nvPr/>
        </p:nvPicPr>
        <p:blipFill>
          <a:blip r:embed="rId3"/>
          <a:stretch>
            <a:fillRect/>
          </a:stretch>
        </p:blipFill>
        <p:spPr>
          <a:xfrm>
            <a:off x="0" y="0"/>
            <a:ext cx="9144000" cy="6857999"/>
          </a:xfrm>
          <a:prstGeom prst="rect">
            <a:avLst/>
          </a:prstGeom>
        </p:spPr>
      </p:pic>
      <p:sp>
        <p:nvSpPr>
          <p:cNvPr id="19458" name="Rectangle 1026"/>
          <p:cNvSpPr>
            <a:spLocks noGrp="1" noChangeArrowheads="1"/>
          </p:cNvSpPr>
          <p:nvPr>
            <p:ph type="title"/>
          </p:nvPr>
        </p:nvSpPr>
        <p:spPr>
          <a:xfrm>
            <a:off x="76200" y="1524000"/>
            <a:ext cx="9144000" cy="609600"/>
          </a:xfrm>
        </p:spPr>
        <p:txBody>
          <a:bodyPr rtlCol="0">
            <a:normAutofit fontScale="90000"/>
          </a:bodyPr>
          <a:lstStyle/>
          <a:p>
            <a:pPr fontAlgn="auto">
              <a:spcAft>
                <a:spcPts val="0"/>
              </a:spcAft>
              <a:defRPr/>
            </a:pPr>
            <a:r>
              <a:rPr lang="en-US" sz="4000" b="1" dirty="0">
                <a:solidFill>
                  <a:srgbClr val="FFFF00"/>
                </a:solidFill>
                <a:cs typeface="Times New Roman" pitchFamily="18" charset="0"/>
              </a:rPr>
              <a:t>COLLECTIONS</a:t>
            </a:r>
            <a:r>
              <a:rPr lang="en-US" sz="4000" b="1" dirty="0">
                <a:solidFill>
                  <a:srgbClr val="FFFF00"/>
                </a:solidFill>
                <a:latin typeface="Times New Roman" pitchFamily="18" charset="0"/>
                <a:cs typeface="Times New Roman" pitchFamily="18" charset="0"/>
              </a:rPr>
              <a:t> </a:t>
            </a:r>
          </a:p>
        </p:txBody>
      </p:sp>
      <p:sp>
        <p:nvSpPr>
          <p:cNvPr id="134147" name="Rectangle 1027"/>
          <p:cNvSpPr>
            <a:spLocks noGrp="1" noChangeArrowheads="1"/>
          </p:cNvSpPr>
          <p:nvPr>
            <p:ph idx="1"/>
          </p:nvPr>
        </p:nvSpPr>
        <p:spPr>
          <a:xfrm>
            <a:off x="457200" y="2256651"/>
            <a:ext cx="4876800" cy="508000"/>
          </a:xfrm>
        </p:spPr>
        <p:txBody>
          <a:bodyPr rtlCol="0">
            <a:noAutofit/>
          </a:bodyPr>
          <a:lstStyle/>
          <a:p>
            <a:pPr fontAlgn="auto">
              <a:lnSpc>
                <a:spcPct val="90000"/>
              </a:lnSpc>
              <a:spcAft>
                <a:spcPts val="0"/>
              </a:spcAft>
              <a:buFontTx/>
              <a:buNone/>
              <a:defRPr/>
            </a:pPr>
            <a:r>
              <a:rPr lang="en-US" sz="2400" b="1" dirty="0">
                <a:solidFill>
                  <a:schemeClr val="bg1"/>
                </a:solidFill>
                <a:effectLst>
                  <a:glow rad="101600">
                    <a:schemeClr val="accent4">
                      <a:satMod val="175000"/>
                      <a:alpha val="40000"/>
                    </a:schemeClr>
                  </a:glow>
                </a:effectLst>
                <a:latin typeface="Times New Roman" pitchFamily="18" charset="0"/>
                <a:cs typeface="Times New Roman" pitchFamily="18" charset="0"/>
              </a:rPr>
              <a:t>What do we have for you?</a:t>
            </a:r>
            <a:endParaRPr lang="en-US" sz="2400" b="1" i="1" dirty="0">
              <a:solidFill>
                <a:schemeClr val="bg1"/>
              </a:solidFill>
              <a:effectLst>
                <a:glow rad="101600">
                  <a:schemeClr val="accent4">
                    <a:satMod val="175000"/>
                    <a:alpha val="40000"/>
                  </a:schemeClr>
                </a:glow>
              </a:effectLst>
              <a:latin typeface="Times New Roman" pitchFamily="18" charset="0"/>
              <a:cs typeface="Times New Roman" pitchFamily="18" charset="0"/>
            </a:endParaRPr>
          </a:p>
          <a:p>
            <a:pPr fontAlgn="auto">
              <a:lnSpc>
                <a:spcPct val="90000"/>
              </a:lnSpc>
              <a:spcAft>
                <a:spcPts val="0"/>
              </a:spcAft>
              <a:buFontTx/>
              <a:buNone/>
              <a:defRPr/>
            </a:pPr>
            <a:r>
              <a:rPr lang="en-US" sz="2400" b="1" i="1" dirty="0">
                <a:solidFill>
                  <a:schemeClr val="bg1"/>
                </a:solidFill>
                <a:latin typeface="Times New Roman" pitchFamily="18" charset="0"/>
                <a:cs typeface="Times New Roman" pitchFamily="18" charset="0"/>
              </a:rPr>
              <a:t> </a:t>
            </a:r>
          </a:p>
          <a:p>
            <a:pPr fontAlgn="auto">
              <a:lnSpc>
                <a:spcPct val="90000"/>
              </a:lnSpc>
              <a:spcAft>
                <a:spcPts val="0"/>
              </a:spcAft>
              <a:buFontTx/>
              <a:buNone/>
              <a:defRPr/>
            </a:pPr>
            <a:endParaRPr lang="en-US" sz="2400" b="1" i="1" dirty="0">
              <a:solidFill>
                <a:schemeClr val="bg1"/>
              </a:solidFill>
              <a:latin typeface="Times New Roman" pitchFamily="18" charset="0"/>
              <a:cs typeface="Times New Roman" pitchFamily="18" charset="0"/>
            </a:endParaRPr>
          </a:p>
        </p:txBody>
      </p:sp>
      <p:sp>
        <p:nvSpPr>
          <p:cNvPr id="166916" name="Text Box 1029"/>
          <p:cNvSpPr txBox="1">
            <a:spLocks noChangeArrowheads="1"/>
          </p:cNvSpPr>
          <p:nvPr/>
        </p:nvSpPr>
        <p:spPr bwMode="auto">
          <a:xfrm>
            <a:off x="381000" y="2351484"/>
            <a:ext cx="60960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20000"/>
              </a:spcBef>
              <a:spcAft>
                <a:spcPct val="0"/>
              </a:spcAft>
              <a:buClr>
                <a:srgbClr val="C0504D"/>
              </a:buClr>
              <a:buSzPct val="80000"/>
              <a:buFont typeface="Wingdings" pitchFamily="2" charset="2"/>
              <a:buNone/>
              <a:tabLst/>
              <a:defRPr/>
            </a:pPr>
            <a:endParaRPr kumimoji="0" lang="en-GB" sz="2400" b="1" i="0" u="none" strike="noStrike" kern="1200" cap="none" spc="0" normalizeH="0" baseline="0" noProof="0" dirty="0">
              <a:ln>
                <a:noFill/>
              </a:ln>
              <a:solidFill>
                <a:prstClr val="white"/>
              </a:solidFill>
              <a:effectLst/>
              <a:uLnTx/>
              <a:uFillTx/>
              <a:latin typeface="Calibri"/>
              <a:ea typeface="+mn-ea"/>
              <a:cs typeface="Times New Roman" pitchFamily="18" charset="0"/>
            </a:endParaRPr>
          </a:p>
          <a:p>
            <a:pPr marL="0" marR="0" lvl="0" indent="0" algn="l" defTabSz="914400" rtl="0" eaLnBrk="1" fontAlgn="base" latinLnBrk="0" hangingPunct="1">
              <a:lnSpc>
                <a:spcPct val="100000"/>
              </a:lnSpc>
              <a:spcBef>
                <a:spcPct val="20000"/>
              </a:spcBef>
              <a:spcAft>
                <a:spcPct val="0"/>
              </a:spcAft>
              <a:buClr>
                <a:srgbClr val="C0504D"/>
              </a:buClr>
              <a:buSzPct val="80000"/>
              <a:buFont typeface="Wingdings" pitchFamily="2" charset="2"/>
              <a:buChar char="ü"/>
              <a:tabLst/>
              <a:defRPr/>
            </a:pPr>
            <a:r>
              <a:rPr kumimoji="0" lang="en-GB" sz="2000" b="1" i="0" u="none" strike="noStrike" kern="1200" cap="none" spc="0" normalizeH="0" baseline="0" noProof="0" dirty="0">
                <a:ln>
                  <a:noFill/>
                </a:ln>
                <a:solidFill>
                  <a:prstClr val="white"/>
                </a:solidFill>
                <a:effectLst/>
                <a:uLnTx/>
                <a:uFillTx/>
                <a:latin typeface="Calibri"/>
                <a:ea typeface="+mn-ea"/>
                <a:cs typeface="Times New Roman" pitchFamily="18" charset="0"/>
              </a:rPr>
              <a:t>Open shelf Books </a:t>
            </a:r>
          </a:p>
          <a:p>
            <a:pPr marL="0" marR="0" lvl="0" indent="0" algn="l" defTabSz="914400" rtl="0" eaLnBrk="1" fontAlgn="base" latinLnBrk="0" hangingPunct="1">
              <a:lnSpc>
                <a:spcPct val="100000"/>
              </a:lnSpc>
              <a:spcBef>
                <a:spcPct val="20000"/>
              </a:spcBef>
              <a:spcAft>
                <a:spcPct val="0"/>
              </a:spcAft>
              <a:buClr>
                <a:srgbClr val="C0504D"/>
              </a:buClr>
              <a:buSzPct val="80000"/>
              <a:buFont typeface="Wingdings" pitchFamily="2" charset="2"/>
              <a:buChar char="ü"/>
              <a:tabLst/>
              <a:defRPr/>
            </a:pPr>
            <a:r>
              <a:rPr kumimoji="0" lang="en-GB" sz="2000" b="1" i="0" u="none" strike="noStrike" kern="1200" cap="none" spc="0" normalizeH="0" baseline="0" noProof="0" dirty="0">
                <a:ln>
                  <a:noFill/>
                </a:ln>
                <a:solidFill>
                  <a:prstClr val="white"/>
                </a:solidFill>
                <a:effectLst/>
                <a:uLnTx/>
                <a:uFillTx/>
                <a:latin typeface="Calibri"/>
                <a:ea typeface="+mn-ea"/>
                <a:cs typeface="Times New Roman" pitchFamily="18" charset="0"/>
              </a:rPr>
              <a:t>Red-Spot Collections</a:t>
            </a:r>
          </a:p>
          <a:p>
            <a:pPr marL="0" marR="0" lvl="0" indent="0" algn="l" defTabSz="914400" rtl="0" eaLnBrk="1" fontAlgn="base" latinLnBrk="0" hangingPunct="1">
              <a:lnSpc>
                <a:spcPct val="100000"/>
              </a:lnSpc>
              <a:spcBef>
                <a:spcPct val="20000"/>
              </a:spcBef>
              <a:spcAft>
                <a:spcPct val="0"/>
              </a:spcAft>
              <a:buClr>
                <a:srgbClr val="C0504D"/>
              </a:buClr>
              <a:buSzPct val="80000"/>
              <a:buFont typeface="Wingdings" pitchFamily="2" charset="2"/>
              <a:buChar char="ü"/>
              <a:tabLst/>
              <a:defRPr/>
            </a:pPr>
            <a:r>
              <a:rPr kumimoji="0" lang="en-GB" sz="2000" b="1" i="0" u="none" strike="noStrike" kern="1200" cap="none" spc="0" normalizeH="0" baseline="0" noProof="0" dirty="0">
                <a:ln>
                  <a:noFill/>
                </a:ln>
                <a:solidFill>
                  <a:prstClr val="white"/>
                </a:solidFill>
                <a:effectLst/>
                <a:uLnTx/>
                <a:uFillTx/>
                <a:latin typeface="Calibri"/>
                <a:ea typeface="+mn-ea"/>
                <a:cs typeface="Times New Roman" pitchFamily="18" charset="0"/>
              </a:rPr>
              <a:t>Magazines</a:t>
            </a:r>
          </a:p>
          <a:p>
            <a:pPr marL="0" marR="0" lvl="0" indent="0" algn="l" defTabSz="914400" rtl="0" eaLnBrk="1" fontAlgn="base" latinLnBrk="0" hangingPunct="1">
              <a:lnSpc>
                <a:spcPct val="100000"/>
              </a:lnSpc>
              <a:spcBef>
                <a:spcPct val="20000"/>
              </a:spcBef>
              <a:spcAft>
                <a:spcPct val="0"/>
              </a:spcAft>
              <a:buClr>
                <a:srgbClr val="C0504D"/>
              </a:buClr>
              <a:buSzPct val="80000"/>
              <a:buFont typeface="Wingdings" pitchFamily="2" charset="2"/>
              <a:buChar char="ü"/>
              <a:tabLst/>
              <a:defRPr/>
            </a:pPr>
            <a:r>
              <a:rPr kumimoji="0" lang="en-GB" sz="2000" b="1" i="0" u="none" strike="noStrike" kern="1200" cap="none" spc="0" normalizeH="0" baseline="0" noProof="0" dirty="0">
                <a:ln>
                  <a:noFill/>
                </a:ln>
                <a:solidFill>
                  <a:prstClr val="white"/>
                </a:solidFill>
                <a:effectLst/>
                <a:uLnTx/>
                <a:uFillTx/>
                <a:latin typeface="Calibri"/>
                <a:ea typeface="+mn-ea"/>
                <a:cs typeface="Times New Roman" pitchFamily="18" charset="0"/>
              </a:rPr>
              <a:t>Electronic Resources</a:t>
            </a:r>
          </a:p>
          <a:p>
            <a:pPr marL="0" marR="0" lvl="0" indent="0" algn="l" defTabSz="914400" rtl="0" eaLnBrk="1" fontAlgn="base" latinLnBrk="0" hangingPunct="1">
              <a:lnSpc>
                <a:spcPct val="90000"/>
              </a:lnSpc>
              <a:spcBef>
                <a:spcPct val="20000"/>
              </a:spcBef>
              <a:spcAft>
                <a:spcPct val="0"/>
              </a:spcAft>
              <a:buClr>
                <a:srgbClr val="C0504D"/>
              </a:buClr>
              <a:buSzPct val="80000"/>
              <a:buFont typeface="Wingdings" pitchFamily="2" charset="2"/>
              <a:buChar char="ü"/>
              <a:tabLst/>
              <a:defRPr/>
            </a:pPr>
            <a:r>
              <a:rPr kumimoji="0" lang="en-GB" sz="2000" b="1" i="0" u="none" strike="noStrike" kern="1200" cap="none" spc="0" normalizeH="0" baseline="0" noProof="0" dirty="0">
                <a:ln>
                  <a:noFill/>
                </a:ln>
                <a:solidFill>
                  <a:prstClr val="white"/>
                </a:solidFill>
                <a:effectLst/>
                <a:uLnTx/>
                <a:uFillTx/>
                <a:latin typeface="Calibri"/>
                <a:ea typeface="+mn-ea"/>
                <a:cs typeface="Times New Roman" pitchFamily="18" charset="0"/>
              </a:rPr>
              <a:t>Audio-Visual Materials</a:t>
            </a:r>
          </a:p>
          <a:p>
            <a:pPr marL="0" marR="0" lvl="0" indent="0" algn="l" defTabSz="914400" rtl="0" eaLnBrk="1" fontAlgn="base" latinLnBrk="0" hangingPunct="1">
              <a:lnSpc>
                <a:spcPct val="90000"/>
              </a:lnSpc>
              <a:spcBef>
                <a:spcPct val="20000"/>
              </a:spcBef>
              <a:spcAft>
                <a:spcPct val="0"/>
              </a:spcAft>
              <a:buClr>
                <a:srgbClr val="C0504D"/>
              </a:buClr>
              <a:buSzPct val="80000"/>
              <a:buFont typeface="Wingdings" pitchFamily="2" charset="2"/>
              <a:buChar char="ü"/>
              <a:tabLst/>
              <a:defRPr/>
            </a:pPr>
            <a:r>
              <a:rPr kumimoji="0" lang="en-GB" sz="2000" b="1" i="0" u="none" strike="noStrike" kern="1200" cap="none" spc="0" normalizeH="0" baseline="0" noProof="0" dirty="0">
                <a:ln>
                  <a:noFill/>
                </a:ln>
                <a:solidFill>
                  <a:prstClr val="white"/>
                </a:solidFill>
                <a:effectLst/>
                <a:uLnTx/>
                <a:uFillTx/>
                <a:latin typeface="Calibri"/>
                <a:ea typeface="+mn-ea"/>
                <a:cs typeface="Times New Roman" pitchFamily="18" charset="0"/>
              </a:rPr>
              <a:t>Reference Books</a:t>
            </a:r>
          </a:p>
          <a:p>
            <a:pPr marL="0" marR="0" lvl="0" indent="0" algn="l" defTabSz="914400" rtl="0" eaLnBrk="1" fontAlgn="base" latinLnBrk="0" hangingPunct="1">
              <a:lnSpc>
                <a:spcPct val="90000"/>
              </a:lnSpc>
              <a:spcBef>
                <a:spcPct val="20000"/>
              </a:spcBef>
              <a:spcAft>
                <a:spcPct val="0"/>
              </a:spcAft>
              <a:buClr>
                <a:srgbClr val="C0504D"/>
              </a:buClr>
              <a:buSzPct val="80000"/>
              <a:buFont typeface="Wingdings" pitchFamily="2" charset="2"/>
              <a:buChar char="ü"/>
              <a:tabLst/>
              <a:defRPr/>
            </a:pPr>
            <a:r>
              <a:rPr kumimoji="0" lang="en-GB" sz="2000" b="1" i="0" u="none" strike="noStrike" kern="1200" cap="none" spc="0" normalizeH="0" baseline="0" noProof="0" dirty="0">
                <a:ln>
                  <a:noFill/>
                </a:ln>
                <a:solidFill>
                  <a:prstClr val="white"/>
                </a:solidFill>
                <a:effectLst/>
                <a:uLnTx/>
                <a:uFillTx/>
                <a:latin typeface="Calibri"/>
                <a:ea typeface="+mn-ea"/>
                <a:cs typeface="Times New Roman" pitchFamily="18" charset="0"/>
              </a:rPr>
              <a:t>Thesis/Project Reports</a:t>
            </a:r>
          </a:p>
        </p:txBody>
      </p:sp>
      <p:pic>
        <p:nvPicPr>
          <p:cNvPr id="166917" name="Picture 7" descr="G:\Copy of LIBRARY THINGS\SAL\MISCELLANEOUS\magazi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237" y="2541131"/>
            <a:ext cx="3789363"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C:\Documents and Settings\11961\Desktop\Orientation final slide\leopard-home-button_128x128.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807718"/>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9C9DBA-EDF0-4306-82C2-EF1513C7A7EC}"/>
              </a:ext>
            </a:extLst>
          </p:cNvPr>
          <p:cNvPicPr>
            <a:picLocks noChangeAspect="1"/>
          </p:cNvPicPr>
          <p:nvPr/>
        </p:nvPicPr>
        <p:blipFill>
          <a:blip r:embed="rId3"/>
          <a:stretch>
            <a:fillRect/>
          </a:stretch>
        </p:blipFill>
        <p:spPr>
          <a:xfrm>
            <a:off x="0" y="0"/>
            <a:ext cx="9144000" cy="6857999"/>
          </a:xfrm>
          <a:prstGeom prst="rect">
            <a:avLst/>
          </a:prstGeom>
        </p:spPr>
      </p:pic>
      <p:sp>
        <p:nvSpPr>
          <p:cNvPr id="20482" name="Rectangle 2"/>
          <p:cNvSpPr>
            <a:spLocks noGrp="1" noChangeArrowheads="1"/>
          </p:cNvSpPr>
          <p:nvPr>
            <p:ph type="title"/>
          </p:nvPr>
        </p:nvSpPr>
        <p:spPr>
          <a:xfrm>
            <a:off x="114300" y="1440597"/>
            <a:ext cx="9144000" cy="609600"/>
          </a:xfrm>
        </p:spPr>
        <p:txBody>
          <a:bodyPr rtlCol="0">
            <a:normAutofit fontScale="90000"/>
          </a:bodyPr>
          <a:lstStyle/>
          <a:p>
            <a:pPr fontAlgn="auto">
              <a:spcAft>
                <a:spcPts val="0"/>
              </a:spcAft>
              <a:defRPr/>
            </a:pPr>
            <a:r>
              <a:rPr lang="en-US" sz="4000" b="1" dirty="0">
                <a:solidFill>
                  <a:srgbClr val="FFFF00"/>
                </a:solidFill>
                <a:ea typeface="Arial Unicode MS" pitchFamily="34" charset="-128"/>
                <a:cs typeface="Times New Roman" pitchFamily="18" charset="0"/>
              </a:rPr>
              <a:t>CIRCULATION SERVICES</a:t>
            </a:r>
          </a:p>
        </p:txBody>
      </p:sp>
      <p:sp>
        <p:nvSpPr>
          <p:cNvPr id="167939" name="Rectangle 8"/>
          <p:cNvSpPr>
            <a:spLocks noChangeArrowheads="1"/>
          </p:cNvSpPr>
          <p:nvPr/>
        </p:nvSpPr>
        <p:spPr bwMode="auto">
          <a:xfrm>
            <a:off x="76200" y="4807803"/>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pitchFamily="34" charset="0"/>
                <a:ea typeface="Arial Unicode MS" pitchFamily="34" charset="-128"/>
                <a:cs typeface="Times New Roman" pitchFamily="18" charset="0"/>
              </a:rPr>
              <a:t>Reference Materials / Project Reports / Thesis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pitchFamily="34" charset="0"/>
                <a:ea typeface="Arial Unicode MS" pitchFamily="34" charset="-128"/>
                <a:cs typeface="Times New Roman" pitchFamily="18" charset="0"/>
              </a:rPr>
              <a:t>are to be used only in the library</a:t>
            </a: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Arial Unicode MS" pitchFamily="34" charset="-128"/>
                <a:cs typeface="Times New Roman" pitchFamily="18" charset="0"/>
              </a:rPr>
              <a:t>.</a:t>
            </a:r>
          </a:p>
        </p:txBody>
      </p:sp>
      <p:graphicFrame>
        <p:nvGraphicFramePr>
          <p:cNvPr id="12" name="Table 11"/>
          <p:cNvGraphicFramePr>
            <a:graphicFrameLocks noGrp="1"/>
          </p:cNvGraphicFramePr>
          <p:nvPr/>
        </p:nvGraphicFramePr>
        <p:xfrm>
          <a:off x="571500" y="2286000"/>
          <a:ext cx="8153400" cy="1322388"/>
        </p:xfrm>
        <a:graphic>
          <a:graphicData uri="http://schemas.openxmlformats.org/drawingml/2006/table">
            <a:tbl>
              <a:tblPr/>
              <a:tblGrid>
                <a:gridCol w="2422525">
                  <a:extLst>
                    <a:ext uri="{9D8B030D-6E8A-4147-A177-3AD203B41FA5}">
                      <a16:colId xmlns:a16="http://schemas.microsoft.com/office/drawing/2014/main" val="20000"/>
                    </a:ext>
                  </a:extLst>
                </a:gridCol>
                <a:gridCol w="2149475">
                  <a:extLst>
                    <a:ext uri="{9D8B030D-6E8A-4147-A177-3AD203B41FA5}">
                      <a16:colId xmlns:a16="http://schemas.microsoft.com/office/drawing/2014/main" val="20001"/>
                    </a:ext>
                  </a:extLst>
                </a:gridCol>
                <a:gridCol w="3581400">
                  <a:extLst>
                    <a:ext uri="{9D8B030D-6E8A-4147-A177-3AD203B41FA5}">
                      <a16:colId xmlns:a16="http://schemas.microsoft.com/office/drawing/2014/main" val="20002"/>
                    </a:ext>
                  </a:extLst>
                </a:gridCol>
              </a:tblGrid>
              <a:tr h="1322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bg1"/>
                        </a:solidFill>
                        <a:effectLst/>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chemeClr val="bg1"/>
                          </a:solidFill>
                          <a:effectLst/>
                          <a:latin typeface="Calibri" pitchFamily="34" charset="0"/>
                          <a:cs typeface="Times New Roman" pitchFamily="18" charset="0"/>
                        </a:rPr>
                        <a:t>Undergraduate/ Postgraduate Students</a:t>
                      </a:r>
                      <a:endParaRPr kumimoji="0" lang="en-GB" sz="2400" b="0" i="0" u="none" strike="noStrike" cap="none" normalizeH="0" baseline="0" dirty="0">
                        <a:ln>
                          <a:noFill/>
                        </a:ln>
                        <a:solidFill>
                          <a:schemeClr val="bg1"/>
                        </a:solidFill>
                        <a:effectLst/>
                        <a:latin typeface="Calibri" pitchFamily="34" charset="0"/>
                        <a:cs typeface="Times New Roman" pitchFamily="18" charset="0"/>
                      </a:endParaRPr>
                    </a:p>
                  </a:txBody>
                  <a:tcPr marL="73025" marR="730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bg1"/>
                        </a:solidFill>
                        <a:effectLst/>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chemeClr val="bg1"/>
                          </a:solidFill>
                          <a:effectLst/>
                          <a:latin typeface="Calibri" pitchFamily="34" charset="0"/>
                          <a:cs typeface="Times New Roman" pitchFamily="18" charset="0"/>
                        </a:rPr>
                        <a:t>5 books,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chemeClr val="bg1"/>
                          </a:solidFill>
                          <a:effectLst/>
                          <a:latin typeface="Calibri" pitchFamily="34" charset="0"/>
                          <a:cs typeface="Times New Roman" pitchFamily="18" charset="0"/>
                        </a:rPr>
                        <a:t>2 CDs,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dirty="0">
                          <a:ln>
                            <a:noFill/>
                          </a:ln>
                          <a:solidFill>
                            <a:schemeClr val="bg1"/>
                          </a:solidFill>
                          <a:effectLst/>
                          <a:latin typeface="Calibri" pitchFamily="34" charset="0"/>
                          <a:cs typeface="Times New Roman" pitchFamily="18" charset="0"/>
                        </a:rPr>
                        <a:t>2 magazines</a:t>
                      </a:r>
                      <a:endParaRPr kumimoji="0" lang="en-GB" sz="2400" b="0" i="0" u="none" strike="noStrike" cap="none" normalizeH="0" baseline="0" dirty="0">
                        <a:ln>
                          <a:noFill/>
                        </a:ln>
                        <a:solidFill>
                          <a:schemeClr val="bg1"/>
                        </a:solidFill>
                        <a:effectLst/>
                        <a:latin typeface="Calibri" pitchFamily="34" charset="0"/>
                        <a:cs typeface="Times New Roman" pitchFamily="18" charset="0"/>
                      </a:endParaRPr>
                    </a:p>
                  </a:txBody>
                  <a:tcPr marL="73025" marR="730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cap="none" normalizeH="0" baseline="0" dirty="0">
                          <a:ln>
                            <a:noFill/>
                          </a:ln>
                          <a:solidFill>
                            <a:schemeClr val="bg1"/>
                          </a:solidFill>
                          <a:effectLst/>
                          <a:latin typeface="Calibri" pitchFamily="34" charset="0"/>
                          <a:cs typeface="Times New Roman" pitchFamily="18" charset="0"/>
                        </a:rPr>
                        <a:t>General Collection (14 days)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bg1"/>
                          </a:solidFill>
                          <a:effectLst/>
                          <a:latin typeface="Calibri" pitchFamily="34" charset="0"/>
                          <a:cs typeface="Times New Roman" pitchFamily="18" charset="0"/>
                        </a:rPr>
                        <a:t>Red Spot (24 hours)</a:t>
                      </a:r>
                      <a:endParaRPr kumimoji="0" lang="en-GB" sz="2000" b="0" i="0" u="none" strike="noStrike" cap="none" normalizeH="0" baseline="0" dirty="0">
                        <a:ln>
                          <a:noFill/>
                        </a:ln>
                        <a:solidFill>
                          <a:schemeClr val="bg1"/>
                        </a:solidFill>
                        <a:effectLst/>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bg1"/>
                          </a:solidFill>
                          <a:effectLst/>
                          <a:latin typeface="Calibri" pitchFamily="34" charset="0"/>
                          <a:cs typeface="Times New Roman" pitchFamily="18" charset="0"/>
                        </a:rPr>
                        <a:t>CDs &amp; magazines (2 Days)</a:t>
                      </a:r>
                      <a:endParaRPr kumimoji="0" lang="en-GB" sz="2000" b="0" i="0" u="none" strike="noStrike" cap="none" normalizeH="0" baseline="0" dirty="0">
                        <a:ln>
                          <a:noFill/>
                        </a:ln>
                        <a:solidFill>
                          <a:schemeClr val="bg1"/>
                        </a:solidFill>
                        <a:effectLst/>
                        <a:latin typeface="Calibri" pitchFamily="34" charset="0"/>
                        <a:cs typeface="Times New Roman" pitchFamily="18" charset="0"/>
                      </a:endParaRPr>
                    </a:p>
                  </a:txBody>
                  <a:tcPr marL="73025" marR="7302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0084472"/>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13A65B-5EDE-4B07-A17B-C1515ECDF461}"/>
              </a:ext>
            </a:extLst>
          </p:cNvPr>
          <p:cNvPicPr>
            <a:picLocks noChangeAspect="1"/>
          </p:cNvPicPr>
          <p:nvPr/>
        </p:nvPicPr>
        <p:blipFill>
          <a:blip r:embed="rId3"/>
          <a:stretch>
            <a:fillRect/>
          </a:stretch>
        </p:blipFill>
        <p:spPr>
          <a:xfrm>
            <a:off x="0" y="0"/>
            <a:ext cx="9144000" cy="6857999"/>
          </a:xfrm>
          <a:prstGeom prst="rect">
            <a:avLst/>
          </a:prstGeom>
        </p:spPr>
      </p:pic>
      <p:grpSp>
        <p:nvGrpSpPr>
          <p:cNvPr id="2" name="Group 1"/>
          <p:cNvGrpSpPr/>
          <p:nvPr/>
        </p:nvGrpSpPr>
        <p:grpSpPr>
          <a:xfrm>
            <a:off x="-443230" y="1370987"/>
            <a:ext cx="9206230" cy="4785440"/>
            <a:chOff x="-290830" y="1280319"/>
            <a:chExt cx="9206230" cy="4785440"/>
          </a:xfrm>
        </p:grpSpPr>
        <p:sp>
          <p:nvSpPr>
            <p:cNvPr id="169986" name="Text Box 3"/>
            <p:cNvSpPr txBox="1">
              <a:spLocks noChangeArrowheads="1"/>
            </p:cNvSpPr>
            <p:nvPr/>
          </p:nvSpPr>
          <p:spPr bwMode="auto">
            <a:xfrm>
              <a:off x="-290830" y="1280319"/>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1200" cap="none" spc="0" normalizeH="0" baseline="0" noProof="0" dirty="0">
                  <a:ln>
                    <a:noFill/>
                  </a:ln>
                  <a:solidFill>
                    <a:srgbClr val="FFFF00"/>
                  </a:solidFill>
                  <a:effectLst/>
                  <a:uLnTx/>
                  <a:uFillTx/>
                  <a:latin typeface="Calibri"/>
                  <a:ea typeface="+mn-ea"/>
                  <a:cs typeface="Times New Roman" pitchFamily="18" charset="0"/>
                </a:rPr>
                <a:t>RENEWALS, LOSS AND DAMAGES</a:t>
              </a:r>
            </a:p>
          </p:txBody>
        </p:sp>
        <p:sp>
          <p:nvSpPr>
            <p:cNvPr id="169987" name="Rectangle 7"/>
            <p:cNvSpPr>
              <a:spLocks noChangeArrowheads="1"/>
            </p:cNvSpPr>
            <p:nvPr/>
          </p:nvSpPr>
          <p:spPr bwMode="auto">
            <a:xfrm>
              <a:off x="331470" y="1760271"/>
              <a:ext cx="144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sng" strike="noStrike" kern="1200" cap="none" spc="0" normalizeH="0" baseline="0" noProof="0" dirty="0">
                <a:ln>
                  <a:noFill/>
                </a:ln>
                <a:solidFill>
                  <a:srgbClr val="FFFF00"/>
                </a:solidFill>
                <a:effectLst/>
                <a:uLnTx/>
                <a:uFillTx/>
                <a:latin typeface="Calibri"/>
                <a:ea typeface="Arial Unicode MS"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00"/>
                  </a:solidFill>
                  <a:effectLst/>
                  <a:uLnTx/>
                  <a:uFillTx/>
                  <a:latin typeface="Calibri"/>
                  <a:ea typeface="Arial Unicode MS" pitchFamily="34" charset="-128"/>
                  <a:cs typeface="Times New Roman" pitchFamily="18" charset="0"/>
                </a:rPr>
                <a:t>Renewals</a:t>
              </a:r>
            </a:p>
          </p:txBody>
        </p:sp>
        <p:sp>
          <p:nvSpPr>
            <p:cNvPr id="169988" name="Rectangle 8"/>
            <p:cNvSpPr>
              <a:spLocks noChangeArrowheads="1"/>
            </p:cNvSpPr>
            <p:nvPr/>
          </p:nvSpPr>
          <p:spPr bwMode="auto">
            <a:xfrm>
              <a:off x="304800" y="2272111"/>
              <a:ext cx="8610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Times New Roman" pitchFamily="18" charset="0"/>
                </a:rPr>
                <a:t>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Times New Roman" pitchFamily="18" charset="0"/>
                </a:rPr>
                <a:t>1.	Library materials which have been borrowed may be renewed if they have not been reserved  other users.</a:t>
              </a:r>
            </a:p>
            <a:p>
              <a:pPr marL="342900" marR="0" lvl="0" indent="-342900" algn="l" defTabSz="914400" rtl="0" eaLnBrk="1" fontAlgn="base" latinLnBrk="0" hangingPunct="1">
                <a:lnSpc>
                  <a:spcPct val="100000"/>
                </a:lnSpc>
                <a:spcBef>
                  <a:spcPct val="0"/>
                </a:spcBef>
                <a:spcAft>
                  <a:spcPct val="0"/>
                </a:spcAft>
                <a:buClrTx/>
                <a:buSzTx/>
                <a:buFontTx/>
                <a:buAutoNum type="arabicPeriod" startAt="2"/>
                <a:tabLst/>
                <a:defRPr/>
              </a:pPr>
              <a:r>
                <a:rPr kumimoji="0" lang="en-GB" sz="1600" b="1" i="0" u="none" strike="noStrike" kern="1200" cap="none" spc="0" normalizeH="0" baseline="0" noProof="0" dirty="0">
                  <a:ln>
                    <a:noFill/>
                  </a:ln>
                  <a:solidFill>
                    <a:prstClr val="white"/>
                  </a:solidFill>
                  <a:effectLst/>
                  <a:uLnTx/>
                  <a:uFillTx/>
                  <a:latin typeface="Calibri"/>
                  <a:ea typeface="+mn-ea"/>
                  <a:cs typeface="Times New Roman" pitchFamily="18" charset="0"/>
                </a:rPr>
                <a:t>  Renewals can be done twice only.</a:t>
              </a:r>
            </a:p>
            <a:p>
              <a:pPr marL="457200" marR="0" lvl="0" indent="-457200" algn="l" defTabSz="914400" rtl="0" eaLnBrk="1" fontAlgn="base" latinLnBrk="0" hangingPunct="1">
                <a:lnSpc>
                  <a:spcPct val="100000"/>
                </a:lnSpc>
                <a:spcBef>
                  <a:spcPct val="0"/>
                </a:spcBef>
                <a:spcAft>
                  <a:spcPct val="0"/>
                </a:spcAft>
                <a:buClrTx/>
                <a:buSzTx/>
                <a:buFontTx/>
                <a:buAutoNum type="arabicPeriod" startAt="2"/>
                <a:tabLst/>
                <a:defRPr/>
              </a:pPr>
              <a:r>
                <a:rPr kumimoji="0" lang="en-GB" sz="1600" b="1" i="0" u="none" strike="noStrike" kern="1200" cap="none" spc="0" normalizeH="0" baseline="0" noProof="0" dirty="0">
                  <a:ln>
                    <a:noFill/>
                  </a:ln>
                  <a:solidFill>
                    <a:prstClr val="white"/>
                  </a:solidFill>
                  <a:effectLst/>
                  <a:uLnTx/>
                  <a:uFillTx/>
                  <a:latin typeface="Calibri"/>
                  <a:ea typeface="+mn-ea"/>
                  <a:cs typeface="Times New Roman" pitchFamily="18" charset="0"/>
                </a:rPr>
                <a:t>Renewals for overdue books are not allowed.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Times New Roman" pitchFamily="18" charset="0"/>
                </a:rPr>
                <a:t>4.       Loan renewals can be done one (1) day before the due date or 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Times New Roman" pitchFamily="18" charset="0"/>
                </a:rPr>
                <a:t>        the due date.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Times New Roman" pitchFamily="18" charset="0"/>
                </a:rPr>
                <a:t>5.      Users can now renew their loans online through OPAC, self check machine and through     Circulation Counter.</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Times New Roman" pitchFamily="18" charset="0"/>
              </a:endParaRPr>
            </a:p>
          </p:txBody>
        </p:sp>
        <p:sp>
          <p:nvSpPr>
            <p:cNvPr id="169989" name="Rectangle 9"/>
            <p:cNvSpPr>
              <a:spLocks noChangeArrowheads="1"/>
            </p:cNvSpPr>
            <p:nvPr/>
          </p:nvSpPr>
          <p:spPr bwMode="auto">
            <a:xfrm>
              <a:off x="14488" y="2762713"/>
              <a:ext cx="5562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914400" marR="0" lvl="1" indent="-457200" algn="l" defTabSz="914400" rtl="0" eaLnBrk="0" fontAlgn="base" latinLnBrk="0" hangingPunct="0">
                <a:lnSpc>
                  <a:spcPct val="100000"/>
                </a:lnSpc>
                <a:spcBef>
                  <a:spcPct val="0"/>
                </a:spcBef>
                <a:spcAft>
                  <a:spcPct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Calibri"/>
                <a:ea typeface="+mn-ea"/>
                <a:cs typeface="Times New Roman" pitchFamily="18" charset="0"/>
              </a:endParaRPr>
            </a:p>
          </p:txBody>
        </p:sp>
        <p:sp>
          <p:nvSpPr>
            <p:cNvPr id="169990" name="Rectangle 10"/>
            <p:cNvSpPr>
              <a:spLocks noChangeArrowheads="1"/>
            </p:cNvSpPr>
            <p:nvPr/>
          </p:nvSpPr>
          <p:spPr bwMode="auto">
            <a:xfrm>
              <a:off x="414538" y="3978993"/>
              <a:ext cx="81960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Times New Roman" pitchFamily="18" charset="0"/>
                </a:rPr>
                <a:t>   </a:t>
              </a:r>
            </a:p>
          </p:txBody>
        </p:sp>
        <p:sp>
          <p:nvSpPr>
            <p:cNvPr id="169993" name="Rectangle 13"/>
            <p:cNvSpPr>
              <a:spLocks noChangeArrowheads="1"/>
            </p:cNvSpPr>
            <p:nvPr/>
          </p:nvSpPr>
          <p:spPr bwMode="auto">
            <a:xfrm>
              <a:off x="320040" y="4047264"/>
              <a:ext cx="21295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00"/>
                </a:solidFill>
                <a:effectLst/>
                <a:uLnTx/>
                <a:uFillTx/>
                <a:latin typeface="Calibri"/>
                <a:ea typeface="Arial Unicode MS" pitchFamily="34"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srgbClr val="FFFF00"/>
                </a:solidFill>
                <a:effectLst/>
                <a:uLnTx/>
                <a:uFillTx/>
                <a:latin typeface="Calibri"/>
                <a:ea typeface="Arial Unicode MS" pitchFamily="34"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00"/>
                  </a:solidFill>
                  <a:effectLst/>
                  <a:uLnTx/>
                  <a:uFillTx/>
                  <a:latin typeface="Calibri"/>
                  <a:ea typeface="Arial Unicode MS" pitchFamily="34" charset="-128"/>
                  <a:cs typeface="Times New Roman" pitchFamily="18" charset="0"/>
                </a:rPr>
                <a:t>Loss and Damages</a:t>
              </a:r>
            </a:p>
          </p:txBody>
        </p:sp>
        <p:sp>
          <p:nvSpPr>
            <p:cNvPr id="169994" name="Rectangle 14"/>
            <p:cNvSpPr>
              <a:spLocks noChangeArrowheads="1"/>
            </p:cNvSpPr>
            <p:nvPr/>
          </p:nvSpPr>
          <p:spPr bwMode="auto">
            <a:xfrm>
              <a:off x="354330" y="4726931"/>
              <a:ext cx="84582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0" marR="0" lvl="0" indent="0" algn="just" defTabSz="914400" rtl="0" eaLnBrk="0" fontAlgn="base" latinLnBrk="0" hangingPunct="0">
                <a:lnSpc>
                  <a:spcPct val="100000"/>
                </a:lnSpc>
                <a:spcBef>
                  <a:spcPct val="50000"/>
                </a:spcBef>
                <a:spcAft>
                  <a:spcPct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a:ea typeface="Arial Unicode MS" pitchFamily="34" charset="-128"/>
                <a:cs typeface="Times New Roman" pitchFamily="18" charset="0"/>
              </a:endParaRPr>
            </a:p>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a:ea typeface="Arial Unicode MS" pitchFamily="34" charset="-128"/>
                  <a:cs typeface="Times New Roman" pitchFamily="18" charset="0"/>
                </a:rPr>
                <a:t>Borrowers will be held accountable for the materials out on loan. If the material is lost, an immediate report should be made to the Librarian to enable appropriate actions to be taken.</a:t>
              </a:r>
            </a:p>
          </p:txBody>
        </p:sp>
      </p:grpSp>
      <p:pic>
        <p:nvPicPr>
          <p:cNvPr id="15"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215673"/>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FB0B72-FDC4-4F4F-80B7-7AF391B57B83}"/>
              </a:ext>
            </a:extLst>
          </p:cNvPr>
          <p:cNvPicPr>
            <a:picLocks noChangeAspect="1"/>
          </p:cNvPicPr>
          <p:nvPr/>
        </p:nvPicPr>
        <p:blipFill>
          <a:blip r:embed="rId3"/>
          <a:stretch>
            <a:fillRect/>
          </a:stretch>
        </p:blipFill>
        <p:spPr>
          <a:xfrm>
            <a:off x="0" y="0"/>
            <a:ext cx="9144000" cy="6857999"/>
          </a:xfrm>
          <a:prstGeom prst="rect">
            <a:avLst/>
          </a:prstGeom>
        </p:spPr>
      </p:pic>
      <p:sp>
        <p:nvSpPr>
          <p:cNvPr id="115714" name="Rectangle 2"/>
          <p:cNvSpPr>
            <a:spLocks noGrp="1" noChangeArrowheads="1"/>
          </p:cNvSpPr>
          <p:nvPr>
            <p:ph type="title"/>
          </p:nvPr>
        </p:nvSpPr>
        <p:spPr>
          <a:xfrm>
            <a:off x="228600" y="1049760"/>
            <a:ext cx="2971800" cy="639762"/>
          </a:xfrm>
        </p:spPr>
        <p:txBody>
          <a:bodyPr rtlCol="0">
            <a:normAutofit/>
          </a:bodyPr>
          <a:lstStyle/>
          <a:p>
            <a:pPr fontAlgn="auto">
              <a:spcAft>
                <a:spcPts val="0"/>
              </a:spcAft>
              <a:defRPr/>
            </a:pPr>
            <a:r>
              <a:rPr lang="en-US" b="1" dirty="0">
                <a:solidFill>
                  <a:srgbClr val="FFFF00"/>
                </a:solidFill>
                <a:ea typeface="Arial Unicode MS" pitchFamily="34" charset="-128"/>
                <a:cs typeface="Times New Roman" pitchFamily="18" charset="0"/>
              </a:rPr>
              <a:t>LATE FINES </a:t>
            </a:r>
          </a:p>
        </p:txBody>
      </p:sp>
      <p:sp>
        <p:nvSpPr>
          <p:cNvPr id="171013" name="Rectangle 8"/>
          <p:cNvSpPr>
            <a:spLocks noChangeArrowheads="1"/>
          </p:cNvSpPr>
          <p:nvPr/>
        </p:nvSpPr>
        <p:spPr bwMode="auto">
          <a:xfrm>
            <a:off x="533400" y="1544844"/>
            <a:ext cx="402385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Times New Roman" pitchFamily="18" charset="0"/>
              <a:ea typeface="Arial Unicode MS"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Arial Unicode MS" pitchFamily="34" charset="-128"/>
                <a:cs typeface="Times New Roman" pitchFamily="18" charset="0"/>
              </a:rPr>
              <a:t>1-7 days		: RM0.50 per day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Arial Unicode MS" pitchFamily="34" charset="-128"/>
                <a:cs typeface="Times New Roman" pitchFamily="18" charset="0"/>
              </a:rPr>
              <a:t>Red spot books	:  RM0.50 per hour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alibri"/>
              <a:ea typeface="Arial Unicode MS" pitchFamily="34" charset="-128"/>
              <a:cs typeface="Times New Roman" pitchFamily="18" charset="0"/>
            </a:endParaRPr>
          </a:p>
        </p:txBody>
      </p:sp>
      <p:sp>
        <p:nvSpPr>
          <p:cNvPr id="171014" name="Rectangle 9"/>
          <p:cNvSpPr>
            <a:spLocks noChangeArrowheads="1"/>
          </p:cNvSpPr>
          <p:nvPr/>
        </p:nvSpPr>
        <p:spPr bwMode="auto">
          <a:xfrm>
            <a:off x="334432" y="3342744"/>
            <a:ext cx="48006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Times New Roman" pitchFamily="18" charset="0"/>
              <a:ea typeface="Arial Unicode MS"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alibri"/>
              <a:ea typeface="Arial Unicode MS" pitchFamily="34" charset="-128"/>
              <a:cs typeface="Times New Roman" pitchFamily="18" charset="0"/>
            </a:endParaRPr>
          </a:p>
        </p:txBody>
      </p:sp>
      <p:sp>
        <p:nvSpPr>
          <p:cNvPr id="171015" name="Rectangle 10"/>
          <p:cNvSpPr>
            <a:spLocks noChangeArrowheads="1"/>
          </p:cNvSpPr>
          <p:nvPr/>
        </p:nvSpPr>
        <p:spPr bwMode="auto">
          <a:xfrm>
            <a:off x="417058" y="2578348"/>
            <a:ext cx="8280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a:ea typeface="Arial Unicode MS" pitchFamily="34" charset="-128"/>
                <a:cs typeface="Times New Roman" pitchFamily="18" charset="0"/>
              </a:rPr>
              <a:t>As soon as a fine is incurred, all library-borrowing privileges will be suspended. Overdue notices are auto-generated by the library system and sent to the library user’s account. All recorded fines must be paid before borrowing privileges are reinstated.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Times New Roman" pitchFamily="18" charset="0"/>
              <a:ea typeface="Arial Unicode MS" pitchFamily="34" charset="-128"/>
              <a:cs typeface="Times New Roman" pitchFamily="18" charset="0"/>
            </a:endParaRPr>
          </a:p>
        </p:txBody>
      </p:sp>
      <p:pic>
        <p:nvPicPr>
          <p:cNvPr id="9"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957930"/>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A5D13F-BA0D-4AF4-8438-17EC4304CFED}"/>
              </a:ext>
            </a:extLst>
          </p:cNvPr>
          <p:cNvPicPr>
            <a:picLocks noChangeAspect="1"/>
          </p:cNvPicPr>
          <p:nvPr/>
        </p:nvPicPr>
        <p:blipFill>
          <a:blip r:embed="rId2"/>
          <a:stretch>
            <a:fillRect/>
          </a:stretch>
        </p:blipFill>
        <p:spPr>
          <a:xfrm>
            <a:off x="0" y="0"/>
            <a:ext cx="9144000" cy="6857999"/>
          </a:xfrm>
          <a:prstGeom prst="rect">
            <a:avLst/>
          </a:prstGeom>
        </p:spPr>
      </p:pic>
      <p:grpSp>
        <p:nvGrpSpPr>
          <p:cNvPr id="2" name="Group 1"/>
          <p:cNvGrpSpPr/>
          <p:nvPr/>
        </p:nvGrpSpPr>
        <p:grpSpPr>
          <a:xfrm>
            <a:off x="533400" y="1905000"/>
            <a:ext cx="7848600" cy="4191000"/>
            <a:chOff x="609600" y="1752600"/>
            <a:chExt cx="7848600" cy="4191000"/>
          </a:xfrm>
        </p:grpSpPr>
        <p:sp>
          <p:nvSpPr>
            <p:cNvPr id="179202" name="Title 1"/>
            <p:cNvSpPr txBox="1">
              <a:spLocks/>
            </p:cNvSpPr>
            <p:nvPr/>
          </p:nvSpPr>
          <p:spPr bwMode="auto">
            <a:xfrm>
              <a:off x="838200" y="1752600"/>
              <a:ext cx="754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glow rad="101600">
                      <a:srgbClr val="FF3399">
                        <a:alpha val="60000"/>
                      </a:srgbClr>
                    </a:glow>
                  </a:effectLst>
                  <a:uLnTx/>
                  <a:uFillTx/>
                  <a:latin typeface="Calibri" pitchFamily="34" charset="0"/>
                  <a:ea typeface="+mn-ea"/>
                  <a:cs typeface="Arial" pitchFamily="34" charset="0"/>
                </a:rPr>
                <a:t>HOW TO ACCESS THE LIBRARY PORTAL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glow rad="101600">
                      <a:srgbClr val="FF3399">
                        <a:alpha val="60000"/>
                      </a:srgbClr>
                    </a:glow>
                  </a:effectLst>
                  <a:uLnTx/>
                  <a:uFillTx/>
                  <a:latin typeface="Calibri"/>
                  <a:ea typeface="+mn-ea"/>
                  <a:cs typeface="Arial" pitchFamily="34" charset="0"/>
                </a:rPr>
                <a:t>&amp;</a:t>
              </a:r>
              <a:endParaRPr kumimoji="0" lang="en-GB" sz="3600" b="1" i="0" u="none" strike="noStrike" kern="1200" cap="none" spc="0" normalizeH="0" baseline="0" noProof="0" dirty="0">
                <a:ln>
                  <a:noFill/>
                </a:ln>
                <a:solidFill>
                  <a:srgbClr val="FFFF00"/>
                </a:solidFill>
                <a:effectLst/>
                <a:uLnTx/>
                <a:uFillTx/>
                <a:latin typeface="Calibri"/>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FFFF00"/>
                  </a:solidFill>
                  <a:effectLst/>
                  <a:uLnTx/>
                  <a:uFillTx/>
                  <a:latin typeface="Calibri"/>
                  <a:ea typeface="+mn-ea"/>
                  <a:cs typeface="Times New Roman" pitchFamily="18" charset="0"/>
                </a:rPr>
                <a:t>ONLINE PUBLIC ACCESS CATALOGUE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FF00"/>
                  </a:solidFill>
                  <a:effectLst/>
                  <a:uLnTx/>
                  <a:uFillTx/>
                  <a:latin typeface="Calibri"/>
                  <a:ea typeface="+mn-ea"/>
                  <a:cs typeface="Times New Roman" pitchFamily="18" charset="0"/>
                </a:rPr>
                <a:t>(</a:t>
              </a:r>
              <a:r>
                <a:rPr kumimoji="0" lang="en-GB" sz="3200" b="1" i="1" u="none" strike="noStrike" kern="1200" cap="none" spc="0" normalizeH="0" baseline="0" noProof="0" dirty="0">
                  <a:ln>
                    <a:noFill/>
                  </a:ln>
                  <a:solidFill>
                    <a:srgbClr val="FFFF00"/>
                  </a:solidFill>
                  <a:effectLst/>
                  <a:uLnTx/>
                  <a:uFillTx/>
                  <a:latin typeface="Calibri"/>
                  <a:ea typeface="+mn-ea"/>
                  <a:cs typeface="Times New Roman" pitchFamily="18" charset="0"/>
                </a:rPr>
                <a:t>e</a:t>
              </a:r>
              <a:r>
                <a:rPr kumimoji="0" lang="en-GB" sz="3200" b="1" i="0" u="none" strike="noStrike" kern="1200" cap="none" spc="0" normalizeH="0" baseline="0" noProof="0" dirty="0">
                  <a:ln>
                    <a:noFill/>
                  </a:ln>
                  <a:solidFill>
                    <a:srgbClr val="FFFF00"/>
                  </a:solidFill>
                  <a:effectLst/>
                  <a:uLnTx/>
                  <a:uFillTx/>
                  <a:latin typeface="Calibri"/>
                  <a:ea typeface="+mn-ea"/>
                  <a:cs typeface="Times New Roman" pitchFamily="18" charset="0"/>
                </a:rPr>
                <a:t>-OPAC)</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FFFF00"/>
                </a:solidFill>
                <a:effectLst/>
                <a:uLnTx/>
                <a:uFillTx/>
                <a:latin typeface="Calibri"/>
                <a:ea typeface="+mn-ea"/>
                <a:cs typeface="Times New Roman" pitchFamily="18" charset="0"/>
              </a:endParaRPr>
            </a:p>
          </p:txBody>
        </p:sp>
        <p:sp>
          <p:nvSpPr>
            <p:cNvPr id="6" name="TextBox 5"/>
            <p:cNvSpPr txBox="1"/>
            <p:nvPr/>
          </p:nvSpPr>
          <p:spPr>
            <a:xfrm>
              <a:off x="3886200" y="4049713"/>
              <a:ext cx="1371600" cy="369887"/>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Log on to</a:t>
              </a:r>
            </a:p>
          </p:txBody>
        </p:sp>
        <p:sp>
          <p:nvSpPr>
            <p:cNvPr id="7" name="Rounded Rectangle 6"/>
            <p:cNvSpPr/>
            <p:nvPr/>
          </p:nvSpPr>
          <p:spPr>
            <a:xfrm>
              <a:off x="609600" y="4552950"/>
              <a:ext cx="7848600" cy="5334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Times New Roman" pitchFamily="18" charset="0"/>
                </a:rPr>
                <a:t>OPAC direct URL </a:t>
              </a:r>
              <a:r>
                <a:rPr kumimoji="0" lang="en-US" sz="2000" b="0" i="0" u="sng" strike="noStrike" kern="1200" cap="none" spc="0" normalizeH="0" baseline="0" noProof="0" dirty="0">
                  <a:ln>
                    <a:noFill/>
                  </a:ln>
                  <a:solidFill>
                    <a:prstClr val="black"/>
                  </a:solidFill>
                  <a:effectLst/>
                  <a:uLnTx/>
                  <a:uFillTx/>
                  <a:latin typeface="Calibri"/>
                  <a:ea typeface="+mn-ea"/>
                  <a:cs typeface="Times New Roman" pitchFamily="18" charset="0"/>
                </a:rPr>
                <a:t>https://koha.ucsiuniversity.edu.my/</a:t>
              </a:r>
            </a:p>
          </p:txBody>
        </p:sp>
        <p:sp>
          <p:nvSpPr>
            <p:cNvPr id="8" name="Rectangle 7"/>
            <p:cNvSpPr/>
            <p:nvPr/>
          </p:nvSpPr>
          <p:spPr>
            <a:xfrm>
              <a:off x="1371600" y="5543550"/>
              <a:ext cx="6248400" cy="40005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Library Portal </a:t>
              </a:r>
              <a:r>
                <a:rPr kumimoji="0" lang="en-GB" sz="2000" b="0" i="0" u="none" strike="noStrike" kern="1200" cap="none" spc="0" normalizeH="0" baseline="0" noProof="0" dirty="0">
                  <a:ln>
                    <a:noFill/>
                  </a:ln>
                  <a:solidFill>
                    <a:srgbClr val="000000"/>
                  </a:solidFill>
                  <a:effectLst/>
                  <a:uLnTx/>
                  <a:uFillTx/>
                  <a:latin typeface="Calibri"/>
                  <a:ea typeface="+mn-ea"/>
                  <a:cs typeface="+mn-cs"/>
                </a:rPr>
                <a:t>https://lib.ucsiuniversity.edu.my/</a:t>
              </a:r>
            </a:p>
          </p:txBody>
        </p:sp>
      </p:grpSp>
      <p:pic>
        <p:nvPicPr>
          <p:cNvPr id="12"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405798"/>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224AFF-7B9D-4E10-81A4-7BF94F4CDA1C}"/>
              </a:ext>
            </a:extLst>
          </p:cNvPr>
          <p:cNvPicPr>
            <a:picLocks noChangeAspect="1"/>
          </p:cNvPicPr>
          <p:nvPr/>
        </p:nvPicPr>
        <p:blipFill>
          <a:blip r:embed="rId2"/>
          <a:stretch>
            <a:fillRect/>
          </a:stretch>
        </p:blipFill>
        <p:spPr>
          <a:xfrm>
            <a:off x="0" y="0"/>
            <a:ext cx="9144000" cy="6857999"/>
          </a:xfrm>
          <a:prstGeom prst="rect">
            <a:avLst/>
          </a:prstGeom>
        </p:spPr>
      </p:pic>
      <p:pic>
        <p:nvPicPr>
          <p:cNvPr id="8"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F2ABBAD-7209-43ED-A489-9202698466D5}"/>
              </a:ext>
            </a:extLst>
          </p:cNvPr>
          <p:cNvPicPr>
            <a:picLocks noChangeAspect="1"/>
          </p:cNvPicPr>
          <p:nvPr/>
        </p:nvPicPr>
        <p:blipFill rotWithShape="1">
          <a:blip r:embed="rId5"/>
          <a:srcRect l="38333" t="21838" r="22500" b="20356"/>
          <a:stretch/>
        </p:blipFill>
        <p:spPr>
          <a:xfrm>
            <a:off x="609600" y="1447800"/>
            <a:ext cx="7772400" cy="4805465"/>
          </a:xfrm>
          <a:prstGeom prst="rect">
            <a:avLst/>
          </a:prstGeom>
        </p:spPr>
      </p:pic>
    </p:spTree>
    <p:extLst>
      <p:ext uri="{BB962C8B-B14F-4D97-AF65-F5344CB8AC3E}">
        <p14:creationId xmlns:p14="http://schemas.microsoft.com/office/powerpoint/2010/main" val="346583650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8488C9-9640-4744-A85E-C5D0B7A9DE66}"/>
              </a:ext>
            </a:extLst>
          </p:cNvPr>
          <p:cNvPicPr>
            <a:picLocks noChangeAspect="1"/>
          </p:cNvPicPr>
          <p:nvPr/>
        </p:nvPicPr>
        <p:blipFill>
          <a:blip r:embed="rId3"/>
          <a:stretch>
            <a:fillRect/>
          </a:stretch>
        </p:blipFill>
        <p:spPr>
          <a:xfrm>
            <a:off x="0" y="0"/>
            <a:ext cx="9144000" cy="6857999"/>
          </a:xfrm>
          <a:prstGeom prst="rect">
            <a:avLst/>
          </a:prstGeom>
        </p:spPr>
      </p:pic>
      <p:pic>
        <p:nvPicPr>
          <p:cNvPr id="10"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3177B9D-DD91-48E6-B15C-1648D2D37C2E}"/>
              </a:ext>
            </a:extLst>
          </p:cNvPr>
          <p:cNvPicPr>
            <a:picLocks noChangeAspect="1"/>
          </p:cNvPicPr>
          <p:nvPr/>
        </p:nvPicPr>
        <p:blipFill rotWithShape="1">
          <a:blip r:embed="rId6"/>
          <a:srcRect l="36666" t="26284" r="21667" b="18874"/>
          <a:stretch/>
        </p:blipFill>
        <p:spPr>
          <a:xfrm>
            <a:off x="726140" y="1371600"/>
            <a:ext cx="7808259" cy="4876800"/>
          </a:xfrm>
          <a:prstGeom prst="rect">
            <a:avLst/>
          </a:prstGeom>
        </p:spPr>
      </p:pic>
    </p:spTree>
    <p:extLst>
      <p:ext uri="{BB962C8B-B14F-4D97-AF65-F5344CB8AC3E}">
        <p14:creationId xmlns:p14="http://schemas.microsoft.com/office/powerpoint/2010/main" val="1159400181"/>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3AC594-4C8C-48F4-A253-76A980F2D7EC}"/>
              </a:ext>
            </a:extLst>
          </p:cNvPr>
          <p:cNvPicPr>
            <a:picLocks noChangeAspect="1"/>
          </p:cNvPicPr>
          <p:nvPr/>
        </p:nvPicPr>
        <p:blipFill>
          <a:blip r:embed="rId2"/>
          <a:stretch>
            <a:fillRect/>
          </a:stretch>
        </p:blipFill>
        <p:spPr>
          <a:xfrm>
            <a:off x="0" y="0"/>
            <a:ext cx="9144000" cy="6857999"/>
          </a:xfrm>
          <a:prstGeom prst="rect">
            <a:avLst/>
          </a:prstGeom>
        </p:spPr>
      </p:pic>
      <p:pic>
        <p:nvPicPr>
          <p:cNvPr id="4"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A7B6034-A7C1-4D44-9AF0-3009D31391E0}"/>
              </a:ext>
            </a:extLst>
          </p:cNvPr>
          <p:cNvPicPr>
            <a:picLocks noChangeAspect="1"/>
          </p:cNvPicPr>
          <p:nvPr/>
        </p:nvPicPr>
        <p:blipFill rotWithShape="1">
          <a:blip r:embed="rId5"/>
          <a:srcRect l="39167" t="27767" r="24167" b="21838"/>
          <a:stretch/>
        </p:blipFill>
        <p:spPr>
          <a:xfrm>
            <a:off x="533400" y="1418866"/>
            <a:ext cx="8077200" cy="4946075"/>
          </a:xfrm>
          <a:prstGeom prst="rect">
            <a:avLst/>
          </a:prstGeom>
        </p:spPr>
      </p:pic>
    </p:spTree>
    <p:extLst>
      <p:ext uri="{BB962C8B-B14F-4D97-AF65-F5344CB8AC3E}">
        <p14:creationId xmlns:p14="http://schemas.microsoft.com/office/powerpoint/2010/main" val="1484397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75571-548B-403A-8F50-C48990325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5" name="Text Box 2"/>
          <p:cNvSpPr txBox="1">
            <a:spLocks noChangeArrowheads="1"/>
          </p:cNvSpPr>
          <p:nvPr/>
        </p:nvSpPr>
        <p:spPr bwMode="auto">
          <a:xfrm>
            <a:off x="960120" y="1905000"/>
            <a:ext cx="7620000" cy="3050450"/>
          </a:xfrm>
          <a:prstGeom prst="rect">
            <a:avLst/>
          </a:prstGeom>
          <a:noFill/>
          <a:ln w="9525">
            <a:noFill/>
            <a:miter lim="800000"/>
            <a:headEnd/>
            <a:tailEnd/>
          </a:ln>
        </p:spPr>
        <p:txBody>
          <a:bodyPr>
            <a:spAutoFit/>
          </a:bodyPr>
          <a:lstStyle/>
          <a:p>
            <a:pPr marL="577850" marR="0" lvl="0" indent="-577850" algn="l" defTabSz="4572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B. Meeting Deadlines to avoid penalty charges:</a:t>
            </a:r>
          </a:p>
          <a:p>
            <a:pPr marL="577850" marR="0" lvl="0" indent="-577850" algn="l" defTabSz="457200" rtl="0" eaLnBrk="1" fontAlgn="auto" latinLnBrk="0" hangingPunct="1">
              <a:lnSpc>
                <a:spcPct val="85000"/>
              </a:lnSpc>
              <a:spcBef>
                <a:spcPct val="50000"/>
              </a:spcBef>
              <a:spcAft>
                <a:spcPts val="0"/>
              </a:spcAft>
              <a:buClrTx/>
              <a:buSzTx/>
              <a:buFont typeface="Arial" pitchFamily="34" charset="0"/>
              <a:buChar char="•"/>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Tuition fees</a:t>
            </a:r>
          </a:p>
          <a:p>
            <a:pPr marL="577850" marR="0" lvl="0" indent="-577850" algn="l" defTabSz="457200" rtl="0" eaLnBrk="1" fontAlgn="auto" latinLnBrk="0" hangingPunct="1">
              <a:lnSpc>
                <a:spcPct val="85000"/>
              </a:lnSpc>
              <a:spcBef>
                <a:spcPct val="50000"/>
              </a:spcBef>
              <a:spcAft>
                <a:spcPts val="0"/>
              </a:spcAft>
              <a:buClrTx/>
              <a:buSzTx/>
              <a:buFont typeface="Arial" pitchFamily="34" charset="0"/>
              <a:buChar char="•"/>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Course Selection</a:t>
            </a:r>
          </a:p>
          <a:p>
            <a:pPr marL="577850" marR="0" lvl="0" indent="-577850" algn="l" defTabSz="457200" rtl="0" eaLnBrk="1" fontAlgn="auto" latinLnBrk="0" hangingPunct="1">
              <a:lnSpc>
                <a:spcPct val="85000"/>
              </a:lnSpc>
              <a:spcBef>
                <a:spcPct val="50000"/>
              </a:spcBef>
              <a:spcAft>
                <a:spcPts val="0"/>
              </a:spcAft>
              <a:buClrTx/>
              <a:buSzTx/>
              <a:buFont typeface="Arial" pitchFamily="34" charset="0"/>
              <a:buChar char="•"/>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Add/Drop</a:t>
            </a:r>
          </a:p>
          <a:p>
            <a:pPr marL="577850" marR="0" lvl="0" indent="-577850" algn="l" defTabSz="457200" rtl="0" eaLnBrk="1" fontAlgn="auto" latinLnBrk="0" hangingPunct="1">
              <a:lnSpc>
                <a:spcPct val="85000"/>
              </a:lnSpc>
              <a:spcBef>
                <a:spcPct val="50000"/>
              </a:spcBef>
              <a:spcAft>
                <a:spcPts val="0"/>
              </a:spcAft>
              <a:buClrTx/>
              <a:buSzTx/>
              <a:buFont typeface="Arial" pitchFamily="34" charset="0"/>
              <a:buChar char="•"/>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Withdrawal of Course</a:t>
            </a: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675013"/>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A0758-5A7A-4896-916B-E7257C2E0956}"/>
              </a:ext>
            </a:extLst>
          </p:cNvPr>
          <p:cNvPicPr>
            <a:picLocks noChangeAspect="1"/>
          </p:cNvPicPr>
          <p:nvPr/>
        </p:nvPicPr>
        <p:blipFill>
          <a:blip r:embed="rId3"/>
          <a:stretch>
            <a:fillRect/>
          </a:stretch>
        </p:blipFill>
        <p:spPr>
          <a:xfrm>
            <a:off x="0" y="0"/>
            <a:ext cx="9144000" cy="6857999"/>
          </a:xfrm>
          <a:prstGeom prst="rect">
            <a:avLst/>
          </a:prstGeom>
        </p:spPr>
      </p:pic>
      <p:pic>
        <p:nvPicPr>
          <p:cNvPr id="8"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7113C3A-0F6A-4D33-AD6D-6A236F68BD8F}"/>
              </a:ext>
            </a:extLst>
          </p:cNvPr>
          <p:cNvPicPr>
            <a:picLocks noChangeAspect="1"/>
          </p:cNvPicPr>
          <p:nvPr/>
        </p:nvPicPr>
        <p:blipFill rotWithShape="1">
          <a:blip r:embed="rId6"/>
          <a:srcRect l="35833" t="21838" r="20833" b="26284"/>
          <a:stretch/>
        </p:blipFill>
        <p:spPr>
          <a:xfrm>
            <a:off x="609599" y="1524000"/>
            <a:ext cx="8001001" cy="4800600"/>
          </a:xfrm>
          <a:prstGeom prst="rect">
            <a:avLst/>
          </a:prstGeom>
        </p:spPr>
      </p:pic>
    </p:spTree>
    <p:extLst>
      <p:ext uri="{BB962C8B-B14F-4D97-AF65-F5344CB8AC3E}">
        <p14:creationId xmlns:p14="http://schemas.microsoft.com/office/powerpoint/2010/main" val="3841642885"/>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346CC3-F0FD-4271-AD62-0F17393A070C}"/>
              </a:ext>
            </a:extLst>
          </p:cNvPr>
          <p:cNvPicPr>
            <a:picLocks noChangeAspect="1"/>
          </p:cNvPicPr>
          <p:nvPr/>
        </p:nvPicPr>
        <p:blipFill>
          <a:blip r:embed="rId3"/>
          <a:stretch>
            <a:fillRect/>
          </a:stretch>
        </p:blipFill>
        <p:spPr>
          <a:xfrm>
            <a:off x="0" y="0"/>
            <a:ext cx="9144000" cy="6857999"/>
          </a:xfrm>
          <a:prstGeom prst="rect">
            <a:avLst/>
          </a:prstGeom>
        </p:spPr>
      </p:pic>
      <p:pic>
        <p:nvPicPr>
          <p:cNvPr id="13"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DF539B2-46E8-4811-A106-38E037B8A3F6}"/>
              </a:ext>
            </a:extLst>
          </p:cNvPr>
          <p:cNvPicPr>
            <a:picLocks noChangeAspect="1"/>
          </p:cNvPicPr>
          <p:nvPr/>
        </p:nvPicPr>
        <p:blipFill rotWithShape="1">
          <a:blip r:embed="rId6"/>
          <a:srcRect l="3906" t="6509" r="3664" b="8872"/>
          <a:stretch/>
        </p:blipFill>
        <p:spPr>
          <a:xfrm>
            <a:off x="762000" y="1423855"/>
            <a:ext cx="7620000" cy="4824545"/>
          </a:xfrm>
          <a:prstGeom prst="rect">
            <a:avLst/>
          </a:prstGeom>
        </p:spPr>
      </p:pic>
    </p:spTree>
    <p:extLst>
      <p:ext uri="{BB962C8B-B14F-4D97-AF65-F5344CB8AC3E}">
        <p14:creationId xmlns:p14="http://schemas.microsoft.com/office/powerpoint/2010/main" val="268031691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E56283-533D-4EB4-8623-5A2192BC6A75}"/>
              </a:ext>
            </a:extLst>
          </p:cNvPr>
          <p:cNvPicPr>
            <a:picLocks noChangeAspect="1"/>
          </p:cNvPicPr>
          <p:nvPr/>
        </p:nvPicPr>
        <p:blipFill>
          <a:blip r:embed="rId3"/>
          <a:stretch>
            <a:fillRect/>
          </a:stretch>
        </p:blipFill>
        <p:spPr>
          <a:xfrm>
            <a:off x="0" y="0"/>
            <a:ext cx="9144000" cy="6857999"/>
          </a:xfrm>
          <a:prstGeom prst="rect">
            <a:avLst/>
          </a:prstGeom>
        </p:spPr>
      </p:pic>
      <p:pic>
        <p:nvPicPr>
          <p:cNvPr id="12"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9360171-D8F0-4C0D-9D9A-B9F0B2B0320F}"/>
              </a:ext>
            </a:extLst>
          </p:cNvPr>
          <p:cNvPicPr>
            <a:picLocks noChangeAspect="1"/>
          </p:cNvPicPr>
          <p:nvPr/>
        </p:nvPicPr>
        <p:blipFill rotWithShape="1">
          <a:blip r:embed="rId6"/>
          <a:srcRect l="35833" t="27767" r="20833" b="23321"/>
          <a:stretch/>
        </p:blipFill>
        <p:spPr>
          <a:xfrm>
            <a:off x="685800" y="1295400"/>
            <a:ext cx="7696200" cy="5105400"/>
          </a:xfrm>
          <a:prstGeom prst="rect">
            <a:avLst/>
          </a:prstGeom>
        </p:spPr>
      </p:pic>
    </p:spTree>
    <p:extLst>
      <p:ext uri="{BB962C8B-B14F-4D97-AF65-F5344CB8AC3E}">
        <p14:creationId xmlns:p14="http://schemas.microsoft.com/office/powerpoint/2010/main" val="257147470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8B905-62BC-4EAD-92DC-C065CCC3A0A4}"/>
              </a:ext>
            </a:extLst>
          </p:cNvPr>
          <p:cNvPicPr>
            <a:picLocks noChangeAspect="1"/>
          </p:cNvPicPr>
          <p:nvPr/>
        </p:nvPicPr>
        <p:blipFill>
          <a:blip r:embed="rId2"/>
          <a:stretch>
            <a:fillRect/>
          </a:stretch>
        </p:blipFill>
        <p:spPr>
          <a:xfrm>
            <a:off x="0" y="0"/>
            <a:ext cx="9144000" cy="6857999"/>
          </a:xfrm>
          <a:prstGeom prst="rect">
            <a:avLst/>
          </a:prstGeom>
        </p:spPr>
      </p:pic>
      <p:pic>
        <p:nvPicPr>
          <p:cNvPr id="2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102B6DF-B3A7-4C2C-B910-57427BC104B9}"/>
              </a:ext>
            </a:extLst>
          </p:cNvPr>
          <p:cNvPicPr>
            <a:picLocks noChangeAspect="1"/>
          </p:cNvPicPr>
          <p:nvPr/>
        </p:nvPicPr>
        <p:blipFill rotWithShape="1">
          <a:blip r:embed="rId5"/>
          <a:srcRect l="38334" t="29248" r="23333" b="17392"/>
          <a:stretch/>
        </p:blipFill>
        <p:spPr>
          <a:xfrm>
            <a:off x="762000" y="1371600"/>
            <a:ext cx="7620000" cy="4890054"/>
          </a:xfrm>
          <a:prstGeom prst="rect">
            <a:avLst/>
          </a:prstGeom>
        </p:spPr>
      </p:pic>
    </p:spTree>
    <p:extLst>
      <p:ext uri="{BB962C8B-B14F-4D97-AF65-F5344CB8AC3E}">
        <p14:creationId xmlns:p14="http://schemas.microsoft.com/office/powerpoint/2010/main" val="311733880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1246F-DA65-4B6B-9218-0704ADAF58F7}"/>
              </a:ext>
            </a:extLst>
          </p:cNvPr>
          <p:cNvPicPr>
            <a:picLocks noChangeAspect="1"/>
          </p:cNvPicPr>
          <p:nvPr/>
        </p:nvPicPr>
        <p:blipFill>
          <a:blip r:embed="rId3"/>
          <a:stretch>
            <a:fillRect/>
          </a:stretch>
        </p:blipFill>
        <p:spPr>
          <a:xfrm>
            <a:off x="0" y="0"/>
            <a:ext cx="9144000" cy="6857999"/>
          </a:xfrm>
          <a:prstGeom prst="rect">
            <a:avLst/>
          </a:prstGeom>
        </p:spPr>
      </p:pic>
      <p:pic>
        <p:nvPicPr>
          <p:cNvPr id="13"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6BEEDE4-11F3-47C3-914F-FB1BFB414F05}"/>
              </a:ext>
            </a:extLst>
          </p:cNvPr>
          <p:cNvPicPr>
            <a:picLocks noChangeAspect="1"/>
          </p:cNvPicPr>
          <p:nvPr/>
        </p:nvPicPr>
        <p:blipFill rotWithShape="1">
          <a:blip r:embed="rId6"/>
          <a:srcRect l="37500" t="23320" r="21667" b="18874"/>
          <a:stretch/>
        </p:blipFill>
        <p:spPr>
          <a:xfrm>
            <a:off x="838200" y="1447800"/>
            <a:ext cx="7620000" cy="4953000"/>
          </a:xfrm>
          <a:prstGeom prst="rect">
            <a:avLst/>
          </a:prstGeom>
        </p:spPr>
      </p:pic>
    </p:spTree>
    <p:extLst>
      <p:ext uri="{BB962C8B-B14F-4D97-AF65-F5344CB8AC3E}">
        <p14:creationId xmlns:p14="http://schemas.microsoft.com/office/powerpoint/2010/main" val="1763509598"/>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DEF989-A30C-4C57-A09D-C9B3456AB975}"/>
              </a:ext>
            </a:extLst>
          </p:cNvPr>
          <p:cNvPicPr>
            <a:picLocks noChangeAspect="1"/>
          </p:cNvPicPr>
          <p:nvPr/>
        </p:nvPicPr>
        <p:blipFill>
          <a:blip r:embed="rId3"/>
          <a:stretch>
            <a:fillRect/>
          </a:stretch>
        </p:blipFill>
        <p:spPr>
          <a:xfrm>
            <a:off x="0" y="0"/>
            <a:ext cx="9144000" cy="6857999"/>
          </a:xfrm>
          <a:prstGeom prst="rect">
            <a:avLst/>
          </a:prstGeom>
        </p:spPr>
      </p:pic>
      <p:pic>
        <p:nvPicPr>
          <p:cNvPr id="10"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525BB5E-0735-47A8-BC5E-9D578B3BF72C}"/>
              </a:ext>
            </a:extLst>
          </p:cNvPr>
          <p:cNvPicPr>
            <a:picLocks noChangeAspect="1"/>
          </p:cNvPicPr>
          <p:nvPr/>
        </p:nvPicPr>
        <p:blipFill rotWithShape="1">
          <a:blip r:embed="rId6"/>
          <a:srcRect l="36667" t="23320" r="25000" b="39625"/>
          <a:stretch/>
        </p:blipFill>
        <p:spPr>
          <a:xfrm>
            <a:off x="762000" y="1752600"/>
            <a:ext cx="7696200" cy="4495800"/>
          </a:xfrm>
          <a:prstGeom prst="rect">
            <a:avLst/>
          </a:prstGeom>
        </p:spPr>
      </p:pic>
    </p:spTree>
    <p:extLst>
      <p:ext uri="{BB962C8B-B14F-4D97-AF65-F5344CB8AC3E}">
        <p14:creationId xmlns:p14="http://schemas.microsoft.com/office/powerpoint/2010/main" val="388061412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E237BD-4C4B-41B5-B2AD-610E58C8F40C}"/>
              </a:ext>
            </a:extLst>
          </p:cNvPr>
          <p:cNvPicPr>
            <a:picLocks noChangeAspect="1"/>
          </p:cNvPicPr>
          <p:nvPr/>
        </p:nvPicPr>
        <p:blipFill>
          <a:blip r:embed="rId2"/>
          <a:stretch>
            <a:fillRect/>
          </a:stretch>
        </p:blipFill>
        <p:spPr>
          <a:xfrm>
            <a:off x="0" y="0"/>
            <a:ext cx="9144000" cy="6857999"/>
          </a:xfrm>
          <a:prstGeom prst="rect">
            <a:avLst/>
          </a:prstGeom>
        </p:spPr>
      </p:pic>
      <p:sp>
        <p:nvSpPr>
          <p:cNvPr id="5" name="Text Box 4"/>
          <p:cNvSpPr txBox="1">
            <a:spLocks noChangeArrowheads="1"/>
          </p:cNvSpPr>
          <p:nvPr/>
        </p:nvSpPr>
        <p:spPr bwMode="auto">
          <a:xfrm>
            <a:off x="31376" y="1273314"/>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3200" b="1" i="0" u="none" strike="noStrike" kern="1200" cap="none" spc="0" normalizeH="0" baseline="0" noProof="0" dirty="0">
                <a:ln>
                  <a:noFill/>
                </a:ln>
                <a:solidFill>
                  <a:srgbClr val="FFFF00"/>
                </a:solidFill>
                <a:effectLst/>
                <a:uLnTx/>
                <a:uFillTx/>
                <a:latin typeface="Calibri"/>
                <a:ea typeface="+mn-ea"/>
                <a:cs typeface="Times New Roman" pitchFamily="18" charset="0"/>
              </a:rPr>
              <a:t>LIBRARY RULES AND REGULATIONS DISCUSSION ROOM</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208" y="2412621"/>
            <a:ext cx="2571584" cy="172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248916" y="4648200"/>
            <a:ext cx="2608876" cy="1477328"/>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USE THE BOOK DISCUSSION ROOM IF YOU ARE HAVING A DISCUSSION WITH YOUR FRIENDS</a:t>
            </a:r>
          </a:p>
        </p:txBody>
      </p:sp>
      <p:pic>
        <p:nvPicPr>
          <p:cNvPr id="3" name="Picture 2">
            <a:extLst>
              <a:ext uri="{FF2B5EF4-FFF2-40B4-BE49-F238E27FC236}">
                <a16:creationId xmlns:a16="http://schemas.microsoft.com/office/drawing/2014/main" id="{32939E41-F1A3-4359-ACF0-88F8644EB5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t="18567" r="5556" b="22222"/>
          <a:stretch/>
        </p:blipFill>
        <p:spPr>
          <a:xfrm>
            <a:off x="6201262" y="2412621"/>
            <a:ext cx="2590800" cy="1725792"/>
          </a:xfrm>
          <a:prstGeom prst="rect">
            <a:avLst/>
          </a:prstGeom>
        </p:spPr>
      </p:pic>
      <p:pic>
        <p:nvPicPr>
          <p:cNvPr id="6" name="Picture 5">
            <a:extLst>
              <a:ext uri="{FF2B5EF4-FFF2-40B4-BE49-F238E27FC236}">
                <a16:creationId xmlns:a16="http://schemas.microsoft.com/office/drawing/2014/main" id="{E4599207-0BDF-467E-B671-71A6C5EBF2D9}"/>
              </a:ext>
            </a:extLst>
          </p:cNvPr>
          <p:cNvPicPr>
            <a:picLocks noChangeAspect="1"/>
          </p:cNvPicPr>
          <p:nvPr/>
        </p:nvPicPr>
        <p:blipFill rotWithShape="1">
          <a:blip r:embed="rId5">
            <a:extLst>
              <a:ext uri="{28A0092B-C50C-407E-A947-70E740481C1C}">
                <a14:useLocalDpi xmlns:a14="http://schemas.microsoft.com/office/drawing/2010/main" val="0"/>
              </a:ext>
            </a:extLst>
          </a:blip>
          <a:srcRect t="29603" b="19069"/>
          <a:stretch/>
        </p:blipFill>
        <p:spPr>
          <a:xfrm>
            <a:off x="6192224" y="4502987"/>
            <a:ext cx="2608876" cy="1725792"/>
          </a:xfrm>
          <a:prstGeom prst="rect">
            <a:avLst/>
          </a:prstGeom>
        </p:spPr>
      </p:pic>
      <p:pic>
        <p:nvPicPr>
          <p:cNvPr id="11" name="Picture 10">
            <a:extLst>
              <a:ext uri="{FF2B5EF4-FFF2-40B4-BE49-F238E27FC236}">
                <a16:creationId xmlns:a16="http://schemas.microsoft.com/office/drawing/2014/main" id="{C8D5EE2F-4F82-4B03-874A-73339398EBBA}"/>
              </a:ext>
            </a:extLst>
          </p:cNvPr>
          <p:cNvPicPr>
            <a:picLocks noChangeAspect="1"/>
          </p:cNvPicPr>
          <p:nvPr/>
        </p:nvPicPr>
        <p:blipFill rotWithShape="1">
          <a:blip r:embed="rId6">
            <a:extLst>
              <a:ext uri="{28A0092B-C50C-407E-A947-70E740481C1C}">
                <a14:useLocalDpi xmlns:a14="http://schemas.microsoft.com/office/drawing/2010/main" val="0"/>
              </a:ext>
            </a:extLst>
          </a:blip>
          <a:srcRect l="9933" t="7547" r="7930" b="21698"/>
          <a:stretch/>
        </p:blipFill>
        <p:spPr>
          <a:xfrm>
            <a:off x="351938" y="2412282"/>
            <a:ext cx="2617694" cy="1775221"/>
          </a:xfrm>
          <a:prstGeom prst="rect">
            <a:avLst/>
          </a:prstGeom>
        </p:spPr>
      </p:pic>
      <p:pic>
        <p:nvPicPr>
          <p:cNvPr id="4" name="Picture 3">
            <a:extLst>
              <a:ext uri="{FF2B5EF4-FFF2-40B4-BE49-F238E27FC236}">
                <a16:creationId xmlns:a16="http://schemas.microsoft.com/office/drawing/2014/main" id="{DDB76BEC-208E-1060-026A-071BF3F8DF4E}"/>
              </a:ext>
            </a:extLst>
          </p:cNvPr>
          <p:cNvPicPr>
            <a:picLocks noChangeAspect="1"/>
          </p:cNvPicPr>
          <p:nvPr/>
        </p:nvPicPr>
        <p:blipFill rotWithShape="1">
          <a:blip r:embed="rId7"/>
          <a:srcRect l="12500" t="38944" r="35938" b="15926"/>
          <a:stretch/>
        </p:blipFill>
        <p:spPr>
          <a:xfrm>
            <a:off x="351938" y="4560667"/>
            <a:ext cx="2617694" cy="1725793"/>
          </a:xfrm>
          <a:prstGeom prst="rect">
            <a:avLst/>
          </a:prstGeom>
        </p:spPr>
      </p:pic>
    </p:spTree>
    <p:extLst>
      <p:ext uri="{BB962C8B-B14F-4D97-AF65-F5344CB8AC3E}">
        <p14:creationId xmlns:p14="http://schemas.microsoft.com/office/powerpoint/2010/main" val="427679362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16CF2C-C565-48A0-8108-28106699A7BD}"/>
              </a:ext>
            </a:extLst>
          </p:cNvPr>
          <p:cNvPicPr>
            <a:picLocks noChangeAspect="1"/>
          </p:cNvPicPr>
          <p:nvPr/>
        </p:nvPicPr>
        <p:blipFill>
          <a:blip r:embed="rId2"/>
          <a:stretch>
            <a:fillRect/>
          </a:stretch>
        </p:blipFill>
        <p:spPr>
          <a:xfrm>
            <a:off x="0" y="0"/>
            <a:ext cx="9144000" cy="6857999"/>
          </a:xfrm>
          <a:prstGeom prst="rect">
            <a:avLst/>
          </a:prstGeom>
        </p:spPr>
      </p:pic>
      <p:grpSp>
        <p:nvGrpSpPr>
          <p:cNvPr id="2" name="Group 1"/>
          <p:cNvGrpSpPr/>
          <p:nvPr/>
        </p:nvGrpSpPr>
        <p:grpSpPr>
          <a:xfrm>
            <a:off x="186690" y="1073970"/>
            <a:ext cx="9144000" cy="5218216"/>
            <a:chOff x="152400" y="1214460"/>
            <a:chExt cx="9144000" cy="5218216"/>
          </a:xfrm>
        </p:grpSpPr>
        <p:sp>
          <p:nvSpPr>
            <p:cNvPr id="203778" name="Text Box 4"/>
            <p:cNvSpPr txBox="1">
              <a:spLocks noChangeArrowheads="1"/>
            </p:cNvSpPr>
            <p:nvPr/>
          </p:nvSpPr>
          <p:spPr bwMode="auto">
            <a:xfrm>
              <a:off x="152400" y="121446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4000" b="1" i="0" u="none" strike="noStrike" kern="1200" cap="none" spc="0" normalizeH="0" baseline="0" noProof="0" dirty="0">
                  <a:ln>
                    <a:noFill/>
                  </a:ln>
                  <a:solidFill>
                    <a:srgbClr val="FFFF00"/>
                  </a:solidFill>
                  <a:effectLst/>
                  <a:uLnTx/>
                  <a:uFillTx/>
                  <a:latin typeface="Calibri"/>
                  <a:ea typeface="+mn-ea"/>
                  <a:cs typeface="Times New Roman" pitchFamily="18" charset="0"/>
                </a:rPr>
                <a:t>IMPORTANT INFORMATION</a:t>
              </a:r>
              <a:endParaRPr kumimoji="0" lang="en-GB" sz="2800" b="1" i="0" u="none" strike="noStrike" kern="1200" cap="none" spc="0" normalizeH="0" baseline="0" noProof="0" dirty="0">
                <a:ln>
                  <a:noFill/>
                </a:ln>
                <a:solidFill>
                  <a:srgbClr val="FFFF00"/>
                </a:solidFill>
                <a:effectLst/>
                <a:uLnTx/>
                <a:uFillTx/>
                <a:latin typeface="Calibri"/>
                <a:ea typeface="+mn-ea"/>
                <a:cs typeface="Times New Roman" pitchFamily="18" charset="0"/>
              </a:endParaRPr>
            </a:p>
          </p:txBody>
        </p:sp>
        <p:sp>
          <p:nvSpPr>
            <p:cNvPr id="46083" name="TextBox 25"/>
            <p:cNvSpPr txBox="1">
              <a:spLocks noChangeArrowheads="1"/>
            </p:cNvSpPr>
            <p:nvPr/>
          </p:nvSpPr>
          <p:spPr bwMode="auto">
            <a:xfrm>
              <a:off x="381000" y="1945518"/>
              <a:ext cx="8610600" cy="1938992"/>
            </a:xfrm>
            <a:prstGeom prst="rect">
              <a:avLst/>
            </a:prstGeom>
            <a:noFill/>
            <a:ln w="9525">
              <a:no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 </a:t>
              </a:r>
              <a:r>
                <a:rPr kumimoji="0" lang="en-GB" sz="2000" b="1" i="0" u="none" strike="noStrike" kern="1200" cap="none" spc="0" normalizeH="0" baseline="0" noProof="0" dirty="0">
                  <a:ln>
                    <a:noFill/>
                  </a:ln>
                  <a:solidFill>
                    <a:prstClr val="white"/>
                  </a:solidFill>
                  <a:effectLst/>
                  <a:uLnTx/>
                  <a:uFillTx/>
                  <a:latin typeface="Calibri"/>
                  <a:ea typeface="+mn-ea"/>
                  <a:cs typeface="Times New Roman" pitchFamily="18" charset="0"/>
                </a:rPr>
                <a:t>Please use your Student ID card for all library services and facilities.</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Times New Roman" pitchFamily="18" charset="0"/>
                </a:rPr>
                <a:t>2. Renewal of library items can be done twice via  e-OPAC or at the circulation counter.</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Times New Roman" pitchFamily="18" charset="0"/>
                </a:rPr>
                <a:t>3. Book drop services operates 24 hrs daily.</a:t>
              </a:r>
              <a:endParaRPr kumimoji="0" lang="en-GB" sz="1800" b="1" i="0" u="none" strike="noStrike" kern="1200" cap="none" spc="0" normalizeH="0" baseline="0" noProof="0" dirty="0">
                <a:ln>
                  <a:noFill/>
                </a:ln>
                <a:solidFill>
                  <a:prstClr val="white"/>
                </a:solidFill>
                <a:effectLst/>
                <a:uLnTx/>
                <a:uFillTx/>
                <a:latin typeface="Calibri"/>
                <a:ea typeface="+mn-ea"/>
                <a:cs typeface="Times New Roman" pitchFamily="18" charset="0"/>
              </a:endParaRPr>
            </a:p>
          </p:txBody>
        </p:sp>
        <p:pic>
          <p:nvPicPr>
            <p:cNvPr id="28" name="Picture 3"/>
            <p:cNvPicPr>
              <a:picLocks noChangeAspect="1" noChangeArrowheads="1"/>
            </p:cNvPicPr>
            <p:nvPr/>
          </p:nvPicPr>
          <p:blipFill>
            <a:blip r:embed="rId3" cstate="print"/>
            <a:srcRect/>
            <a:stretch>
              <a:fillRect/>
            </a:stretch>
          </p:blipFill>
          <p:spPr bwMode="auto">
            <a:xfrm>
              <a:off x="2982637" y="4156711"/>
              <a:ext cx="2438400" cy="2260600"/>
            </a:xfrm>
            <a:prstGeom prst="rect">
              <a:avLst/>
            </a:prstGeom>
            <a:noFill/>
            <a:ln w="57150">
              <a:solidFill>
                <a:schemeClr val="accent6"/>
              </a:solidFill>
              <a:miter lim="800000"/>
              <a:headEnd/>
              <a:tailEnd/>
            </a:ln>
            <a:effectLst>
              <a:glow rad="101600">
                <a:schemeClr val="accent6">
                  <a:satMod val="175000"/>
                  <a:alpha val="40000"/>
                </a:schemeClr>
              </a:glow>
            </a:effectLst>
          </p:spPr>
        </p:pic>
        <p:pic>
          <p:nvPicPr>
            <p:cNvPr id="74755" name="Picture 3"/>
            <p:cNvPicPr>
              <a:picLocks noChangeAspect="1" noChangeArrowheads="1"/>
            </p:cNvPicPr>
            <p:nvPr/>
          </p:nvPicPr>
          <p:blipFill>
            <a:blip r:embed="rId4" cstate="print"/>
            <a:srcRect/>
            <a:stretch>
              <a:fillRect/>
            </a:stretch>
          </p:blipFill>
          <p:spPr bwMode="auto">
            <a:xfrm>
              <a:off x="762000" y="4133851"/>
              <a:ext cx="1893147" cy="2260599"/>
            </a:xfrm>
            <a:prstGeom prst="rect">
              <a:avLst/>
            </a:prstGeom>
            <a:noFill/>
            <a:ln w="57150">
              <a:solidFill>
                <a:schemeClr val="accent6"/>
              </a:solidFill>
              <a:miter lim="800000"/>
              <a:headEnd/>
              <a:tailEnd/>
            </a:ln>
            <a:effectLst>
              <a:glow rad="101600">
                <a:schemeClr val="accent6">
                  <a:satMod val="175000"/>
                  <a:alpha val="40000"/>
                </a:schemeClr>
              </a:glow>
            </a:effectLst>
          </p:spPr>
        </p:pic>
        <p:pic>
          <p:nvPicPr>
            <p:cNvPr id="29" name="Picture 4" descr="G:\Copy of LIBRARY THINGS\SAL\gmbo2\new\PC020943.JPG"/>
            <p:cNvPicPr>
              <a:picLocks noChangeAspect="1" noChangeArrowheads="1"/>
            </p:cNvPicPr>
            <p:nvPr/>
          </p:nvPicPr>
          <p:blipFill>
            <a:blip r:embed="rId5" cstate="print"/>
            <a:srcRect/>
            <a:stretch>
              <a:fillRect/>
            </a:stretch>
          </p:blipFill>
          <p:spPr bwMode="auto">
            <a:xfrm>
              <a:off x="5748527" y="4172076"/>
              <a:ext cx="2895600" cy="2260600"/>
            </a:xfrm>
            <a:prstGeom prst="rect">
              <a:avLst/>
            </a:prstGeom>
            <a:noFill/>
            <a:ln w="57150">
              <a:solidFill>
                <a:schemeClr val="accent6"/>
              </a:solidFill>
            </a:ln>
            <a:effectLst>
              <a:glow rad="101600">
                <a:schemeClr val="accent6">
                  <a:satMod val="175000"/>
                  <a:alpha val="40000"/>
                </a:schemeClr>
              </a:glow>
            </a:effectLst>
          </p:spPr>
        </p:pic>
      </p:grpSp>
      <p:pic>
        <p:nvPicPr>
          <p:cNvPr id="12" name="Picture 1" descr="C:\Documents and Settings\11961\Desktop\Orientation final slide\leopard-home-button_128x128.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Graphical user interface&#10;&#10;Description automatically generated with low confidence">
            <a:extLst>
              <a:ext uri="{FF2B5EF4-FFF2-40B4-BE49-F238E27FC236}">
                <a16:creationId xmlns:a16="http://schemas.microsoft.com/office/drawing/2014/main" id="{DE779E0D-3833-58C8-D64A-9E321596BB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289" y="3976089"/>
            <a:ext cx="1893147" cy="2260599"/>
          </a:xfrm>
          <a:prstGeom prst="rect">
            <a:avLst/>
          </a:prstGeom>
        </p:spPr>
      </p:pic>
    </p:spTree>
    <p:extLst>
      <p:ext uri="{BB962C8B-B14F-4D97-AF65-F5344CB8AC3E}">
        <p14:creationId xmlns:p14="http://schemas.microsoft.com/office/powerpoint/2010/main" val="144129903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84257D-707E-48FC-84A4-71E6DD9DC6DB}"/>
              </a:ext>
            </a:extLst>
          </p:cNvPr>
          <p:cNvPicPr>
            <a:picLocks noChangeAspect="1"/>
          </p:cNvPicPr>
          <p:nvPr/>
        </p:nvPicPr>
        <p:blipFill>
          <a:blip r:embed="rId2"/>
          <a:stretch>
            <a:fillRect/>
          </a:stretch>
        </p:blipFill>
        <p:spPr>
          <a:xfrm>
            <a:off x="0" y="0"/>
            <a:ext cx="9144000" cy="6857999"/>
          </a:xfrm>
          <a:prstGeom prst="rect">
            <a:avLst/>
          </a:prstGeom>
        </p:spPr>
      </p:pic>
      <p:grpSp>
        <p:nvGrpSpPr>
          <p:cNvPr id="2" name="Group 1"/>
          <p:cNvGrpSpPr/>
          <p:nvPr/>
        </p:nvGrpSpPr>
        <p:grpSpPr>
          <a:xfrm>
            <a:off x="114300" y="1524000"/>
            <a:ext cx="8915400" cy="4606925"/>
            <a:chOff x="0" y="1981200"/>
            <a:chExt cx="9144000" cy="4606925"/>
          </a:xfrm>
        </p:grpSpPr>
        <p:grpSp>
          <p:nvGrpSpPr>
            <p:cNvPr id="204802" name="Group 2"/>
            <p:cNvGrpSpPr>
              <a:grpSpLocks/>
            </p:cNvGrpSpPr>
            <p:nvPr/>
          </p:nvGrpSpPr>
          <p:grpSpPr bwMode="auto">
            <a:xfrm>
              <a:off x="0" y="1981200"/>
              <a:ext cx="9144000" cy="4606925"/>
              <a:chOff x="-152400" y="1768721"/>
              <a:chExt cx="9144000" cy="4607443"/>
            </a:xfrm>
          </p:grpSpPr>
          <p:sp>
            <p:nvSpPr>
              <p:cNvPr id="5" name="Title 1"/>
              <p:cNvSpPr txBox="1">
                <a:spLocks/>
              </p:cNvSpPr>
              <p:nvPr/>
            </p:nvSpPr>
            <p:spPr>
              <a:xfrm>
                <a:off x="-152400" y="1768721"/>
                <a:ext cx="9144000" cy="685877"/>
              </a:xfrm>
              <a:prstGeom prst="rect">
                <a:avLst/>
              </a:prstGeom>
              <a:solidFill>
                <a:srgbClr val="FF0000"/>
              </a:solidFill>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Black" pitchFamily="34" charset="0"/>
                    <a:ea typeface="+mn-ea"/>
                    <a:cs typeface="Arial" pitchFamily="34" charset="0"/>
                  </a:rPr>
                  <a:t>IMPORTANT NOTICE</a:t>
                </a:r>
              </a:p>
            </p:txBody>
          </p:sp>
          <p:sp>
            <p:nvSpPr>
              <p:cNvPr id="7" name="Subtitle 2"/>
              <p:cNvSpPr txBox="1">
                <a:spLocks/>
              </p:cNvSpPr>
              <p:nvPr/>
            </p:nvSpPr>
            <p:spPr>
              <a:xfrm>
                <a:off x="-132862" y="2686399"/>
                <a:ext cx="4267200" cy="3689765"/>
              </a:xfrm>
              <a:prstGeom prst="rect">
                <a:avLst/>
              </a:prstGeom>
            </p:spPr>
            <p:txBody>
              <a:bodyPr/>
              <a:lstStyle>
                <a:lvl1pPr marL="514350" indent="-51435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514350" marR="0" lvl="0" indent="-51435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GB" sz="1000" b="1" i="0" u="none" strike="noStrike" kern="1200" cap="none" spc="0" normalizeH="0" baseline="0" noProof="0" dirty="0">
                  <a:ln>
                    <a:noFill/>
                  </a:ln>
                  <a:solidFill>
                    <a:prstClr val="white"/>
                  </a:solidFill>
                  <a:effectLst/>
                  <a:uLnTx/>
                  <a:uFillTx/>
                  <a:latin typeface="Calibri" pitchFamily="34" charset="0"/>
                  <a:ea typeface="+mn-ea"/>
                  <a:cs typeface="Arial" pitchFamily="34" charset="0"/>
                </a:endParaRPr>
              </a:p>
              <a:p>
                <a:pPr marL="514350" marR="0" lvl="0" indent="-51435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GB" sz="13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Please take note of the below when using the barrier gate</a:t>
                </a:r>
              </a:p>
              <a:p>
                <a:pPr marL="514350" marR="0" lvl="0" indent="-51435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GB" sz="13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at the library.</a:t>
                </a:r>
              </a:p>
              <a:p>
                <a:pPr marL="514350" marR="0" lvl="0" indent="-51435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GB" sz="1100" b="1" i="0" u="none" strike="noStrike" kern="1200" cap="none" spc="0" normalizeH="0" baseline="0" noProof="0" dirty="0">
                  <a:ln>
                    <a:noFill/>
                  </a:ln>
                  <a:solidFill>
                    <a:prstClr val="white"/>
                  </a:solidFill>
                  <a:effectLst/>
                  <a:uLnTx/>
                  <a:uFillTx/>
                  <a:latin typeface="Calibri" pitchFamily="34" charset="0"/>
                  <a:ea typeface="+mn-ea"/>
                  <a:cs typeface="Arial" pitchFamily="34" charset="0"/>
                </a:endParaRPr>
              </a:p>
              <a:p>
                <a:pPr marL="514350" marR="0" lvl="0" indent="-514350" algn="l" defTabSz="914400" rtl="0" eaLnBrk="1" fontAlgn="base" latinLnBrk="0" hangingPunct="1">
                  <a:lnSpc>
                    <a:spcPct val="100000"/>
                  </a:lnSpc>
                  <a:spcBef>
                    <a:spcPct val="20000"/>
                  </a:spcBef>
                  <a:spcAft>
                    <a:spcPct val="0"/>
                  </a:spcAft>
                  <a:buClrTx/>
                  <a:buSzTx/>
                  <a:buFont typeface="Calibri" pitchFamily="34" charset="0"/>
                  <a:buAutoNum type="arabicPeriod"/>
                  <a:tabLst/>
                  <a:defRPr/>
                </a:pPr>
                <a:r>
                  <a:rPr kumimoji="0" lang="en-GB" sz="13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The barrier gate should only be accessed by one person at a time.</a:t>
                </a:r>
              </a:p>
              <a:p>
                <a:pPr marL="514350" marR="0" lvl="0" indent="-514350" algn="l" defTabSz="914400" rtl="0" eaLnBrk="1" fontAlgn="base" latinLnBrk="0" hangingPunct="1">
                  <a:lnSpc>
                    <a:spcPct val="100000"/>
                  </a:lnSpc>
                  <a:spcBef>
                    <a:spcPct val="20000"/>
                  </a:spcBef>
                  <a:spcAft>
                    <a:spcPct val="0"/>
                  </a:spcAft>
                  <a:buClrTx/>
                  <a:buSzTx/>
                  <a:buFont typeface="Calibri" pitchFamily="34" charset="0"/>
                  <a:buAutoNum type="arabicPeriod"/>
                  <a:tabLst/>
                  <a:defRPr/>
                </a:pPr>
                <a:r>
                  <a:rPr kumimoji="0" lang="en-GB" sz="13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Please use your own ID. The sharing of IDs is not permitted. Once caught, you will be barred from using the library.</a:t>
                </a:r>
              </a:p>
              <a:p>
                <a:pPr marL="514350" marR="0" lvl="0" indent="-514350" algn="l" defTabSz="914400" rtl="0" eaLnBrk="1" fontAlgn="base" latinLnBrk="0" hangingPunct="1">
                  <a:lnSpc>
                    <a:spcPct val="100000"/>
                  </a:lnSpc>
                  <a:spcBef>
                    <a:spcPct val="20000"/>
                  </a:spcBef>
                  <a:spcAft>
                    <a:spcPct val="0"/>
                  </a:spcAft>
                  <a:buClrTx/>
                  <a:buSzTx/>
                  <a:buFont typeface="Calibri" pitchFamily="34" charset="0"/>
                  <a:buAutoNum type="arabicPeriod"/>
                  <a:tabLst/>
                  <a:defRPr/>
                </a:pPr>
                <a:r>
                  <a:rPr kumimoji="0" lang="en-GB" sz="13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Any act of vandalism to the barrier gate will result in a penalty by the library and may subject to suspension by the management.</a:t>
                </a:r>
              </a:p>
              <a:p>
                <a:pPr marL="514350" marR="0" lvl="0" indent="-51435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GB" sz="1300" b="1" i="0" u="none" strike="noStrike" kern="1200" cap="none" spc="0" normalizeH="0" baseline="0" noProof="0" dirty="0">
                  <a:ln>
                    <a:noFill/>
                  </a:ln>
                  <a:solidFill>
                    <a:prstClr val="white"/>
                  </a:solidFill>
                  <a:effectLst/>
                  <a:uLnTx/>
                  <a:uFillTx/>
                  <a:latin typeface="Calibri" pitchFamily="34" charset="0"/>
                  <a:ea typeface="+mn-ea"/>
                  <a:cs typeface="Arial" pitchFamily="34" charset="0"/>
                </a:endParaRPr>
              </a:p>
              <a:p>
                <a:pPr marL="514350" marR="0" lvl="0" indent="-51435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GB" sz="400" b="1" i="0" u="none" strike="noStrike" kern="1200" cap="none" spc="0" normalizeH="0" baseline="0" noProof="0" dirty="0">
                  <a:ln>
                    <a:noFill/>
                  </a:ln>
                  <a:solidFill>
                    <a:prstClr val="white"/>
                  </a:solidFill>
                  <a:effectLst/>
                  <a:uLnTx/>
                  <a:uFillTx/>
                  <a:latin typeface="Calibri" pitchFamily="34" charset="0"/>
                  <a:ea typeface="+mn-ea"/>
                  <a:cs typeface="Arial" pitchFamily="34" charset="0"/>
                </a:endParaRPr>
              </a:p>
              <a:p>
                <a:pPr marL="514350" marR="0" lvl="0" indent="-51435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GB" sz="600" b="1" i="0" u="none" strike="noStrike" kern="1200" cap="none" spc="0" normalizeH="0" baseline="0" noProof="0" dirty="0">
                  <a:ln>
                    <a:noFill/>
                  </a:ln>
                  <a:solidFill>
                    <a:prstClr val="white"/>
                  </a:solidFill>
                  <a:effectLst/>
                  <a:uLnTx/>
                  <a:uFillTx/>
                  <a:latin typeface="Calibri" pitchFamily="34" charset="0"/>
                  <a:ea typeface="+mn-ea"/>
                  <a:cs typeface="Arial" pitchFamily="34" charset="0"/>
                </a:endParaRPr>
              </a:p>
            </p:txBody>
          </p:sp>
        </p:grpSp>
        <p:pic>
          <p:nvPicPr>
            <p:cNvPr id="8" name="Picture 7"/>
            <p:cNvPicPr>
              <a:picLocks noChangeAspect="1"/>
            </p:cNvPicPr>
            <p:nvPr/>
          </p:nvPicPr>
          <p:blipFill>
            <a:blip r:embed="rId3"/>
            <a:stretch>
              <a:fillRect/>
            </a:stretch>
          </p:blipFill>
          <p:spPr>
            <a:xfrm>
              <a:off x="4495800" y="3200400"/>
              <a:ext cx="4373563" cy="2209800"/>
            </a:xfrm>
            <a:prstGeom prst="rect">
              <a:avLst/>
            </a:prstGeom>
            <a:ln w="76200" cmpd="thickThin">
              <a:solidFill>
                <a:schemeClr val="bg1"/>
              </a:solidFill>
            </a:ln>
            <a:effectLst>
              <a:outerShdw blurRad="50800" dist="63500" dir="12660000" algn="tl" rotWithShape="0">
                <a:prstClr val="black">
                  <a:alpha val="40000"/>
                </a:prstClr>
              </a:outerShdw>
            </a:effectLst>
          </p:spPr>
        </p:pic>
      </p:grpSp>
      <p:pic>
        <p:nvPicPr>
          <p:cNvPr id="9"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5973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BECDEA-09C6-4CBC-88ED-1CF3AC8D0F24}"/>
              </a:ext>
            </a:extLst>
          </p:cNvPr>
          <p:cNvPicPr>
            <a:picLocks noChangeAspect="1"/>
          </p:cNvPicPr>
          <p:nvPr/>
        </p:nvPicPr>
        <p:blipFill>
          <a:blip r:embed="rId2"/>
          <a:stretch>
            <a:fillRect/>
          </a:stretch>
        </p:blipFill>
        <p:spPr>
          <a:xfrm>
            <a:off x="0" y="0"/>
            <a:ext cx="9144000" cy="6857999"/>
          </a:xfrm>
          <a:prstGeom prst="rect">
            <a:avLst/>
          </a:prstGeom>
        </p:spPr>
      </p:pic>
      <p:grpSp>
        <p:nvGrpSpPr>
          <p:cNvPr id="2" name="Group 1"/>
          <p:cNvGrpSpPr/>
          <p:nvPr/>
        </p:nvGrpSpPr>
        <p:grpSpPr>
          <a:xfrm>
            <a:off x="76200" y="1524001"/>
            <a:ext cx="9144000" cy="1461939"/>
            <a:chOff x="92765" y="1329827"/>
            <a:chExt cx="9144000" cy="1399284"/>
          </a:xfrm>
        </p:grpSpPr>
        <p:sp>
          <p:nvSpPr>
            <p:cNvPr id="205826" name="Text Box 4"/>
            <p:cNvSpPr txBox="1">
              <a:spLocks noChangeArrowheads="1"/>
            </p:cNvSpPr>
            <p:nvPr/>
          </p:nvSpPr>
          <p:spPr bwMode="auto">
            <a:xfrm>
              <a:off x="92765" y="1329827"/>
              <a:ext cx="9144000" cy="50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2800" b="1" i="0" u="none" strike="noStrike" kern="1200" cap="none" spc="0" normalizeH="0" baseline="0" noProof="0" dirty="0">
                  <a:ln>
                    <a:noFill/>
                  </a:ln>
                  <a:solidFill>
                    <a:srgbClr val="FFFF00"/>
                  </a:solidFill>
                  <a:effectLst/>
                  <a:uLnTx/>
                  <a:uFillTx/>
                  <a:latin typeface="Calibri"/>
                  <a:ea typeface="+mn-ea"/>
                  <a:cs typeface="Times New Roman" pitchFamily="18" charset="0"/>
                </a:rPr>
                <a:t>For any enquiries, please </a:t>
              </a:r>
              <a:r>
                <a:rPr kumimoji="0" lang="en-GB" sz="2800" b="1" i="1" u="none" strike="noStrike" kern="1200" cap="none" spc="0" normalizeH="0" baseline="0" noProof="0" dirty="0">
                  <a:ln>
                    <a:noFill/>
                  </a:ln>
                  <a:solidFill>
                    <a:srgbClr val="FFFF00"/>
                  </a:solidFill>
                  <a:effectLst/>
                  <a:uLnTx/>
                  <a:uFillTx/>
                  <a:latin typeface="Calibri"/>
                  <a:ea typeface="+mn-ea"/>
                  <a:cs typeface="Times New Roman" pitchFamily="18" charset="0"/>
                </a:rPr>
                <a:t>e-</a:t>
              </a:r>
              <a:r>
                <a:rPr kumimoji="0" lang="en-GB" sz="2800" b="1" i="0" u="none" strike="noStrike" kern="1200" cap="none" spc="0" normalizeH="0" baseline="0" noProof="0" dirty="0">
                  <a:ln>
                    <a:noFill/>
                  </a:ln>
                  <a:solidFill>
                    <a:srgbClr val="FFFF00"/>
                  </a:solidFill>
                  <a:effectLst/>
                  <a:uLnTx/>
                  <a:uFillTx/>
                  <a:latin typeface="Calibri"/>
                  <a:ea typeface="+mn-ea"/>
                  <a:cs typeface="Times New Roman" pitchFamily="18" charset="0"/>
                </a:rPr>
                <a:t>mail or contact us:</a:t>
              </a:r>
            </a:p>
          </p:txBody>
        </p:sp>
        <p:sp>
          <p:nvSpPr>
            <p:cNvPr id="205827" name="TextBox 2"/>
            <p:cNvSpPr txBox="1">
              <a:spLocks noChangeArrowheads="1"/>
            </p:cNvSpPr>
            <p:nvPr/>
          </p:nvSpPr>
          <p:spPr bwMode="auto">
            <a:xfrm>
              <a:off x="1388165" y="1580225"/>
              <a:ext cx="6400800" cy="114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Nur Farizah Binti Zulrafar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hlinkClick r:id="rId3">
                    <a:extLst>
                      <a:ext uri="{A12FA001-AC4F-418D-AE19-62706E023703}">
                        <ahyp:hlinkClr xmlns:ahyp="http://schemas.microsoft.com/office/drawing/2018/hyperlinkcolor" val="tx"/>
                      </a:ext>
                    </a:extLst>
                  </a:hlinkClick>
                </a:rPr>
                <a:t>farizah@ucsiuniversity.edu.my</a:t>
              </a:r>
              <a:r>
                <a:rPr kumimoji="0" lang="en-GB"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GB" sz="1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ext</a:t>
              </a:r>
              <a:r>
                <a:rPr kumimoji="0" lang="en-GB" sz="1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3207 </a:t>
              </a:r>
            </a:p>
          </p:txBody>
        </p:sp>
      </p:grpSp>
      <p:pic>
        <p:nvPicPr>
          <p:cNvPr id="7"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66065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6C67A9-2DBE-418A-812A-E5CAF6BDC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459" name="Text Box 2"/>
          <p:cNvSpPr txBox="1">
            <a:spLocks noChangeArrowheads="1"/>
          </p:cNvSpPr>
          <p:nvPr/>
        </p:nvSpPr>
        <p:spPr bwMode="auto">
          <a:xfrm>
            <a:off x="1028700" y="1066800"/>
            <a:ext cx="7086600" cy="5919569"/>
          </a:xfrm>
          <a:prstGeom prst="rect">
            <a:avLst/>
          </a:prstGeom>
          <a:noFill/>
          <a:ln w="9525">
            <a:noFill/>
            <a:miter lim="800000"/>
            <a:headEnd/>
            <a:tailEnd/>
          </a:ln>
        </p:spPr>
        <p:txBody>
          <a:bodyPr wrap="square">
            <a:spAutoFit/>
          </a:bodyPr>
          <a:lstStyle/>
          <a:p>
            <a:pPr marL="230188" marR="0" lvl="0" indent="-230188" algn="l" defTabSz="457200" rtl="0" eaLnBrk="1" fontAlgn="auto" latinLnBrk="0" hangingPunct="1">
              <a:lnSpc>
                <a:spcPct val="75000"/>
              </a:lnSpc>
              <a:spcBef>
                <a:spcPct val="500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Tuition Fee:</a:t>
            </a:r>
          </a:p>
          <a:p>
            <a:pPr marL="230188" marR="0" lvl="0" indent="-230188" algn="l" defTabSz="457200" rtl="0" eaLnBrk="1" fontAlgn="auto" latinLnBrk="0" hangingPunct="1">
              <a:lnSpc>
                <a:spcPct val="75000"/>
              </a:lnSpc>
              <a:spcBef>
                <a:spcPct val="5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2 </a:t>
            </a:r>
            <a:r>
              <a:rPr kumimoji="0" lang="en-US" sz="2800" b="0" i="0" u="none" strike="noStrike" kern="1200" cap="none" spc="0" normalizeH="0" baseline="30000" noProof="0" dirty="0">
                <a:ln>
                  <a:noFill/>
                </a:ln>
                <a:solidFill>
                  <a:prstClr val="white"/>
                </a:solidFill>
                <a:effectLst/>
                <a:uLnTx/>
                <a:uFillTx/>
                <a:latin typeface="Gill Sans MT" panose="020B0502020104020203"/>
                <a:ea typeface="+mn-ea"/>
                <a:cs typeface="Arial" pitchFamily="34" charset="0"/>
              </a:rPr>
              <a:t>1</a:t>
            </a: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t>
            </a:r>
            <a:r>
              <a:rPr kumimoji="0" lang="en-US" sz="2800" b="0" i="0" u="none" strike="noStrike" kern="1200" cap="none" spc="0" normalizeH="0" baseline="-25000" noProof="0" dirty="0">
                <a:ln>
                  <a:noFill/>
                </a:ln>
                <a:solidFill>
                  <a:prstClr val="white"/>
                </a:solidFill>
                <a:effectLst/>
                <a:uLnTx/>
                <a:uFillTx/>
                <a:latin typeface="Gill Sans MT" panose="020B0502020104020203"/>
                <a:ea typeface="+mn-ea"/>
                <a:cs typeface="Arial" pitchFamily="34" charset="0"/>
              </a:rPr>
              <a:t>2</a:t>
            </a: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semesters in a year (General Semester)</a:t>
            </a:r>
          </a:p>
          <a:p>
            <a:pPr marL="230188" marR="0" lvl="0" indent="-230188" algn="l" defTabSz="457200" rtl="0" eaLnBrk="1" fontAlgn="auto" latinLnBrk="0" hangingPunct="1">
              <a:lnSpc>
                <a:spcPct val="75000"/>
              </a:lnSpc>
              <a:spcBef>
                <a:spcPct val="5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Fee is due about one (1) week to ten (10) days before the class commencement for each semester.  The exact date will be published in the general email announcement and IIS portal. For example:</a:t>
            </a:r>
          </a:p>
          <a:p>
            <a:pPr marL="230188" marR="0" lvl="0" indent="-230188" algn="l" defTabSz="457200" rtl="0" eaLnBrk="1" fontAlgn="auto" latinLnBrk="0" hangingPunct="1">
              <a:lnSpc>
                <a:spcPct val="75000"/>
              </a:lnSpc>
              <a:spcBef>
                <a:spcPct val="50000"/>
              </a:spcBef>
              <a:spcAft>
                <a:spcPts val="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Gill Sans MT" panose="020B0502020104020203"/>
                <a:ea typeface="+mn-ea"/>
                <a:cs typeface="Arial" pitchFamily="34" charset="0"/>
              </a:rPr>
              <a:t>Semester</a:t>
            </a: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a:t>
            </a:r>
            <a:r>
              <a:rPr kumimoji="0" lang="en-US" sz="2800" b="0" i="0" u="sng" strike="noStrike" kern="1200" cap="none" spc="0" normalizeH="0" baseline="0" noProof="0" dirty="0">
                <a:ln>
                  <a:noFill/>
                </a:ln>
                <a:solidFill>
                  <a:prstClr val="white"/>
                </a:solidFill>
                <a:effectLst/>
                <a:uLnTx/>
                <a:uFillTx/>
                <a:latin typeface="Gill Sans MT" panose="020B0502020104020203"/>
                <a:ea typeface="+mn-ea"/>
                <a:cs typeface="Arial" pitchFamily="34" charset="0"/>
              </a:rPr>
              <a:t>Fees Due </a:t>
            </a:r>
          </a:p>
          <a:p>
            <a:pPr marL="230188" marR="0" lvl="0" indent="-230188" algn="l" defTabSz="457200" rtl="0" eaLnBrk="1" fontAlgn="auto" latinLnBrk="0" hangingPunct="1">
              <a:lnSpc>
                <a:spcPct val="70000"/>
              </a:lnSpc>
              <a:spcBef>
                <a:spcPct val="50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January 2023	     3 January 2023</a:t>
            </a:r>
          </a:p>
          <a:p>
            <a:pPr marL="230188" marR="0" lvl="0" indent="-230188" algn="l" defTabSz="457200" rtl="0" eaLnBrk="1" fontAlgn="auto" latinLnBrk="0" hangingPunct="1">
              <a:lnSpc>
                <a:spcPct val="70000"/>
              </a:lnSpc>
              <a:spcBef>
                <a:spcPct val="50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May 2023		     27 April 2023</a:t>
            </a:r>
          </a:p>
          <a:p>
            <a:pPr marL="230188" marR="0" lvl="0" indent="-230188" algn="l" defTabSz="457200" rtl="0" eaLnBrk="1" fontAlgn="auto" latinLnBrk="0" hangingPunct="1">
              <a:lnSpc>
                <a:spcPct val="70000"/>
              </a:lnSpc>
              <a:spcBef>
                <a:spcPct val="50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September 2023	2</a:t>
            </a:r>
            <a:r>
              <a:rPr kumimoji="0" lang="en-US" sz="2800" b="0" i="0" u="none" strike="noStrike" kern="1200" cap="none" spc="0" normalizeH="0" baseline="0" noProof="0" dirty="0">
                <a:ln>
                  <a:noFill/>
                </a:ln>
                <a:solidFill>
                  <a:schemeClr val="bg1"/>
                </a:solidFill>
                <a:effectLst/>
                <a:uLnTx/>
                <a:uFillTx/>
                <a:latin typeface="Gill Sans MT" panose="020B0502020104020203"/>
                <a:ea typeface="+mn-ea"/>
                <a:cs typeface="Arial" pitchFamily="34" charset="0"/>
              </a:rPr>
              <a:t>8</a:t>
            </a: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August 2023</a:t>
            </a:r>
          </a:p>
          <a:p>
            <a:pPr marL="230188" marR="0" lvl="0" indent="-230188" algn="l" defTabSz="457200" rtl="0" eaLnBrk="1" fontAlgn="auto" latinLnBrk="0" hangingPunct="1">
              <a:lnSpc>
                <a:spcPct val="70000"/>
              </a:lnSpc>
              <a:spcBef>
                <a:spcPct val="50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January 2024	     2 January 2024</a:t>
            </a:r>
          </a:p>
          <a:p>
            <a:pPr marL="230188" marR="0" lvl="0" indent="-230188" algn="l" defTabSz="457200" rtl="0" eaLnBrk="1" fontAlgn="auto" latinLnBrk="0" hangingPunct="1">
              <a:lnSpc>
                <a:spcPct val="70000"/>
              </a:lnSpc>
              <a:spcBef>
                <a:spcPct val="500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969873"/>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E9155-4568-49A2-846A-7C8616572999}"/>
              </a:ext>
            </a:extLst>
          </p:cNvPr>
          <p:cNvPicPr>
            <a:picLocks noChangeAspect="1"/>
          </p:cNvPicPr>
          <p:nvPr/>
        </p:nvPicPr>
        <p:blipFill>
          <a:blip r:embed="rId2"/>
          <a:stretch>
            <a:fillRect/>
          </a:stretch>
        </p:blipFill>
        <p:spPr>
          <a:xfrm>
            <a:off x="0" y="0"/>
            <a:ext cx="9144000" cy="6857999"/>
          </a:xfrm>
          <a:prstGeom prst="rect">
            <a:avLst/>
          </a:prstGeom>
        </p:spPr>
      </p:pic>
      <p:pic>
        <p:nvPicPr>
          <p:cNvPr id="8" name="Picture 2" descr="C:\Documents and Settings\printer\Desktop\IMG_8042.JPG"/>
          <p:cNvPicPr>
            <a:picLocks noChangeAspect="1" noChangeArrowheads="1"/>
          </p:cNvPicPr>
          <p:nvPr/>
        </p:nvPicPr>
        <p:blipFill>
          <a:blip r:embed="rId3" cstate="print"/>
          <a:srcRect/>
          <a:stretch>
            <a:fillRect/>
          </a:stretch>
        </p:blipFill>
        <p:spPr bwMode="auto">
          <a:xfrm>
            <a:off x="2933700" y="2362200"/>
            <a:ext cx="3276600" cy="21422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 name="Rectangle 2"/>
          <p:cNvSpPr txBox="1">
            <a:spLocks noChangeArrowheads="1"/>
          </p:cNvSpPr>
          <p:nvPr/>
        </p:nvSpPr>
        <p:spPr>
          <a:xfrm>
            <a:off x="0" y="4292600"/>
            <a:ext cx="9144000" cy="1143000"/>
          </a:xfrm>
          <a:prstGeom prst="rect">
            <a:avLst/>
          </a:prstGeom>
        </p:spPr>
        <p:txBody>
          <a:bodyPr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a:solidFill>
                  <a:srgbClr val="FFFF00"/>
                </a:solidFill>
                <a:effectLst>
                  <a:glow rad="101600">
                    <a:srgbClr val="4F81BD">
                      <a:satMod val="175000"/>
                      <a:alpha val="40000"/>
                    </a:srgbClr>
                  </a:glow>
                  <a:outerShdw blurRad="19685" dist="12700" dir="5400000" algn="tl" rotWithShape="0">
                    <a:srgbClr val="4F81BD">
                      <a:satMod val="130000"/>
                      <a:alpha val="60000"/>
                    </a:srgbClr>
                  </a:outerShdw>
                  <a:reflection blurRad="10000" stA="55000" endPos="48000" dist="500" dir="5400000" sy="-100000" algn="bl" rotWithShape="0"/>
                </a:effectLst>
                <a:uLnTx/>
                <a:uFillTx/>
                <a:latin typeface="Calibri"/>
                <a:ea typeface="+mn-ea"/>
                <a:cs typeface="Arial" pitchFamily="34" charset="0"/>
              </a:rPr>
              <a:t>Registrar’s Office</a:t>
            </a:r>
          </a:p>
        </p:txBody>
      </p:sp>
      <p:pic>
        <p:nvPicPr>
          <p:cNvPr id="9"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547571"/>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346F04-0C2B-4E0C-919F-3E19C8F664DE}"/>
              </a:ext>
            </a:extLst>
          </p:cNvPr>
          <p:cNvPicPr>
            <a:picLocks noChangeAspect="1"/>
          </p:cNvPicPr>
          <p:nvPr/>
        </p:nvPicPr>
        <p:blipFill>
          <a:blip r:embed="rId2"/>
          <a:stretch>
            <a:fillRect/>
          </a:stretch>
        </p:blipFill>
        <p:spPr>
          <a:xfrm>
            <a:off x="0" y="0"/>
            <a:ext cx="9144000" cy="6857999"/>
          </a:xfrm>
          <a:prstGeom prst="rect">
            <a:avLst/>
          </a:prstGeom>
        </p:spPr>
      </p:pic>
      <p:sp>
        <p:nvSpPr>
          <p:cNvPr id="5122" name="Rectangle 3"/>
          <p:cNvSpPr txBox="1">
            <a:spLocks noChangeArrowheads="1"/>
          </p:cNvSpPr>
          <p:nvPr/>
        </p:nvSpPr>
        <p:spPr bwMode="auto">
          <a:xfrm>
            <a:off x="304800" y="3276600"/>
            <a:ext cx="853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Responsibilities, Rules, Regulations &amp; Procedures</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Located at 2</a:t>
            </a:r>
            <a:r>
              <a:rPr kumimoji="0" lang="en-US" sz="2800" b="1" i="0" u="none" strike="noStrike" kern="1200" cap="none" spc="0" normalizeH="0" baseline="30000" noProof="0" dirty="0">
                <a:ln>
                  <a:noFill/>
                </a:ln>
                <a:solidFill>
                  <a:prstClr val="white"/>
                </a:solidFill>
                <a:effectLst/>
                <a:uLnTx/>
                <a:uFillTx/>
                <a:latin typeface="Calibri" pitchFamily="34" charset="0"/>
                <a:ea typeface="+mn-ea"/>
                <a:cs typeface="Arial" pitchFamily="34" charset="0"/>
              </a:rPr>
              <a:t>nd</a:t>
            </a:r>
            <a:r>
              <a:rPr kumimoji="0" lang="en-US" sz="2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 Floor, Block A</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Operation hour: </a:t>
            </a:r>
          </a:p>
          <a:p>
            <a:pPr marL="742950" marR="0" lvl="1" indent="-28575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9.00am - 5.30pm (Monday – Friday)</a:t>
            </a:r>
          </a:p>
          <a:p>
            <a:pPr marL="742950" marR="0" lvl="1" indent="-28575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9.00am - 12.30pm (Saturday)</a:t>
            </a:r>
          </a:p>
          <a:p>
            <a:pPr marL="457200" marR="0" lvl="1"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   </a:t>
            </a:r>
            <a:r>
              <a:rPr kumimoji="0" lang="en-US" sz="2400" b="1" i="0" u="none" strike="noStrike" kern="1200" cap="none" spc="0" normalizeH="0" baseline="0" noProof="0" dirty="0">
                <a:ln>
                  <a:noFill/>
                </a:ln>
                <a:solidFill>
                  <a:srgbClr val="FFFF00"/>
                </a:solidFill>
                <a:effectLst/>
                <a:uLnTx/>
                <a:uFillTx/>
                <a:latin typeface="Calibri" pitchFamily="34" charset="0"/>
                <a:ea typeface="+mn-ea"/>
                <a:cs typeface="Arial" pitchFamily="34" charset="0"/>
              </a:rPr>
              <a:t>*Closed (Sundays and Public Holidays)</a:t>
            </a:r>
          </a:p>
          <a:p>
            <a:pPr marL="742950" marR="0" lvl="1" indent="-28575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Calibri" pitchFamily="34" charset="0"/>
              <a:ea typeface="+mn-ea"/>
              <a:cs typeface="Arial" pitchFamily="34" charset="0"/>
            </a:endParaRPr>
          </a:p>
        </p:txBody>
      </p:sp>
      <p:sp>
        <p:nvSpPr>
          <p:cNvPr id="6" name="Rectangle 2"/>
          <p:cNvSpPr txBox="1">
            <a:spLocks noChangeArrowheads="1"/>
          </p:cNvSpPr>
          <p:nvPr/>
        </p:nvSpPr>
        <p:spPr>
          <a:xfrm>
            <a:off x="0" y="2015319"/>
            <a:ext cx="9144000" cy="1143000"/>
          </a:xfrm>
          <a:prstGeom prst="rect">
            <a:avLst/>
          </a:prstGeom>
        </p:spPr>
        <p:txBody>
          <a:bodyPr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all" spc="0" normalizeH="0" baseline="0" noProof="0" dirty="0">
                <a:ln/>
                <a:solidFill>
                  <a:srgbClr val="FFFF00"/>
                </a:solidFill>
                <a:effectLst>
                  <a:outerShdw blurRad="19685" dist="12700" dir="5400000" algn="tl" rotWithShape="0">
                    <a:srgbClr val="4F81BD">
                      <a:satMod val="130000"/>
                      <a:alpha val="60000"/>
                    </a:srgbClr>
                  </a:outerShdw>
                  <a:reflection blurRad="10000" stA="55000" endPos="48000" dist="500" dir="5400000" sy="-100000" algn="bl" rotWithShape="0"/>
                </a:effectLst>
                <a:uLnTx/>
                <a:uFillTx/>
                <a:latin typeface="Calibri"/>
                <a:ea typeface="+mn-ea"/>
                <a:cs typeface="Arial" pitchFamily="34" charset="0"/>
              </a:rPr>
              <a:t>Registrar’s office</a:t>
            </a: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586968"/>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CE3D4E-158D-439B-892B-3EA8E655C96C}"/>
              </a:ext>
            </a:extLst>
          </p:cNvPr>
          <p:cNvPicPr>
            <a:picLocks noChangeAspect="1"/>
          </p:cNvPicPr>
          <p:nvPr/>
        </p:nvPicPr>
        <p:blipFill>
          <a:blip r:embed="rId2"/>
          <a:stretch>
            <a:fillRect/>
          </a:stretch>
        </p:blipFill>
        <p:spPr>
          <a:xfrm>
            <a:off x="0" y="0"/>
            <a:ext cx="9144000" cy="6857999"/>
          </a:xfrm>
          <a:prstGeom prst="rect">
            <a:avLst/>
          </a:prstGeom>
        </p:spPr>
      </p:pic>
      <p:sp>
        <p:nvSpPr>
          <p:cNvPr id="6146" name="Rectangle 2"/>
          <p:cNvSpPr>
            <a:spLocks noGrp="1" noChangeArrowheads="1"/>
          </p:cNvSpPr>
          <p:nvPr>
            <p:ph type="title"/>
          </p:nvPr>
        </p:nvSpPr>
        <p:spPr>
          <a:xfrm>
            <a:off x="0" y="2009502"/>
            <a:ext cx="9144000" cy="1143000"/>
          </a:xfrm>
        </p:spPr>
        <p:txBody>
          <a:bodyPr>
            <a:normAutofit fontScale="90000"/>
          </a:bodyPr>
          <a:lstStyle/>
          <a:p>
            <a:pPr eaLnBrk="1" hangingPunct="1"/>
            <a:r>
              <a:rPr lang="en-US" sz="4000" b="1" dirty="0">
                <a:solidFill>
                  <a:srgbClr val="FFFF00"/>
                </a:solidFill>
              </a:rPr>
              <a:t>Registration of New Students</a:t>
            </a:r>
          </a:p>
        </p:txBody>
      </p:sp>
      <p:sp>
        <p:nvSpPr>
          <p:cNvPr id="6148" name="Text Box 5"/>
          <p:cNvSpPr txBox="1">
            <a:spLocks noChangeArrowheads="1"/>
          </p:cNvSpPr>
          <p:nvPr/>
        </p:nvSpPr>
        <p:spPr bwMode="auto">
          <a:xfrm>
            <a:off x="7315200" y="16764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304800" y="3276600"/>
            <a:ext cx="853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To issue the Student Identification Card (UCSI1Card)</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To review &amp; update Admission conditions</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Custodian of student’s records</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Authenticate requests to change contact information i.e.: address / contact number (Home/mobile phone numbers) etc.</a:t>
            </a:r>
          </a:p>
        </p:txBody>
      </p:sp>
    </p:spTree>
    <p:extLst>
      <p:ext uri="{BB962C8B-B14F-4D97-AF65-F5344CB8AC3E}">
        <p14:creationId xmlns:p14="http://schemas.microsoft.com/office/powerpoint/2010/main" val="710274323"/>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A72C0D-54BE-40A7-B1CF-4BD8431D1C71}"/>
              </a:ext>
            </a:extLst>
          </p:cNvPr>
          <p:cNvPicPr>
            <a:picLocks noChangeAspect="1"/>
          </p:cNvPicPr>
          <p:nvPr/>
        </p:nvPicPr>
        <p:blipFill>
          <a:blip r:embed="rId2"/>
          <a:stretch>
            <a:fillRect/>
          </a:stretch>
        </p:blipFill>
        <p:spPr>
          <a:xfrm>
            <a:off x="0" y="0"/>
            <a:ext cx="9144000" cy="6857999"/>
          </a:xfrm>
          <a:prstGeom prst="rect">
            <a:avLst/>
          </a:prstGeom>
        </p:spPr>
      </p:pic>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0" y="2009502"/>
            <a:ext cx="9144000" cy="1143000"/>
          </a:xfrm>
        </p:spPr>
        <p:txBody>
          <a:bodyPr/>
          <a:lstStyle/>
          <a:p>
            <a:pPr eaLnBrk="1" hangingPunct="1"/>
            <a:r>
              <a:rPr lang="en-US" sz="4000" b="1" dirty="0">
                <a:solidFill>
                  <a:srgbClr val="FFFF00"/>
                </a:solidFill>
              </a:rPr>
              <a:t>Registration of Courses</a:t>
            </a:r>
          </a:p>
        </p:txBody>
      </p:sp>
      <p:sp>
        <p:nvSpPr>
          <p:cNvPr id="8" name="Rectangle 3"/>
          <p:cNvSpPr txBox="1">
            <a:spLocks noChangeArrowheads="1"/>
          </p:cNvSpPr>
          <p:nvPr/>
        </p:nvSpPr>
        <p:spPr bwMode="auto">
          <a:xfrm>
            <a:off x="304800" y="3276600"/>
            <a:ext cx="853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Students to perform the Course Selection (CS) through the Integrated Information System (IIS) Portal</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Students to perform Course Selection for the next commencing semester during the Course Selection period (Refer to the Academic Calendar)</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Students to undertake 15 credit hours (minimum) to 20 credit hours (maximum) or 4 to 5 courses in one semester</a:t>
            </a:r>
          </a:p>
          <a:p>
            <a:pPr marL="742950" marR="0" lvl="1" indent="-28575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600" b="1" i="1" u="none" strike="noStrike" kern="1200" cap="none" spc="0" normalizeH="0" baseline="0" noProof="0" dirty="0">
                <a:ln>
                  <a:noFill/>
                </a:ln>
                <a:solidFill>
                  <a:prstClr val="white"/>
                </a:solidFill>
                <a:effectLst/>
                <a:uLnTx/>
                <a:uFillTx/>
                <a:latin typeface="Calibri" pitchFamily="34" charset="0"/>
                <a:ea typeface="+mn-ea"/>
                <a:cs typeface="Arial" pitchFamily="34" charset="0"/>
              </a:rPr>
              <a:t>If students unable to select minimum credit hours (9 credit hours for Short Semester or 15 credit hours for Long Semester), students MUST provide justifications to the Head of Department for clearance </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Course Selection approval by the Head of Departments / Deans / Directors</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itchFamily="34" charset="0"/>
                <a:ea typeface="+mn-ea"/>
                <a:cs typeface="Arial" pitchFamily="34" charset="0"/>
              </a:rPr>
              <a:t>**Total Credit hours undertaken for an academic year </a:t>
            </a:r>
            <a:r>
              <a:rPr kumimoji="0" lang="en-US" sz="1600" b="1" i="1" u="sng" strike="noStrike" kern="1200" cap="none" spc="0" normalizeH="0" baseline="0" noProof="0" dirty="0">
                <a:ln>
                  <a:noFill/>
                </a:ln>
                <a:solidFill>
                  <a:prstClr val="white"/>
                </a:solidFill>
                <a:effectLst/>
                <a:uLnTx/>
                <a:uFillTx/>
                <a:latin typeface="Calibri" pitchFamily="34" charset="0"/>
                <a:ea typeface="+mn-ea"/>
                <a:cs typeface="Arial" pitchFamily="34" charset="0"/>
              </a:rPr>
              <a:t>MUST NOT EXCEED </a:t>
            </a:r>
            <a:r>
              <a:rPr kumimoji="0" lang="en-US" sz="1600" b="1" i="1" u="none" strike="noStrike" kern="1200" cap="none" spc="0" normalizeH="0" baseline="0" noProof="0" dirty="0">
                <a:ln>
                  <a:noFill/>
                </a:ln>
                <a:solidFill>
                  <a:prstClr val="white"/>
                </a:solidFill>
                <a:effectLst/>
                <a:uLnTx/>
                <a:uFillTx/>
                <a:latin typeface="Calibri" pitchFamily="34" charset="0"/>
                <a:ea typeface="+mn-ea"/>
                <a:cs typeface="Arial" pitchFamily="34" charset="0"/>
              </a:rPr>
              <a:t>50 credit hours</a:t>
            </a:r>
          </a:p>
        </p:txBody>
      </p:sp>
    </p:spTree>
    <p:extLst>
      <p:ext uri="{BB962C8B-B14F-4D97-AF65-F5344CB8AC3E}">
        <p14:creationId xmlns:p14="http://schemas.microsoft.com/office/powerpoint/2010/main" val="2671093131"/>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D474F0-836D-4A90-8D3D-585304CBDF93}"/>
              </a:ext>
            </a:extLst>
          </p:cNvPr>
          <p:cNvPicPr>
            <a:picLocks noChangeAspect="1"/>
          </p:cNvPicPr>
          <p:nvPr/>
        </p:nvPicPr>
        <p:blipFill>
          <a:blip r:embed="rId2"/>
          <a:stretch>
            <a:fillRect/>
          </a:stretch>
        </p:blipFill>
        <p:spPr>
          <a:xfrm>
            <a:off x="0" y="0"/>
            <a:ext cx="9144000" cy="6857999"/>
          </a:xfrm>
          <a:prstGeom prst="rect">
            <a:avLst/>
          </a:prstGeom>
        </p:spPr>
      </p:pic>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0" y="2009502"/>
            <a:ext cx="9144000" cy="1143000"/>
          </a:xfrm>
        </p:spPr>
        <p:txBody>
          <a:bodyPr/>
          <a:lstStyle/>
          <a:p>
            <a:pPr eaLnBrk="1" hangingPunct="1"/>
            <a:r>
              <a:rPr lang="en-US" sz="4000" b="1" dirty="0">
                <a:solidFill>
                  <a:srgbClr val="FFFF00"/>
                </a:solidFill>
              </a:rPr>
              <a:t>Registration of Courses</a:t>
            </a:r>
          </a:p>
        </p:txBody>
      </p:sp>
      <p:sp>
        <p:nvSpPr>
          <p:cNvPr id="8" name="Rectangle 3"/>
          <p:cNvSpPr txBox="1">
            <a:spLocks noChangeArrowheads="1"/>
          </p:cNvSpPr>
          <p:nvPr/>
        </p:nvSpPr>
        <p:spPr bwMode="auto">
          <a:xfrm>
            <a:off x="304800" y="3276600"/>
            <a:ext cx="853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Students’ responsibility to check the course status through the IIS Portal.</a:t>
            </a:r>
          </a:p>
          <a:p>
            <a:pPr marL="742950" marR="0" lvl="1" indent="-28575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6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Students to perform Add/Drop Courses by first week of new Semester. Please refer to the Academic Calendar for duration period. </a:t>
            </a:r>
          </a:p>
          <a:p>
            <a:pPr marL="742950" marR="0" lvl="1" indent="-28575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6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Students who perform Late Add/Drop or Withdraw Courses will be charged with penalty fees. Penalty waiver only will be considered if the delay in due to extenuating circumstance</a:t>
            </a:r>
          </a:p>
          <a:p>
            <a:pPr marL="742950" marR="0" lvl="1" indent="-28575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6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Students’ responsibility to follow the deadlines stipulated in the Academic Calendar</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Students to </a:t>
            </a:r>
            <a:r>
              <a:rPr kumimoji="0" lang="en-US" sz="1800" b="1" i="0" u="sng" strike="noStrike" kern="1200" cap="none" spc="0" normalizeH="0" baseline="0" noProof="0" dirty="0">
                <a:ln>
                  <a:noFill/>
                </a:ln>
                <a:solidFill>
                  <a:prstClr val="white"/>
                </a:solidFill>
                <a:effectLst/>
                <a:uLnTx/>
                <a:uFillTx/>
                <a:latin typeface="Calibri" pitchFamily="34" charset="0"/>
                <a:ea typeface="+mn-ea"/>
                <a:cs typeface="Arial" pitchFamily="34" charset="0"/>
              </a:rPr>
              <a:t>add course(s) first </a:t>
            </a: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upon commencement of semester for marginal fail / supplementary paper to avoid penalties. </a:t>
            </a:r>
          </a:p>
          <a:p>
            <a:pPr marL="742950" marR="0" lvl="1" indent="-28575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6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Students may drop the course(s) if passed the supplementary exams</a:t>
            </a:r>
          </a:p>
        </p:txBody>
      </p:sp>
    </p:spTree>
    <p:extLst>
      <p:ext uri="{BB962C8B-B14F-4D97-AF65-F5344CB8AC3E}">
        <p14:creationId xmlns:p14="http://schemas.microsoft.com/office/powerpoint/2010/main" val="4822217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BFB4F-2A23-42D4-8FF1-2902ECF4EC0E}"/>
              </a:ext>
            </a:extLst>
          </p:cNvPr>
          <p:cNvPicPr>
            <a:picLocks noChangeAspect="1"/>
          </p:cNvPicPr>
          <p:nvPr/>
        </p:nvPicPr>
        <p:blipFill>
          <a:blip r:embed="rId2"/>
          <a:stretch>
            <a:fillRect/>
          </a:stretch>
        </p:blipFill>
        <p:spPr>
          <a:xfrm>
            <a:off x="0" y="0"/>
            <a:ext cx="9144000" cy="6857999"/>
          </a:xfrm>
          <a:prstGeom prst="rect">
            <a:avLst/>
          </a:prstGeom>
        </p:spPr>
      </p:pic>
      <p:sp>
        <p:nvSpPr>
          <p:cNvPr id="9219" name="Rectangle 1027"/>
          <p:cNvSpPr>
            <a:spLocks noGrp="1" noChangeArrowheads="1"/>
          </p:cNvSpPr>
          <p:nvPr>
            <p:ph idx="1"/>
          </p:nvPr>
        </p:nvSpPr>
        <p:spPr>
          <a:xfrm>
            <a:off x="301592" y="3273392"/>
            <a:ext cx="8537608" cy="3127408"/>
          </a:xfrm>
          <a:ln>
            <a:noFill/>
          </a:ln>
        </p:spPr>
        <p:txBody>
          <a:bodyPr>
            <a:normAutofit fontScale="92500" lnSpcReduction="20000"/>
          </a:bodyPr>
          <a:lstStyle/>
          <a:p>
            <a:pPr algn="just"/>
            <a:r>
              <a:rPr lang="en-US" sz="1800" b="1" dirty="0">
                <a:solidFill>
                  <a:schemeClr val="bg1"/>
                </a:solidFill>
                <a:latin typeface="Calibri" pitchFamily="34" charset="0"/>
                <a:cs typeface="Arial" pitchFamily="34" charset="0"/>
              </a:rPr>
              <a:t>Students may self-generate semester results in IIS Portal. </a:t>
            </a:r>
          </a:p>
          <a:p>
            <a:pPr algn="just"/>
            <a:r>
              <a:rPr lang="en-US" sz="1800" b="1" dirty="0">
                <a:solidFill>
                  <a:schemeClr val="bg1"/>
                </a:solidFill>
                <a:latin typeface="Calibri" pitchFamily="34" charset="0"/>
                <a:cs typeface="Arial" pitchFamily="34" charset="0"/>
              </a:rPr>
              <a:t>Students to refer to respective lecturers for details of marks or overall results</a:t>
            </a:r>
          </a:p>
          <a:p>
            <a:pPr algn="just"/>
            <a:r>
              <a:rPr lang="en-US" sz="1800" b="1" dirty="0">
                <a:solidFill>
                  <a:schemeClr val="bg1"/>
                </a:solidFill>
                <a:latin typeface="Calibri" pitchFamily="34" charset="0"/>
                <a:cs typeface="Arial" pitchFamily="34" charset="0"/>
              </a:rPr>
              <a:t>Students receive Warning Letters upon advised by Faculty due to the following reasons: </a:t>
            </a:r>
          </a:p>
          <a:p>
            <a:pPr lvl="1" algn="just"/>
            <a:r>
              <a:rPr lang="en-US" sz="1600" b="1" dirty="0">
                <a:solidFill>
                  <a:schemeClr val="bg1"/>
                </a:solidFill>
                <a:latin typeface="Calibri" pitchFamily="34" charset="0"/>
                <a:cs typeface="Arial" pitchFamily="34" charset="0"/>
              </a:rPr>
              <a:t>Poor Attendance (Below 80%)</a:t>
            </a:r>
          </a:p>
          <a:p>
            <a:pPr lvl="1" algn="just"/>
            <a:r>
              <a:rPr lang="en-US" sz="1600" b="1" dirty="0">
                <a:solidFill>
                  <a:schemeClr val="bg1"/>
                </a:solidFill>
                <a:latin typeface="Calibri" pitchFamily="34" charset="0"/>
                <a:cs typeface="Arial" pitchFamily="34" charset="0"/>
              </a:rPr>
              <a:t>Poor Academic Performance (CGPA Below 2.00)</a:t>
            </a:r>
          </a:p>
          <a:p>
            <a:pPr algn="just"/>
            <a:r>
              <a:rPr lang="en-US" sz="1800" b="1" dirty="0">
                <a:solidFill>
                  <a:schemeClr val="bg1"/>
                </a:solidFill>
                <a:latin typeface="Calibri" pitchFamily="34" charset="0"/>
                <a:cs typeface="Arial" pitchFamily="34" charset="0"/>
              </a:rPr>
              <a:t>Students to response to Warning Letter within the stipulated deadlines. Students maybe terminated if fail to do so. </a:t>
            </a:r>
          </a:p>
          <a:p>
            <a:pPr algn="just"/>
            <a:r>
              <a:rPr lang="en-US" sz="1800" b="1" dirty="0">
                <a:solidFill>
                  <a:schemeClr val="bg1"/>
                </a:solidFill>
                <a:latin typeface="Calibri" pitchFamily="34" charset="0"/>
                <a:cs typeface="Arial" pitchFamily="34" charset="0"/>
              </a:rPr>
              <a:t>Students unable to view course Examination results due to cheating cases  or outstanding fees.</a:t>
            </a: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200950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a:ea typeface="+mj-ea"/>
                <a:cs typeface="+mj-cs"/>
              </a:rPr>
              <a:t>Academic Performances</a:t>
            </a:r>
          </a:p>
        </p:txBody>
      </p:sp>
    </p:spTree>
    <p:extLst>
      <p:ext uri="{BB962C8B-B14F-4D97-AF65-F5344CB8AC3E}">
        <p14:creationId xmlns:p14="http://schemas.microsoft.com/office/powerpoint/2010/main" val="2616960298"/>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CD63BC-3398-4236-B435-4CF8C139DDC2}"/>
              </a:ext>
            </a:extLst>
          </p:cNvPr>
          <p:cNvPicPr>
            <a:picLocks noChangeAspect="1"/>
          </p:cNvPicPr>
          <p:nvPr/>
        </p:nvPicPr>
        <p:blipFill>
          <a:blip r:embed="rId2"/>
          <a:stretch>
            <a:fillRect/>
          </a:stretch>
        </p:blipFill>
        <p:spPr>
          <a:xfrm>
            <a:off x="0" y="0"/>
            <a:ext cx="9144000" cy="6857999"/>
          </a:xfrm>
          <a:prstGeom prst="rect">
            <a:avLst/>
          </a:prstGeom>
        </p:spPr>
      </p:pic>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200950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a:ea typeface="+mj-ea"/>
                <a:cs typeface="+mj-cs"/>
              </a:rPr>
              <a:t>Services - Administration</a:t>
            </a:r>
          </a:p>
        </p:txBody>
      </p:sp>
      <p:sp>
        <p:nvSpPr>
          <p:cNvPr id="7" name="Rectangle 3"/>
          <p:cNvSpPr txBox="1">
            <a:spLocks noChangeArrowheads="1"/>
          </p:cNvSpPr>
          <p:nvPr/>
        </p:nvSpPr>
        <p:spPr bwMode="auto">
          <a:xfrm>
            <a:off x="304800" y="3276600"/>
            <a:ext cx="853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Issuance of letters for the following requests: </a:t>
            </a:r>
          </a:p>
          <a:p>
            <a:pPr marL="742950" marR="0" lvl="1" indent="-28575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EPF/MARA/SOCSO/PTPTN/Bank Loans</a:t>
            </a:r>
          </a:p>
          <a:p>
            <a:pPr marL="742950" marR="0" lvl="1" indent="-28575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Opening Bank Accounts/Travelling</a:t>
            </a:r>
          </a:p>
          <a:p>
            <a:pPr marL="742950" marR="0" lvl="1" indent="-28575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err="1">
                <a:ln>
                  <a:noFill/>
                </a:ln>
                <a:solidFill>
                  <a:prstClr val="white"/>
                </a:solidFill>
                <a:effectLst/>
                <a:uLnTx/>
                <a:uFillTx/>
                <a:latin typeface="Calibri" pitchFamily="34" charset="0"/>
                <a:ea typeface="+mn-ea"/>
                <a:cs typeface="Arial" pitchFamily="34" charset="0"/>
              </a:rPr>
              <a:t>Programme</a:t>
            </a: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 Completion/Transfer to Other Institutions/Withdrawals</a:t>
            </a:r>
          </a:p>
          <a:p>
            <a:pPr marL="457200" marR="0" lvl="1" indent="0" algn="just" defTabSz="914400" rtl="0" eaLnBrk="1" fontAlgn="base" latinLnBrk="0" hangingPunct="1">
              <a:lnSpc>
                <a:spcPct val="100000"/>
              </a:lnSpc>
              <a:spcBef>
                <a:spcPct val="2000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endParaRPr>
          </a:p>
          <a:p>
            <a:pPr marL="457200" marR="0" lvl="1" indent="0" algn="just"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**Processing time: 3-10 working days (for verification process) from the date of submission and/ or payment, if payment is involved</a:t>
            </a:r>
          </a:p>
          <a:p>
            <a:pPr marL="457200" marR="0" lvl="1" indent="0" algn="just" defTabSz="914400" rtl="0" eaLnBrk="1" fontAlgn="base" latinLnBrk="0" hangingPunct="1">
              <a:lnSpc>
                <a:spcPct val="100000"/>
              </a:lnSpc>
              <a:spcBef>
                <a:spcPct val="2000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3996557635"/>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C247C-82AA-4B72-B6E4-82F34C69AD7A}"/>
              </a:ext>
            </a:extLst>
          </p:cNvPr>
          <p:cNvPicPr>
            <a:picLocks noChangeAspect="1"/>
          </p:cNvPicPr>
          <p:nvPr/>
        </p:nvPicPr>
        <p:blipFill>
          <a:blip r:embed="rId2"/>
          <a:stretch>
            <a:fillRect/>
          </a:stretch>
        </p:blipFill>
        <p:spPr>
          <a:xfrm>
            <a:off x="0" y="0"/>
            <a:ext cx="9144000" cy="6857999"/>
          </a:xfrm>
          <a:prstGeom prst="rect">
            <a:avLst/>
          </a:prstGeom>
        </p:spPr>
      </p:pic>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200950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a:ea typeface="+mj-ea"/>
                <a:cs typeface="+mj-cs"/>
              </a:rPr>
              <a:t>Services - Administration</a:t>
            </a:r>
          </a:p>
        </p:txBody>
      </p:sp>
      <p:sp>
        <p:nvSpPr>
          <p:cNvPr id="7" name="Rectangle 3"/>
          <p:cNvSpPr txBox="1">
            <a:spLocks noChangeArrowheads="1"/>
          </p:cNvSpPr>
          <p:nvPr/>
        </p:nvSpPr>
        <p:spPr bwMode="auto">
          <a:xfrm>
            <a:off x="304800" y="3276600"/>
            <a:ext cx="853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No letters of travel issued IF: </a:t>
            </a:r>
          </a:p>
          <a:p>
            <a:pPr marL="742950" marR="0" lvl="1" indent="-28575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Students to travel is within semester (except for death of family members)</a:t>
            </a:r>
          </a:p>
          <a:p>
            <a:pPr marL="742950" marR="0" lvl="1" indent="-28575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Students to travel is within examination period even if exact date of examination is known</a:t>
            </a:r>
          </a:p>
          <a:p>
            <a:pPr marL="457200" marR="0" lvl="1" indent="0" algn="just" defTabSz="914400" rtl="0" eaLnBrk="1" fontAlgn="base" latinLnBrk="0" hangingPunct="1">
              <a:lnSpc>
                <a:spcPct val="100000"/>
              </a:lnSpc>
              <a:spcBef>
                <a:spcPct val="2000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1007399132"/>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4A9E9E-3683-455D-9DFF-919DD9D62687}"/>
              </a:ext>
            </a:extLst>
          </p:cNvPr>
          <p:cNvPicPr>
            <a:picLocks noChangeAspect="1"/>
          </p:cNvPicPr>
          <p:nvPr/>
        </p:nvPicPr>
        <p:blipFill>
          <a:blip r:embed="rId2"/>
          <a:stretch>
            <a:fillRect/>
          </a:stretch>
        </p:blipFill>
        <p:spPr>
          <a:xfrm>
            <a:off x="0" y="0"/>
            <a:ext cx="9144000" cy="6857999"/>
          </a:xfrm>
          <a:prstGeom prst="rect">
            <a:avLst/>
          </a:prstGeom>
        </p:spPr>
      </p:pic>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4763" y="140922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a:ea typeface="+mj-ea"/>
                <a:cs typeface="+mj-cs"/>
              </a:rPr>
              <a:t>Services – Academic</a:t>
            </a:r>
          </a:p>
        </p:txBody>
      </p:sp>
      <p:sp>
        <p:nvSpPr>
          <p:cNvPr id="7" name="Rectangle 3"/>
          <p:cNvSpPr txBox="1">
            <a:spLocks noChangeArrowheads="1"/>
          </p:cNvSpPr>
          <p:nvPr/>
        </p:nvSpPr>
        <p:spPr bwMode="auto">
          <a:xfrm>
            <a:off x="391240" y="2639247"/>
            <a:ext cx="5181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Issuance of Graduation Certificate and Academic Transcripts</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Convocation Ceremony</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Verification of Completion status</a:t>
            </a:r>
          </a:p>
          <a:p>
            <a:pPr marL="457200" marR="0" lvl="1" indent="0" algn="just" defTabSz="914400" rtl="0" eaLnBrk="1" fontAlgn="base" latinLnBrk="0" hangingPunct="1">
              <a:lnSpc>
                <a:spcPct val="100000"/>
              </a:lnSpc>
              <a:spcBef>
                <a:spcPct val="2000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endParaRPr>
          </a:p>
        </p:txBody>
      </p:sp>
      <p:pic>
        <p:nvPicPr>
          <p:cNvPr id="8" name="Picture 5" descr="bs00979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3109" y="3619072"/>
            <a:ext cx="2195513"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so00629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31231" y="1147077"/>
            <a:ext cx="17018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8157" y="4146342"/>
            <a:ext cx="2952308" cy="19682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301840"/>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17688E-73F4-4AE6-B4B9-93E7D7CEB394}"/>
              </a:ext>
            </a:extLst>
          </p:cNvPr>
          <p:cNvPicPr>
            <a:picLocks noChangeAspect="1"/>
          </p:cNvPicPr>
          <p:nvPr/>
        </p:nvPicPr>
        <p:blipFill>
          <a:blip r:embed="rId2"/>
          <a:stretch>
            <a:fillRect/>
          </a:stretch>
        </p:blipFill>
        <p:spPr>
          <a:xfrm>
            <a:off x="0" y="0"/>
            <a:ext cx="9144000" cy="6857999"/>
          </a:xfrm>
          <a:prstGeom prst="rect">
            <a:avLst/>
          </a:prstGeom>
        </p:spPr>
      </p:pic>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200950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a:ea typeface="+mj-ea"/>
                <a:cs typeface="+mj-cs"/>
              </a:rPr>
              <a:t>Other Roles &amp; Responsibilities</a:t>
            </a:r>
          </a:p>
        </p:txBody>
      </p:sp>
      <p:sp>
        <p:nvSpPr>
          <p:cNvPr id="7" name="Rectangle 3"/>
          <p:cNvSpPr txBox="1">
            <a:spLocks noChangeArrowheads="1"/>
          </p:cNvSpPr>
          <p:nvPr/>
        </p:nvSpPr>
        <p:spPr bwMode="auto">
          <a:xfrm>
            <a:off x="304800" y="3276600"/>
            <a:ext cx="853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To process deferment request. </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To process students </a:t>
            </a:r>
            <a:r>
              <a:rPr kumimoji="0" lang="en-US" sz="1800" b="1" i="0" u="none" strike="noStrike" kern="1200" cap="none" spc="0" normalizeH="0" baseline="0" noProof="0" dirty="0" err="1">
                <a:ln>
                  <a:noFill/>
                </a:ln>
                <a:solidFill>
                  <a:prstClr val="white"/>
                </a:solidFill>
                <a:effectLst/>
                <a:uLnTx/>
                <a:uFillTx/>
                <a:latin typeface="Calibri" pitchFamily="34" charset="0"/>
                <a:ea typeface="+mn-ea"/>
                <a:cs typeface="Arial" pitchFamily="34" charset="0"/>
              </a:rPr>
              <a:t>Programme</a:t>
            </a: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 transfer request to new </a:t>
            </a:r>
            <a:r>
              <a:rPr kumimoji="0" lang="en-US" sz="1800" b="1" i="0" u="none" strike="noStrike" kern="1200" cap="none" spc="0" normalizeH="0" baseline="0" noProof="0" dirty="0" err="1">
                <a:ln>
                  <a:noFill/>
                </a:ln>
                <a:solidFill>
                  <a:prstClr val="white"/>
                </a:solidFill>
                <a:effectLst/>
                <a:uLnTx/>
                <a:uFillTx/>
                <a:latin typeface="Calibri" pitchFamily="34" charset="0"/>
                <a:ea typeface="+mn-ea"/>
                <a:cs typeface="Arial" pitchFamily="34" charset="0"/>
              </a:rPr>
              <a:t>programme</a:t>
            </a: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To process students’ Credit transfer request (Internal and External Credit Transfer Request).</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To process Suspension due to misconduct or cheating.</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To process Termination Letter due to poor attendance, consecutive inactive semesters, nuisance, cheating etc. </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Students to refer to Undergraduate Student Handbook for detailed information. </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4585991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9BB4F2-DE5D-4D43-BE30-20058736A6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483" name="Rectangle 2"/>
          <p:cNvSpPr>
            <a:spLocks noChangeArrowheads="1"/>
          </p:cNvSpPr>
          <p:nvPr/>
        </p:nvSpPr>
        <p:spPr bwMode="auto">
          <a:xfrm>
            <a:off x="304800" y="2133600"/>
            <a:ext cx="8534400" cy="3634200"/>
          </a:xfrm>
          <a:prstGeom prst="rect">
            <a:avLst/>
          </a:prstGeom>
          <a:noFill/>
          <a:ln w="9525">
            <a:noFill/>
            <a:miter lim="800000"/>
            <a:headEnd/>
            <a:tailEnd/>
          </a:ln>
        </p:spPr>
        <p:txBody>
          <a:bodyPr>
            <a:spAutoFit/>
          </a:bodyPr>
          <a:lstStyle/>
          <a:p>
            <a:pPr marL="404813" marR="0" lvl="0" indent="-404813" algn="just" defTabSz="457200" rtl="0" eaLnBrk="1" fontAlgn="auto" latinLnBrk="0" hangingPunct="1">
              <a:lnSpc>
                <a:spcPct val="80000"/>
              </a:lnSpc>
              <a:spcBef>
                <a:spcPct val="5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Fee Statement (E-Billing) is available in the Integrated Information System (IIS) students/parents portal at </a:t>
            </a: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mn-cs"/>
              </a:rPr>
              <a:t>IIS Version 2 </a:t>
            </a: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before the commencement date of the semester</a:t>
            </a:r>
          </a:p>
          <a:p>
            <a:pPr marL="404813" marR="0" lvl="0" indent="-404813" algn="l" defTabSz="457200" rtl="0" eaLnBrk="1" fontAlgn="auto" latinLnBrk="0" hangingPunct="1">
              <a:lnSpc>
                <a:spcPct val="80000"/>
              </a:lnSpc>
              <a:spcBef>
                <a:spcPct val="5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Late Payment Charge of 1% per month on outstanding fees calculated on a daily basis (including Repeat Courses) for overdue fees.</a:t>
            </a:r>
          </a:p>
          <a:p>
            <a:pPr marL="404813" marR="0" lvl="0" indent="-404813" algn="l" defTabSz="457200" rtl="0" eaLnBrk="1" fontAlgn="auto" latinLnBrk="0" hangingPunct="1">
              <a:lnSpc>
                <a:spcPct val="80000"/>
              </a:lnSpc>
              <a:spcBef>
                <a:spcPct val="5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Ability to pay late charges is not a right to delay fees payment</a:t>
            </a:r>
          </a:p>
        </p:txBody>
      </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743630"/>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6D0974-0878-4947-B222-34E0AFB4F3E6}"/>
              </a:ext>
            </a:extLst>
          </p:cNvPr>
          <p:cNvPicPr>
            <a:picLocks noChangeAspect="1"/>
          </p:cNvPicPr>
          <p:nvPr/>
        </p:nvPicPr>
        <p:blipFill>
          <a:blip r:embed="rId2"/>
          <a:stretch>
            <a:fillRect/>
          </a:stretch>
        </p:blipFill>
        <p:spPr>
          <a:xfrm>
            <a:off x="0" y="0"/>
            <a:ext cx="9144000" cy="6857999"/>
          </a:xfrm>
          <a:prstGeom prst="rect">
            <a:avLst/>
          </a:prstGeom>
        </p:spPr>
      </p:pic>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200950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a:ea typeface="+mj-ea"/>
                <a:cs typeface="+mj-cs"/>
              </a:rPr>
              <a:t>Student’s Responsibilities</a:t>
            </a:r>
          </a:p>
        </p:txBody>
      </p:sp>
      <p:sp>
        <p:nvSpPr>
          <p:cNvPr id="7" name="Rectangle 3"/>
          <p:cNvSpPr txBox="1">
            <a:spLocks noChangeArrowheads="1"/>
          </p:cNvSpPr>
          <p:nvPr/>
        </p:nvSpPr>
        <p:spPr bwMode="auto">
          <a:xfrm>
            <a:off x="304800" y="3276600"/>
            <a:ext cx="853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To understand and comply with all the rules, regulations, procedures and guidelines stated in the Student Handbook (Procedures &amp; Guidelines). </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To behave and act in a responsible and orderly manner at all times and avoid engaging in a </a:t>
            </a:r>
            <a:r>
              <a:rPr kumimoji="0" lang="en-US" sz="1800" b="1" i="0" u="none" strike="noStrike" kern="1200" cap="none" spc="0" normalizeH="0" baseline="0" noProof="0" dirty="0" err="1">
                <a:ln>
                  <a:noFill/>
                </a:ln>
                <a:solidFill>
                  <a:prstClr val="white"/>
                </a:solidFill>
                <a:effectLst/>
                <a:uLnTx/>
                <a:uFillTx/>
                <a:latin typeface="Calibri" pitchFamily="34" charset="0"/>
                <a:ea typeface="+mn-ea"/>
                <a:cs typeface="Arial" pitchFamily="34" charset="0"/>
              </a:rPr>
              <a:t>behaviour</a:t>
            </a: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 which will disrupts the academic environment</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To maintain regular contact with your respective </a:t>
            </a:r>
            <a:r>
              <a:rPr kumimoji="0" lang="en-US" sz="1800" b="1" i="0" u="none" strike="noStrike" kern="1200" cap="none" spc="0" normalizeH="0" baseline="0" noProof="0" dirty="0" err="1">
                <a:ln>
                  <a:noFill/>
                </a:ln>
                <a:solidFill>
                  <a:prstClr val="white"/>
                </a:solidFill>
                <a:effectLst/>
                <a:uLnTx/>
                <a:uFillTx/>
                <a:latin typeface="Calibri" pitchFamily="34" charset="0"/>
                <a:ea typeface="+mn-ea"/>
                <a:cs typeface="Arial" pitchFamily="34" charset="0"/>
              </a:rPr>
              <a:t>Centres</a:t>
            </a: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/Faculties/Institutes/Schools, and duly notify them of any difficulties encountered to obtain the necessary advice</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To adhere to all deadlines set by the University and/or by lecturers/staff of the University.</a:t>
            </a:r>
          </a:p>
        </p:txBody>
      </p:sp>
    </p:spTree>
    <p:extLst>
      <p:ext uri="{BB962C8B-B14F-4D97-AF65-F5344CB8AC3E}">
        <p14:creationId xmlns:p14="http://schemas.microsoft.com/office/powerpoint/2010/main" val="1430939516"/>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8E5B3-1ED6-4197-8392-BF6C20AA6E67}"/>
              </a:ext>
            </a:extLst>
          </p:cNvPr>
          <p:cNvPicPr>
            <a:picLocks noChangeAspect="1"/>
          </p:cNvPicPr>
          <p:nvPr/>
        </p:nvPicPr>
        <p:blipFill>
          <a:blip r:embed="rId2"/>
          <a:stretch>
            <a:fillRect/>
          </a:stretch>
        </p:blipFill>
        <p:spPr>
          <a:xfrm>
            <a:off x="0" y="0"/>
            <a:ext cx="9144000" cy="6857999"/>
          </a:xfrm>
          <a:prstGeom prst="rect">
            <a:avLst/>
          </a:prstGeom>
        </p:spPr>
      </p:pic>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200950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a:ea typeface="+mj-ea"/>
                <a:cs typeface="+mj-cs"/>
              </a:rPr>
              <a:t>Student’s Responsibilities (Cont.)</a:t>
            </a:r>
          </a:p>
        </p:txBody>
      </p:sp>
      <p:sp>
        <p:nvSpPr>
          <p:cNvPr id="7" name="Rectangle 3"/>
          <p:cNvSpPr txBox="1">
            <a:spLocks noChangeArrowheads="1"/>
          </p:cNvSpPr>
          <p:nvPr/>
        </p:nvSpPr>
        <p:spPr bwMode="auto">
          <a:xfrm>
            <a:off x="304800" y="3276600"/>
            <a:ext cx="853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To respond to reasonable requests from staff without any undue delay.</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To make full use of the resources and support services provided such as student email, library, etc.</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To keep your personal and contact details up-to-date in IIS Portal and to provide true and accurate information for the University’s future references</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To refer to the Academic Calendar, Student Handbook (Procedures &amp; Guidelines) and </a:t>
            </a:r>
            <a:r>
              <a:rPr kumimoji="0" lang="en-US" sz="1800" b="1" i="0" u="none" strike="noStrike" kern="1200" cap="none" spc="0" normalizeH="0" baseline="0" noProof="0" dirty="0" err="1">
                <a:ln>
                  <a:noFill/>
                </a:ln>
                <a:solidFill>
                  <a:prstClr val="white"/>
                </a:solidFill>
                <a:effectLst/>
                <a:uLnTx/>
                <a:uFillTx/>
                <a:latin typeface="Calibri" pitchFamily="34" charset="0"/>
                <a:ea typeface="+mn-ea"/>
                <a:cs typeface="Arial" pitchFamily="34" charset="0"/>
              </a:rPr>
              <a:t>Programme</a:t>
            </a:r>
            <a:r>
              <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rPr>
              <a:t> Handbook from time-to-time.</a:t>
            </a:r>
          </a:p>
          <a:p>
            <a:pPr marL="342900" marR="0" lvl="0" indent="-342900" algn="just"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endParaRPr>
          </a:p>
          <a:p>
            <a:pPr marL="457200" marR="0" lvl="1" indent="0" algn="just" defTabSz="914400" rtl="0" eaLnBrk="1" fontAlgn="base" latinLnBrk="0" hangingPunct="1">
              <a:lnSpc>
                <a:spcPct val="100000"/>
              </a:lnSpc>
              <a:spcBef>
                <a:spcPct val="2000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1163081068"/>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AE3C7-F1B5-4CCE-B4BD-A74B342648F3}"/>
              </a:ext>
            </a:extLst>
          </p:cNvPr>
          <p:cNvPicPr>
            <a:picLocks noChangeAspect="1"/>
          </p:cNvPicPr>
          <p:nvPr/>
        </p:nvPicPr>
        <p:blipFill>
          <a:blip r:embed="rId2"/>
          <a:stretch>
            <a:fillRect/>
          </a:stretch>
        </p:blipFill>
        <p:spPr>
          <a:xfrm>
            <a:off x="0" y="0"/>
            <a:ext cx="9144000" cy="6857999"/>
          </a:xfrm>
          <a:prstGeom prst="rect">
            <a:avLst/>
          </a:prstGeom>
        </p:spPr>
      </p:pic>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2009502"/>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a:ea typeface="+mj-ea"/>
                <a:cs typeface="+mj-cs"/>
              </a:rPr>
              <a:t>If you have any inquiries or concerns</a:t>
            </a:r>
          </a:p>
        </p:txBody>
      </p:sp>
      <p:grpSp>
        <p:nvGrpSpPr>
          <p:cNvPr id="8" name="Group 7">
            <a:extLst>
              <a:ext uri="{FF2B5EF4-FFF2-40B4-BE49-F238E27FC236}">
                <a16:creationId xmlns:a16="http://schemas.microsoft.com/office/drawing/2014/main" id="{6EBD092C-BD58-46EB-A207-62E5594F00F2}"/>
              </a:ext>
            </a:extLst>
          </p:cNvPr>
          <p:cNvGrpSpPr/>
          <p:nvPr/>
        </p:nvGrpSpPr>
        <p:grpSpPr>
          <a:xfrm>
            <a:off x="685874" y="3152502"/>
            <a:ext cx="7772252" cy="2308324"/>
            <a:chOff x="1102717" y="1665813"/>
            <a:chExt cx="7772252" cy="2308324"/>
          </a:xfrm>
        </p:grpSpPr>
        <p:sp>
          <p:nvSpPr>
            <p:cNvPr id="9" name="TextBox 8"/>
            <p:cNvSpPr txBox="1"/>
            <p:nvPr/>
          </p:nvSpPr>
          <p:spPr>
            <a:xfrm>
              <a:off x="1724958" y="1665813"/>
              <a:ext cx="715001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MY" sz="2400" b="1" i="0" u="sng" strike="noStrike" kern="1200" cap="none" spc="0" normalizeH="0" baseline="0" noProof="0" dirty="0">
                  <a:ln>
                    <a:noFill/>
                  </a:ln>
                  <a:solidFill>
                    <a:prstClr val="white"/>
                  </a:solidFill>
                  <a:effectLst/>
                  <a:uLnTx/>
                  <a:uFillTx/>
                  <a:latin typeface="Calibri"/>
                  <a:ea typeface="+mn-ea"/>
                  <a:cs typeface="+mn-cs"/>
                </a:rPr>
                <a:t>Contact Us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MY" sz="2400" b="1" i="0" u="none" strike="noStrike" kern="1200" cap="none" spc="0" normalizeH="0" baseline="0" noProof="0" dirty="0">
                <a:ln>
                  <a:noFill/>
                </a:ln>
                <a:solidFill>
                  <a:prstClr val="white">
                    <a:lumMod val="95000"/>
                    <a:lumOff val="5000"/>
                  </a:prstClr>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white">
                      <a:lumMod val="95000"/>
                      <a:lumOff val="5000"/>
                    </a:prstClr>
                  </a:solidFill>
                  <a:effectLst/>
                  <a:uLnTx/>
                  <a:uFillTx/>
                  <a:latin typeface="Calibri"/>
                  <a:ea typeface="+mn-ea"/>
                  <a:cs typeface="+mn-cs"/>
                </a:rPr>
                <a:t>registrar@ucsiuniversity.edu.my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MY"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white"/>
                  </a:solidFill>
                  <a:effectLst/>
                  <a:uLnTx/>
                  <a:uFillTx/>
                  <a:latin typeface="Calibri"/>
                  <a:ea typeface="+mn-ea"/>
                  <a:cs typeface="+mn-cs"/>
                </a:rPr>
                <a:t>0391018880 (Ext: 3027, 3130, 3121, 3135)</a:t>
              </a:r>
              <a:endParaRPr kumimoji="0" lang="en-MY" sz="24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2" descr="Microsoft Outlook logo, Outlook.com Microsoft Outlook Email Microsoft  Office 365, Outlook, blue, text, logo png | PNGWing">
              <a:extLst>
                <a:ext uri="{FF2B5EF4-FFF2-40B4-BE49-F238E27FC236}">
                  <a16:creationId xmlns:a16="http://schemas.microsoft.com/office/drawing/2014/main" id="{49DD5711-0AF9-4A07-ACD5-4A11B16FA58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770" b="89943" l="9130" r="90000">
                          <a14:foregroundMark x1="25652" y1="60345" x2="25652" y2="60345"/>
                          <a14:foregroundMark x1="25761" y1="41954" x2="25761" y2="41954"/>
                          <a14:foregroundMark x1="13913" y1="50862" x2="13913" y2="50862"/>
                          <a14:foregroundMark x1="9130" y1="49713" x2="9130" y2="49713"/>
                          <a14:foregroundMark x1="36087" y1="43391" x2="36087" y2="43391"/>
                          <a14:foregroundMark x1="47935" y1="49713" x2="47935" y2="49713"/>
                          <a14:foregroundMark x1="58370" y1="46264" x2="58370" y2="46264"/>
                          <a14:backgroundMark x1="6413" y1="8333" x2="6413" y2="8333"/>
                          <a14:backgroundMark x1="38261" y1="38218" x2="38261" y2="38218"/>
                          <a14:backgroundMark x1="48587" y1="45402" x2="48587" y2="45402"/>
                          <a14:backgroundMark x1="37283" y1="39943" x2="37283" y2="39943"/>
                          <a14:backgroundMark x1="38370" y1="37356" x2="38370" y2="37356"/>
                          <a14:backgroundMark x1="44457" y1="41092" x2="44457" y2="41092"/>
                          <a14:backgroundMark x1="45326" y1="53161" x2="45326" y2="53161"/>
                          <a14:backgroundMark x1="43152" y1="64655" x2="43152" y2="64655"/>
                          <a14:backgroundMark x1="37500" y1="61494" x2="37500" y2="61494"/>
                          <a14:backgroundMark x1="35326" y1="51437" x2="35326" y2="51437"/>
                          <a14:backgroundMark x1="35652" y1="48563" x2="35652" y2="48563"/>
                          <a14:backgroundMark x1="36413" y1="42241" x2="36413" y2="42241"/>
                          <a14:backgroundMark x1="36087" y1="43966" x2="36087" y2="43966"/>
                          <a14:backgroundMark x1="48370" y1="50287" x2="48370" y2="50287"/>
                          <a14:backgroundMark x1="53804" y1="53448" x2="53804" y2="53448"/>
                          <a14:backgroundMark x1="57717" y1="43391" x2="57717" y2="43391"/>
                          <a14:backgroundMark x1="57717" y1="47701" x2="57717" y2="47701"/>
                          <a14:backgroundMark x1="58370" y1="47414" x2="58370" y2="47414"/>
                          <a14:backgroundMark x1="49565" y1="64080" x2="49565" y2="64080"/>
                          <a14:backgroundMark x1="47500" y1="51437" x2="47500" y2="51437"/>
                        </a14:backgroundRemoval>
                      </a14:imgEffect>
                    </a14:imgLayer>
                  </a14:imgProps>
                </a:ext>
                <a:ext uri="{28A0092B-C50C-407E-A947-70E740481C1C}">
                  <a14:useLocalDpi xmlns:a14="http://schemas.microsoft.com/office/drawing/2010/main" val="0"/>
                </a:ext>
              </a:extLst>
            </a:blip>
            <a:srcRect l="7536" t="22797" r="67234" b="20326"/>
            <a:stretch/>
          </p:blipFill>
          <p:spPr bwMode="auto">
            <a:xfrm>
              <a:off x="1129238" y="2355111"/>
              <a:ext cx="595720" cy="50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obile Phones Clip Art Image, PNG, 600x549px, Mobile Phones, Blackandwhite,  Email, Finger, Gesture Download Free">
              <a:extLst>
                <a:ext uri="{FF2B5EF4-FFF2-40B4-BE49-F238E27FC236}">
                  <a16:creationId xmlns:a16="http://schemas.microsoft.com/office/drawing/2014/main" id="{D1F75545-27C1-493F-934D-C6AFCEADD54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736" b="95811" l="10000" r="90000">
                          <a14:foregroundMark x1="33902" y1="8925" x2="33902" y2="8925"/>
                          <a14:foregroundMark x1="68537" y1="9654" x2="68537" y2="9654"/>
                          <a14:foregroundMark x1="57927" y1="4736" x2="57927" y2="4736"/>
                          <a14:foregroundMark x1="45610" y1="27140" x2="45610" y2="27140"/>
                          <a14:foregroundMark x1="63780" y1="72495" x2="63780" y2="72495"/>
                          <a14:foregroundMark x1="56341" y1="95811" x2="56341" y2="95811"/>
                        </a14:backgroundRemoval>
                      </a14:imgEffect>
                      <a14:imgEffect>
                        <a14:artisticGlowDiffused/>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2717" y="3162782"/>
              <a:ext cx="581957" cy="3896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8189103"/>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3C4AE4-27C5-4FC7-9684-7007EF5DE866}"/>
              </a:ext>
            </a:extLst>
          </p:cNvPr>
          <p:cNvPicPr>
            <a:picLocks noChangeAspect="1"/>
          </p:cNvPicPr>
          <p:nvPr/>
        </p:nvPicPr>
        <p:blipFill>
          <a:blip r:embed="rId2"/>
          <a:stretch>
            <a:fillRect/>
          </a:stretch>
        </p:blipFill>
        <p:spPr>
          <a:xfrm>
            <a:off x="0" y="0"/>
            <a:ext cx="9144000" cy="6857999"/>
          </a:xfrm>
          <a:prstGeom prst="rect">
            <a:avLst/>
          </a:prstGeom>
        </p:spPr>
      </p:pic>
      <p:sp>
        <p:nvSpPr>
          <p:cNvPr id="4" name="Title 3"/>
          <p:cNvSpPr>
            <a:spLocks noGrp="1"/>
          </p:cNvSpPr>
          <p:nvPr>
            <p:ph type="ctrTitle"/>
          </p:nvPr>
        </p:nvSpPr>
        <p:spPr>
          <a:xfrm>
            <a:off x="685800" y="2438400"/>
            <a:ext cx="7366954" cy="1790700"/>
          </a:xfrm>
        </p:spPr>
        <p:txBody>
          <a:bodyPr>
            <a:normAutofit fontScale="90000"/>
          </a:bodyPr>
          <a:lstStyle/>
          <a:p>
            <a:r>
              <a:rPr lang="en-US" dirty="0">
                <a:solidFill>
                  <a:schemeClr val="bg1"/>
                </a:solidFill>
                <a:latin typeface="Rockwell" panose="02060603020205020403" pitchFamily="18" charset="0"/>
              </a:rPr>
              <a:t>UCSI University </a:t>
            </a:r>
            <a:br>
              <a:rPr lang="en-US" dirty="0">
                <a:solidFill>
                  <a:schemeClr val="bg1"/>
                </a:solidFill>
                <a:latin typeface="Rockwell" panose="02060603020205020403" pitchFamily="18" charset="0"/>
              </a:rPr>
            </a:br>
            <a:br>
              <a:rPr lang="en-US" dirty="0">
                <a:solidFill>
                  <a:schemeClr val="bg1"/>
                </a:solidFill>
                <a:latin typeface="Rockwell" panose="02060603020205020403" pitchFamily="18" charset="0"/>
              </a:rPr>
            </a:br>
            <a:r>
              <a:rPr lang="en-US" dirty="0">
                <a:solidFill>
                  <a:schemeClr val="bg1"/>
                </a:solidFill>
                <a:latin typeface="Rockwell" panose="02060603020205020403" pitchFamily="18" charset="0"/>
              </a:rPr>
              <a:t>Global Engagement Office (GEO)</a:t>
            </a:r>
          </a:p>
        </p:txBody>
      </p:sp>
      <p:pic>
        <p:nvPicPr>
          <p:cNvPr id="5" name="Picture 1" descr="C:\Documents and Settings\11961\Desktop\Orientation final slide\leopard-home-button_128x128.png">
            <a:hlinkClick r:id="rId3" action="ppaction://hlinksldjump"/>
            <a:extLst>
              <a:ext uri="{FF2B5EF4-FFF2-40B4-BE49-F238E27FC236}">
                <a16:creationId xmlns:a16="http://schemas.microsoft.com/office/drawing/2014/main" id="{783B09C8-47A7-4E30-91F2-F853D084A5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C325FD4-3FDF-DABA-E36D-C582D9C969DC}"/>
              </a:ext>
            </a:extLst>
          </p:cNvPr>
          <p:cNvPicPr>
            <a:picLocks noChangeAspect="1"/>
          </p:cNvPicPr>
          <p:nvPr/>
        </p:nvPicPr>
        <p:blipFill>
          <a:blip r:embed="rId5"/>
          <a:stretch>
            <a:fillRect/>
          </a:stretch>
        </p:blipFill>
        <p:spPr>
          <a:xfrm>
            <a:off x="5426790" y="4648200"/>
            <a:ext cx="3530174" cy="1380298"/>
          </a:xfrm>
          <a:prstGeom prst="rect">
            <a:avLst/>
          </a:prstGeom>
        </p:spPr>
      </p:pic>
    </p:spTree>
    <p:extLst>
      <p:ext uri="{BB962C8B-B14F-4D97-AF65-F5344CB8AC3E}">
        <p14:creationId xmlns:p14="http://schemas.microsoft.com/office/powerpoint/2010/main" val="415503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75107-0181-4D8C-8FFC-681119CA79A4}"/>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BE05C18E-8731-D91B-885D-F2CBF9A0A947}"/>
              </a:ext>
            </a:extLst>
          </p:cNvPr>
          <p:cNvSpPr>
            <a:spLocks noGrp="1"/>
          </p:cNvSpPr>
          <p:nvPr>
            <p:ph type="title"/>
          </p:nvPr>
        </p:nvSpPr>
        <p:spPr>
          <a:xfrm>
            <a:off x="1482498" y="1828800"/>
            <a:ext cx="6571343" cy="1049235"/>
          </a:xfrm>
        </p:spPr>
        <p:txBody>
          <a:bodyPr/>
          <a:lstStyle/>
          <a:p>
            <a:r>
              <a:rPr lang="en-US" dirty="0">
                <a:solidFill>
                  <a:schemeClr val="bg1"/>
                </a:solidFill>
                <a:latin typeface="Rockwell" panose="02060603020205020403" pitchFamily="18" charset="0"/>
              </a:rPr>
              <a:t>What we do at GEO</a:t>
            </a:r>
            <a:endParaRPr lang="en-MY" dirty="0">
              <a:solidFill>
                <a:schemeClr val="bg1"/>
              </a:solidFill>
            </a:endParaRPr>
          </a:p>
        </p:txBody>
      </p:sp>
      <p:sp>
        <p:nvSpPr>
          <p:cNvPr id="4" name="Content Placeholder 3">
            <a:extLst>
              <a:ext uri="{FF2B5EF4-FFF2-40B4-BE49-F238E27FC236}">
                <a16:creationId xmlns:a16="http://schemas.microsoft.com/office/drawing/2014/main" id="{2CC5B63E-0B5A-4F0C-8A2C-3BF71D46D531}"/>
              </a:ext>
            </a:extLst>
          </p:cNvPr>
          <p:cNvSpPr txBox="1">
            <a:spLocks noGrp="1"/>
          </p:cNvSpPr>
          <p:nvPr>
            <p:ph idx="1"/>
          </p:nvPr>
        </p:nvSpPr>
        <p:spPr>
          <a:xfrm>
            <a:off x="1481591" y="3428999"/>
            <a:ext cx="6572250" cy="1504451"/>
          </a:xfrm>
          <a:prstGeom prst="rect">
            <a:avLst/>
          </a:prstGeom>
          <a:noFill/>
        </p:spPr>
        <p:txBody>
          <a:bodyPr wrap="square" rtlCol="0">
            <a:spAutoFit/>
          </a:bodyPr>
          <a:lstStyle/>
          <a:p>
            <a:pPr marL="285750" indent="-285750">
              <a:spcAft>
                <a:spcPts val="1200"/>
              </a:spcAft>
              <a:buFont typeface="Wingdings" panose="05000000000000000000" pitchFamily="2" charset="2"/>
              <a:buChar char="§"/>
            </a:pPr>
            <a:r>
              <a:rPr lang="en-MY" sz="3200" dirty="0">
                <a:solidFill>
                  <a:schemeClr val="bg1"/>
                </a:solidFill>
                <a:latin typeface="Rockwell" panose="02060603020205020403" pitchFamily="18" charset="0"/>
              </a:rPr>
              <a:t>Student Exchange Programmes</a:t>
            </a:r>
          </a:p>
          <a:p>
            <a:pPr marL="285750" indent="-285750">
              <a:spcAft>
                <a:spcPts val="1200"/>
              </a:spcAft>
              <a:buFont typeface="Wingdings" panose="05000000000000000000" pitchFamily="2" charset="2"/>
              <a:buChar char="§"/>
            </a:pPr>
            <a:r>
              <a:rPr lang="en-MY" sz="3200" dirty="0">
                <a:solidFill>
                  <a:schemeClr val="bg1"/>
                </a:solidFill>
                <a:latin typeface="Rockwell" panose="02060603020205020403" pitchFamily="18" charset="0"/>
              </a:rPr>
              <a:t>International Degree Pathways</a:t>
            </a:r>
          </a:p>
        </p:txBody>
      </p:sp>
    </p:spTree>
    <p:extLst>
      <p:ext uri="{BB962C8B-B14F-4D97-AF65-F5344CB8AC3E}">
        <p14:creationId xmlns:p14="http://schemas.microsoft.com/office/powerpoint/2010/main" val="419020010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0544CC-95C6-4619-B9B1-5CDB58D0174F}"/>
              </a:ext>
            </a:extLst>
          </p:cNvPr>
          <p:cNvPicPr>
            <a:picLocks noChangeAspect="1"/>
          </p:cNvPicPr>
          <p:nvPr/>
        </p:nvPicPr>
        <p:blipFill>
          <a:blip r:embed="rId2"/>
          <a:stretch>
            <a:fillRect/>
          </a:stretch>
        </p:blipFill>
        <p:spPr>
          <a:xfrm>
            <a:off x="0" y="0"/>
            <a:ext cx="9144000" cy="6857999"/>
          </a:xfrm>
          <a:prstGeom prst="rect">
            <a:avLst/>
          </a:prstGeom>
        </p:spPr>
      </p:pic>
      <p:sp>
        <p:nvSpPr>
          <p:cNvPr id="4" name="Title 3"/>
          <p:cNvSpPr>
            <a:spLocks noGrp="1"/>
          </p:cNvSpPr>
          <p:nvPr>
            <p:ph type="ctrTitle"/>
          </p:nvPr>
        </p:nvSpPr>
        <p:spPr>
          <a:xfrm>
            <a:off x="685800" y="2438400"/>
            <a:ext cx="7366954" cy="1790700"/>
          </a:xfrm>
        </p:spPr>
        <p:txBody>
          <a:bodyPr>
            <a:normAutofit fontScale="90000"/>
          </a:bodyPr>
          <a:lstStyle/>
          <a:p>
            <a:r>
              <a:rPr lang="en-US" dirty="0">
                <a:solidFill>
                  <a:schemeClr val="bg1"/>
                </a:solidFill>
                <a:latin typeface="Rockwell" panose="02060603020205020403" pitchFamily="18" charset="0"/>
              </a:rPr>
              <a:t>UCSI University </a:t>
            </a:r>
            <a:br>
              <a:rPr lang="en-US" dirty="0">
                <a:solidFill>
                  <a:schemeClr val="bg1"/>
                </a:solidFill>
                <a:latin typeface="Rockwell" panose="02060603020205020403" pitchFamily="18" charset="0"/>
              </a:rPr>
            </a:br>
            <a:br>
              <a:rPr lang="en-US" dirty="0">
                <a:solidFill>
                  <a:schemeClr val="bg1"/>
                </a:solidFill>
                <a:latin typeface="Rockwell" panose="02060603020205020403" pitchFamily="18" charset="0"/>
              </a:rPr>
            </a:br>
            <a:r>
              <a:rPr lang="en-US" dirty="0">
                <a:solidFill>
                  <a:schemeClr val="bg1"/>
                </a:solidFill>
                <a:latin typeface="Rockwell" panose="02060603020205020403" pitchFamily="18" charset="0"/>
              </a:rPr>
              <a:t>Student Exchange Programme</a:t>
            </a:r>
          </a:p>
        </p:txBody>
      </p:sp>
      <p:pic>
        <p:nvPicPr>
          <p:cNvPr id="7" name="Picture 6" descr="A picture containing game, drawing&#10;&#10;Description automatically generated">
            <a:extLst>
              <a:ext uri="{FF2B5EF4-FFF2-40B4-BE49-F238E27FC236}">
                <a16:creationId xmlns:a16="http://schemas.microsoft.com/office/drawing/2014/main" id="{9ED34A14-CA92-4F03-9D22-F16250B8C92D}"/>
              </a:ext>
            </a:extLst>
          </p:cNvPr>
          <p:cNvPicPr>
            <a:picLocks noChangeAspect="1"/>
          </p:cNvPicPr>
          <p:nvPr/>
        </p:nvPicPr>
        <p:blipFill>
          <a:blip r:embed="rId3"/>
          <a:stretch>
            <a:fillRect/>
          </a:stretch>
        </p:blipFill>
        <p:spPr>
          <a:xfrm>
            <a:off x="1567324" y="4601158"/>
            <a:ext cx="2435507" cy="953642"/>
          </a:xfrm>
          <a:prstGeom prst="rect">
            <a:avLst/>
          </a:prstGeom>
        </p:spPr>
      </p:pic>
      <p:pic>
        <p:nvPicPr>
          <p:cNvPr id="5" name="Picture 1" descr="C:\Documents and Settings\11961\Desktop\Orientation final slide\leopard-home-button_128x128.png">
            <a:hlinkClick r:id="rId4" action="ppaction://hlinksldjump"/>
            <a:extLst>
              <a:ext uri="{FF2B5EF4-FFF2-40B4-BE49-F238E27FC236}">
                <a16:creationId xmlns:a16="http://schemas.microsoft.com/office/drawing/2014/main" id="{783B09C8-47A7-4E30-91F2-F853D084A5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5ACAF4-4ADA-4716-8317-60C381D21B5B}"/>
              </a:ext>
            </a:extLst>
          </p:cNvPr>
          <p:cNvPicPr>
            <a:picLocks noChangeAspect="1"/>
          </p:cNvPicPr>
          <p:nvPr/>
        </p:nvPicPr>
        <p:blipFill>
          <a:blip r:embed="rId3"/>
          <a:stretch>
            <a:fillRect/>
          </a:stretch>
        </p:blipFill>
        <p:spPr>
          <a:xfrm>
            <a:off x="0" y="0"/>
            <a:ext cx="9144000" cy="6857999"/>
          </a:xfrm>
          <a:prstGeom prst="rect">
            <a:avLst/>
          </a:prstGeom>
        </p:spPr>
      </p:pic>
      <p:sp>
        <p:nvSpPr>
          <p:cNvPr id="6" name="Title 3"/>
          <p:cNvSpPr txBox="1"/>
          <p:nvPr/>
        </p:nvSpPr>
        <p:spPr>
          <a:xfrm>
            <a:off x="580024" y="960120"/>
            <a:ext cx="7471268" cy="459486"/>
          </a:xfrm>
          <a:prstGeom prst="rect">
            <a:avLst/>
          </a:prstGeom>
        </p:spPr>
        <p:txBody>
          <a:bodyPr vert="horz" lIns="68580" tIns="34290" rIns="68580" bIns="34290" rtlCol="0" anchor="b">
            <a:normAutofit fontScale="97500"/>
          </a:bodyPr>
          <a:lstStyle>
            <a:lvl1pPr algn="l" defTabSz="914400" rtl="0" eaLnBrk="1" latinLnBrk="0" hangingPunct="1">
              <a:lnSpc>
                <a:spcPct val="90000"/>
              </a:lnSpc>
              <a:spcBef>
                <a:spcPct val="0"/>
              </a:spcBef>
              <a:buNone/>
              <a:defRPr sz="6000" kern="1200">
                <a:solidFill>
                  <a:schemeClr val="bg1"/>
                </a:solidFill>
                <a:latin typeface="Open Sans"/>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100" b="0" i="0" u="none" strike="noStrike" kern="1200" cap="none" spc="0" normalizeH="0" baseline="0" noProof="0" dirty="0">
                <a:ln>
                  <a:noFill/>
                </a:ln>
                <a:effectLst/>
                <a:uLnTx/>
                <a:uFillTx/>
                <a:latin typeface="Rockwell" panose="02060603020205020403" pitchFamily="18" charset="0"/>
                <a:ea typeface="+mj-ea"/>
                <a:cs typeface="+mj-cs"/>
              </a:rPr>
              <a:t>Global Engagement Office</a:t>
            </a:r>
            <a:endParaRPr kumimoji="0" lang="en-MY" sz="2100" b="0" i="0" u="none" strike="noStrike" kern="1200" cap="none" spc="0" normalizeH="0" baseline="0" noProof="0" dirty="0">
              <a:ln>
                <a:noFill/>
              </a:ln>
              <a:effectLst/>
              <a:uLnTx/>
              <a:uFillTx/>
              <a:latin typeface="Rockwell" panose="02060603020205020403" pitchFamily="18" charset="0"/>
              <a:ea typeface="+mj-ea"/>
              <a:cs typeface="+mj-cs"/>
            </a:endParaRPr>
          </a:p>
        </p:txBody>
      </p:sp>
      <p:sp>
        <p:nvSpPr>
          <p:cNvPr id="7" name="TextBox 6"/>
          <p:cNvSpPr txBox="1"/>
          <p:nvPr/>
        </p:nvSpPr>
        <p:spPr>
          <a:xfrm>
            <a:off x="6096000" y="1616965"/>
            <a:ext cx="2274377" cy="3624069"/>
          </a:xfrm>
          <a:prstGeom prst="rect">
            <a:avLst/>
          </a:prstGeom>
          <a:noFill/>
        </p:spPr>
        <p:txBody>
          <a:bodyPr wrap="square" rtlCol="0">
            <a:spAutoFit/>
          </a:bodyPr>
          <a:lstStyle/>
          <a:p>
            <a:pPr marL="214313" marR="0" lvl="0" indent="-214313" algn="l" defTabSz="457200" rtl="0" eaLnBrk="1" fontAlgn="auto" latinLnBrk="0" hangingPunct="1">
              <a:lnSpc>
                <a:spcPct val="100000"/>
              </a:lnSpc>
              <a:spcBef>
                <a:spcPts val="0"/>
              </a:spcBef>
              <a:spcAft>
                <a:spcPts val="900"/>
              </a:spcAft>
              <a:buClrTx/>
              <a:buSzTx/>
              <a:buFont typeface="Wingdings" panose="05000000000000000000" pitchFamily="2" charset="2"/>
              <a:buChar char="§"/>
              <a:tabLst/>
              <a:defRPr/>
            </a:pPr>
            <a:r>
              <a:rPr kumimoji="0" lang="en-MY" sz="165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rPr>
              <a:t>More than 60 partner universities for exchange and research attachment.</a:t>
            </a:r>
          </a:p>
          <a:p>
            <a:pPr marL="214313" marR="0" lvl="0" indent="-214313" algn="l" defTabSz="457200" rtl="0" eaLnBrk="1" fontAlgn="auto" latinLnBrk="0" hangingPunct="1">
              <a:lnSpc>
                <a:spcPct val="100000"/>
              </a:lnSpc>
              <a:spcBef>
                <a:spcPts val="0"/>
              </a:spcBef>
              <a:spcAft>
                <a:spcPts val="900"/>
              </a:spcAft>
              <a:buClrTx/>
              <a:buSzTx/>
              <a:buFont typeface="Wingdings" panose="05000000000000000000" pitchFamily="2" charset="2"/>
              <a:buChar char="§"/>
              <a:tabLst/>
              <a:defRPr/>
            </a:pPr>
            <a:r>
              <a:rPr kumimoji="0" lang="en-MY" sz="165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rPr>
              <a:t>Tuition fees at exchange partner is waived. </a:t>
            </a:r>
          </a:p>
          <a:p>
            <a:pPr marL="214313" marR="0" lvl="0" indent="-214313" algn="l" defTabSz="457200" rtl="0" eaLnBrk="1" fontAlgn="auto" latinLnBrk="0" hangingPunct="1">
              <a:lnSpc>
                <a:spcPct val="100000"/>
              </a:lnSpc>
              <a:spcBef>
                <a:spcPts val="0"/>
              </a:spcBef>
              <a:spcAft>
                <a:spcPts val="900"/>
              </a:spcAft>
              <a:buClrTx/>
              <a:buSzTx/>
              <a:buFont typeface="Wingdings" panose="05000000000000000000" pitchFamily="2" charset="2"/>
              <a:buChar char="§"/>
              <a:tabLst/>
              <a:defRPr/>
            </a:pPr>
            <a:r>
              <a:rPr kumimoji="0" lang="en-MY" sz="165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rPr>
              <a:t>Pay only for credit transferable courses to UCSI University. </a:t>
            </a:r>
          </a:p>
        </p:txBody>
      </p:sp>
      <p:pic>
        <p:nvPicPr>
          <p:cNvPr id="8" name="Picture 1" descr="C:\Documents and Settings\11961\Desktop\Orientation final slide\leopard-home-button_128x128.png">
            <a:hlinkClick r:id="rId4" action="ppaction://hlinksldjump"/>
            <a:extLst>
              <a:ext uri="{FF2B5EF4-FFF2-40B4-BE49-F238E27FC236}">
                <a16:creationId xmlns:a16="http://schemas.microsoft.com/office/drawing/2014/main" id="{1EAD0F2B-A7B3-4AC7-8AD3-B8CCA1D398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C6A1598-E2C7-1674-17CE-93F70CFF972D}"/>
              </a:ext>
            </a:extLst>
          </p:cNvPr>
          <p:cNvPicPr>
            <a:picLocks noChangeAspect="1"/>
          </p:cNvPicPr>
          <p:nvPr/>
        </p:nvPicPr>
        <p:blipFill>
          <a:blip r:embed="rId6"/>
          <a:stretch>
            <a:fillRect/>
          </a:stretch>
        </p:blipFill>
        <p:spPr>
          <a:xfrm>
            <a:off x="580023" y="1496785"/>
            <a:ext cx="5258809" cy="41420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FA51DF-E3FC-4146-B116-EB12481DE155}"/>
              </a:ext>
            </a:extLst>
          </p:cNvPr>
          <p:cNvPicPr>
            <a:picLocks noChangeAspect="1"/>
          </p:cNvPicPr>
          <p:nvPr/>
        </p:nvPicPr>
        <p:blipFill>
          <a:blip r:embed="rId2"/>
          <a:stretch>
            <a:fillRect/>
          </a:stretch>
        </p:blipFill>
        <p:spPr>
          <a:xfrm>
            <a:off x="0" y="0"/>
            <a:ext cx="9144000" cy="6857999"/>
          </a:xfrm>
          <a:prstGeom prst="rect">
            <a:avLst/>
          </a:prstGeom>
        </p:spPr>
      </p:pic>
      <p:sp>
        <p:nvSpPr>
          <p:cNvPr id="4" name="Title 3">
            <a:extLst>
              <a:ext uri="{FF2B5EF4-FFF2-40B4-BE49-F238E27FC236}">
                <a16:creationId xmlns:a16="http://schemas.microsoft.com/office/drawing/2014/main" id="{74BDD4FA-A8C7-8923-32EC-A4B7F3B35381}"/>
              </a:ext>
            </a:extLst>
          </p:cNvPr>
          <p:cNvSpPr>
            <a:spLocks noGrp="1"/>
          </p:cNvSpPr>
          <p:nvPr>
            <p:ph type="title"/>
          </p:nvPr>
        </p:nvSpPr>
        <p:spPr>
          <a:xfrm>
            <a:off x="870974" y="1143454"/>
            <a:ext cx="6571343" cy="1049235"/>
          </a:xfrm>
        </p:spPr>
        <p:txBody>
          <a:bodyPr/>
          <a:lstStyle/>
          <a:p>
            <a:r>
              <a:rPr lang="en-MY" dirty="0">
                <a:solidFill>
                  <a:schemeClr val="bg1"/>
                </a:solidFill>
              </a:rPr>
              <a:t>Partner universities</a:t>
            </a:r>
          </a:p>
        </p:txBody>
      </p:sp>
      <p:pic>
        <p:nvPicPr>
          <p:cNvPr id="9" name="Picture 8">
            <a:extLst>
              <a:ext uri="{FF2B5EF4-FFF2-40B4-BE49-F238E27FC236}">
                <a16:creationId xmlns:a16="http://schemas.microsoft.com/office/drawing/2014/main" id="{2F08A6BA-9452-448B-26AA-A54DB4CAD405}"/>
              </a:ext>
            </a:extLst>
          </p:cNvPr>
          <p:cNvPicPr>
            <a:picLocks noChangeAspect="1"/>
          </p:cNvPicPr>
          <p:nvPr/>
        </p:nvPicPr>
        <p:blipFill>
          <a:blip r:embed="rId3"/>
          <a:stretch>
            <a:fillRect/>
          </a:stretch>
        </p:blipFill>
        <p:spPr>
          <a:xfrm>
            <a:off x="870974" y="1968755"/>
            <a:ext cx="7157715" cy="4063943"/>
          </a:xfrm>
          <a:prstGeom prst="rect">
            <a:avLst/>
          </a:prstGeom>
        </p:spPr>
      </p:pic>
    </p:spTree>
    <p:extLst>
      <p:ext uri="{BB962C8B-B14F-4D97-AF65-F5344CB8AC3E}">
        <p14:creationId xmlns:p14="http://schemas.microsoft.com/office/powerpoint/2010/main" val="322946337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BAA251-C6FB-4EEC-8E94-E482C5F190E7}"/>
              </a:ext>
            </a:extLst>
          </p:cNvPr>
          <p:cNvPicPr>
            <a:picLocks noChangeAspect="1"/>
          </p:cNvPicPr>
          <p:nvPr/>
        </p:nvPicPr>
        <p:blipFill>
          <a:blip r:embed="rId3"/>
          <a:stretch>
            <a:fillRect/>
          </a:stretch>
        </p:blipFill>
        <p:spPr>
          <a:xfrm>
            <a:off x="0" y="0"/>
            <a:ext cx="9144000" cy="6857999"/>
          </a:xfrm>
          <a:prstGeom prst="rect">
            <a:avLst/>
          </a:prstGeom>
        </p:spPr>
      </p:pic>
      <p:sp>
        <p:nvSpPr>
          <p:cNvPr id="6" name="Title 3"/>
          <p:cNvSpPr txBox="1"/>
          <p:nvPr/>
        </p:nvSpPr>
        <p:spPr>
          <a:xfrm>
            <a:off x="580024" y="960120"/>
            <a:ext cx="7471268" cy="459486"/>
          </a:xfrm>
          <a:prstGeom prst="rect">
            <a:avLst/>
          </a:prstGeom>
        </p:spPr>
        <p:txBody>
          <a:bodyPr vert="horz" lIns="68580" tIns="34290" rIns="68580" bIns="34290" rtlCol="0" anchor="b">
            <a:normAutofit fontScale="97500"/>
          </a:bodyPr>
          <a:lstStyle>
            <a:lvl1pPr algn="l" defTabSz="914400" rtl="0" eaLnBrk="1" latinLnBrk="0" hangingPunct="1">
              <a:lnSpc>
                <a:spcPct val="90000"/>
              </a:lnSpc>
              <a:spcBef>
                <a:spcPct val="0"/>
              </a:spcBef>
              <a:buNone/>
              <a:defRPr sz="6000" kern="1200">
                <a:solidFill>
                  <a:schemeClr val="bg1"/>
                </a:solidFill>
                <a:latin typeface="Open Sans"/>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100" b="0" i="0" u="none" strike="noStrike" kern="1200" cap="none" spc="0" normalizeH="0" baseline="0" noProof="0" dirty="0">
                <a:ln>
                  <a:noFill/>
                </a:ln>
                <a:effectLst/>
                <a:uLnTx/>
                <a:uFillTx/>
                <a:latin typeface="Rockwell" panose="02060603020205020403" pitchFamily="18" charset="0"/>
                <a:ea typeface="+mj-ea"/>
                <a:cs typeface="+mj-cs"/>
              </a:rPr>
              <a:t>Types of outbound exchange</a:t>
            </a:r>
            <a:endParaRPr kumimoji="0" lang="en-MY" sz="2100" b="0" i="0" u="none" strike="noStrike" kern="1200" cap="none" spc="0" normalizeH="0" baseline="0" noProof="0" dirty="0">
              <a:ln>
                <a:noFill/>
              </a:ln>
              <a:effectLst/>
              <a:uLnTx/>
              <a:uFillTx/>
              <a:latin typeface="Rockwell" panose="02060603020205020403" pitchFamily="18" charset="0"/>
              <a:ea typeface="+mj-ea"/>
              <a:cs typeface="+mj-cs"/>
            </a:endParaRPr>
          </a:p>
        </p:txBody>
      </p:sp>
      <p:graphicFrame>
        <p:nvGraphicFramePr>
          <p:cNvPr id="8" name="Table 7">
            <a:extLst>
              <a:ext uri="{FF2B5EF4-FFF2-40B4-BE49-F238E27FC236}">
                <a16:creationId xmlns:a16="http://schemas.microsoft.com/office/drawing/2014/main" id="{AEE4A24D-2D0E-4988-9130-553CD8AA57F9}"/>
              </a:ext>
            </a:extLst>
          </p:cNvPr>
          <p:cNvGraphicFramePr>
            <a:graphicFrameLocks noGrp="1"/>
          </p:cNvGraphicFramePr>
          <p:nvPr>
            <p:extLst>
              <p:ext uri="{D42A27DB-BD31-4B8C-83A1-F6EECF244321}">
                <p14:modId xmlns:p14="http://schemas.microsoft.com/office/powerpoint/2010/main" val="3926887533"/>
              </p:ext>
            </p:extLst>
          </p:nvPr>
        </p:nvGraphicFramePr>
        <p:xfrm>
          <a:off x="750142" y="1423496"/>
          <a:ext cx="8050958" cy="4425408"/>
        </p:xfrm>
        <a:graphic>
          <a:graphicData uri="http://schemas.openxmlformats.org/drawingml/2006/table">
            <a:tbl>
              <a:tblPr>
                <a:tableStyleId>{5C22544A-7EE6-4342-B048-85BDC9FD1C3A}</a:tableStyleId>
              </a:tblPr>
              <a:tblGrid>
                <a:gridCol w="1110477">
                  <a:extLst>
                    <a:ext uri="{9D8B030D-6E8A-4147-A177-3AD203B41FA5}">
                      <a16:colId xmlns:a16="http://schemas.microsoft.com/office/drawing/2014/main" val="3584046099"/>
                    </a:ext>
                  </a:extLst>
                </a:gridCol>
                <a:gridCol w="1715689">
                  <a:extLst>
                    <a:ext uri="{9D8B030D-6E8A-4147-A177-3AD203B41FA5}">
                      <a16:colId xmlns:a16="http://schemas.microsoft.com/office/drawing/2014/main" val="1210891654"/>
                    </a:ext>
                  </a:extLst>
                </a:gridCol>
                <a:gridCol w="1606296">
                  <a:extLst>
                    <a:ext uri="{9D8B030D-6E8A-4147-A177-3AD203B41FA5}">
                      <a16:colId xmlns:a16="http://schemas.microsoft.com/office/drawing/2014/main" val="2738030583"/>
                    </a:ext>
                  </a:extLst>
                </a:gridCol>
                <a:gridCol w="1871128">
                  <a:extLst>
                    <a:ext uri="{9D8B030D-6E8A-4147-A177-3AD203B41FA5}">
                      <a16:colId xmlns:a16="http://schemas.microsoft.com/office/drawing/2014/main" val="1821851424"/>
                    </a:ext>
                  </a:extLst>
                </a:gridCol>
                <a:gridCol w="1747368">
                  <a:extLst>
                    <a:ext uri="{9D8B030D-6E8A-4147-A177-3AD203B41FA5}">
                      <a16:colId xmlns:a16="http://schemas.microsoft.com/office/drawing/2014/main" val="3111824361"/>
                    </a:ext>
                  </a:extLst>
                </a:gridCol>
              </a:tblGrid>
              <a:tr h="444903">
                <a:tc>
                  <a:txBody>
                    <a:bodyPr/>
                    <a:lstStyle/>
                    <a:p>
                      <a:pPr marL="108000" algn="l" fontAlgn="t"/>
                      <a:r>
                        <a:rPr lang="en-GB" sz="1200" b="1" u="none" strike="noStrike" dirty="0">
                          <a:solidFill>
                            <a:schemeClr val="bg1"/>
                          </a:solidFill>
                          <a:effectLst/>
                          <a:latin typeface="Rockwell" panose="02060603020205020403" pitchFamily="18" charset="0"/>
                        </a:rPr>
                        <a:t>Items</a:t>
                      </a:r>
                      <a:endParaRPr lang="en-GB" sz="1200" b="1" i="0" u="none" strike="noStrike" dirty="0">
                        <a:solidFill>
                          <a:schemeClr val="bg1"/>
                        </a:solidFill>
                        <a:effectLst/>
                        <a:latin typeface="Rockwell" panose="02060603020205020403" pitchFamily="18" charset="0"/>
                      </a:endParaRPr>
                    </a:p>
                  </a:txBody>
                  <a:tcPr marL="4799" marR="4799" marT="4799"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fontAlgn="ctr"/>
                      <a:r>
                        <a:rPr lang="en-GB" sz="1200" b="1" u="none" strike="noStrike" dirty="0">
                          <a:solidFill>
                            <a:schemeClr val="bg1"/>
                          </a:solidFill>
                          <a:effectLst/>
                          <a:latin typeface="Rockwell" panose="02060603020205020403" pitchFamily="18" charset="0"/>
                        </a:rPr>
                        <a:t>Large Group Exchange</a:t>
                      </a:r>
                      <a:endParaRPr lang="en-GB" sz="1200" b="1" i="0" u="none" strike="noStrike" dirty="0">
                        <a:solidFill>
                          <a:schemeClr val="bg1"/>
                        </a:solidFill>
                        <a:effectLst/>
                        <a:latin typeface="Rockwell" panose="02060603020205020403" pitchFamily="18" charset="0"/>
                      </a:endParaRPr>
                    </a:p>
                  </a:txBody>
                  <a:tcPr marL="4799" marR="4799" marT="47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fontAlgn="ctr"/>
                      <a:r>
                        <a:rPr lang="en-GB" sz="1200" b="1" u="none" strike="noStrike" dirty="0">
                          <a:solidFill>
                            <a:schemeClr val="bg1"/>
                          </a:solidFill>
                          <a:effectLst/>
                          <a:latin typeface="Rockwell" panose="02060603020205020403" pitchFamily="18" charset="0"/>
                        </a:rPr>
                        <a:t>Research Attachment</a:t>
                      </a:r>
                      <a:endParaRPr lang="en-GB" sz="1200" b="1" i="0" u="none" strike="noStrike" dirty="0">
                        <a:solidFill>
                          <a:schemeClr val="bg1"/>
                        </a:solidFill>
                        <a:effectLst/>
                        <a:latin typeface="Rockwell" panose="02060603020205020403" pitchFamily="18" charset="0"/>
                      </a:endParaRPr>
                    </a:p>
                  </a:txBody>
                  <a:tcPr marL="4799" marR="4799" marT="47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fontAlgn="ctr"/>
                      <a:r>
                        <a:rPr lang="en-GB" sz="1200" b="1" u="none" strike="noStrike" dirty="0">
                          <a:solidFill>
                            <a:schemeClr val="bg1"/>
                          </a:solidFill>
                          <a:effectLst/>
                          <a:latin typeface="Rockwell" panose="02060603020205020403" pitchFamily="18" charset="0"/>
                        </a:rPr>
                        <a:t>Academic Exchange (classes)</a:t>
                      </a:r>
                      <a:endParaRPr lang="en-GB" sz="1200" b="1" i="0" u="none" strike="noStrike" dirty="0">
                        <a:solidFill>
                          <a:schemeClr val="bg1"/>
                        </a:solidFill>
                        <a:effectLst/>
                        <a:latin typeface="Rockwell" panose="02060603020205020403" pitchFamily="18" charset="0"/>
                      </a:endParaRPr>
                    </a:p>
                  </a:txBody>
                  <a:tcPr marL="4799" marR="4799" marT="47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fontAlgn="ctr"/>
                      <a:r>
                        <a:rPr lang="en-GB" sz="1200" b="1" u="none" strike="noStrike" dirty="0">
                          <a:solidFill>
                            <a:schemeClr val="bg1"/>
                          </a:solidFill>
                          <a:effectLst/>
                          <a:latin typeface="Rockwell" panose="02060603020205020403" pitchFamily="18" charset="0"/>
                        </a:rPr>
                        <a:t>Internship Exchange</a:t>
                      </a:r>
                      <a:endParaRPr lang="en-GB" sz="1200" b="1" i="0" u="none" strike="noStrike" dirty="0">
                        <a:solidFill>
                          <a:schemeClr val="bg1"/>
                        </a:solidFill>
                        <a:effectLst/>
                        <a:latin typeface="Rockwell" panose="02060603020205020403" pitchFamily="18" charset="0"/>
                      </a:endParaRPr>
                    </a:p>
                  </a:txBody>
                  <a:tcPr marL="4799" marR="4799" marT="4799"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8036246"/>
                  </a:ext>
                </a:extLst>
              </a:tr>
              <a:tr h="407776">
                <a:tc>
                  <a:txBody>
                    <a:bodyPr/>
                    <a:lstStyle/>
                    <a:p>
                      <a:pPr marL="108000" algn="l" fontAlgn="t"/>
                      <a:r>
                        <a:rPr lang="en-GB" sz="1200" b="1" u="none" strike="noStrike" dirty="0">
                          <a:solidFill>
                            <a:schemeClr val="bg1"/>
                          </a:solidFill>
                          <a:effectLst/>
                          <a:latin typeface="Rockwell" panose="02060603020205020403" pitchFamily="18" charset="0"/>
                        </a:rPr>
                        <a:t>Program fees</a:t>
                      </a:r>
                      <a:endParaRPr lang="en-GB" sz="1200" b="1" i="0" u="none" strike="noStrike" dirty="0">
                        <a:solidFill>
                          <a:schemeClr val="bg1"/>
                        </a:solidFill>
                        <a:effectLst/>
                        <a:latin typeface="Rockwell" panose="02060603020205020403" pitchFamily="18" charset="0"/>
                      </a:endParaRPr>
                    </a:p>
                  </a:txBody>
                  <a:tcPr marL="4799" marR="4799" marT="4799"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algn="ctr" fontAlgn="t"/>
                      <a:r>
                        <a:rPr lang="en-GB" sz="1200" u="none" strike="noStrike" dirty="0">
                          <a:solidFill>
                            <a:schemeClr val="bg1"/>
                          </a:solidFill>
                          <a:effectLst/>
                          <a:latin typeface="Rockwell" panose="02060603020205020403" pitchFamily="18" charset="0"/>
                        </a:rPr>
                        <a:t>Tuition fees waived</a:t>
                      </a:r>
                      <a:endParaRPr lang="en-GB" sz="1200" b="0" i="0" u="none" strike="noStrike" dirty="0">
                        <a:solidFill>
                          <a:schemeClr val="bg1"/>
                        </a:solidFill>
                        <a:effectLst/>
                        <a:latin typeface="Rockwell" panose="02060603020205020403" pitchFamily="18" charset="0"/>
                      </a:endParaRPr>
                    </a:p>
                  </a:txBody>
                  <a:tcPr marL="4799" marR="4799" marT="4799"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lnT w="12700" cap="flat" cmpd="sng" algn="ctr">
                      <a:solidFill>
                        <a:schemeClr val="bg1"/>
                      </a:solidFill>
                      <a:prstDash val="solid"/>
                      <a:round/>
                      <a:headEnd type="none" w="med" len="med"/>
                      <a:tailEnd type="none" w="med" len="med"/>
                    </a:lnT>
                  </a:tcPr>
                </a:tc>
                <a:tc hMerge="1">
                  <a:txBody>
                    <a:bodyPr/>
                    <a:lstStyle/>
                    <a:p>
                      <a:endParaRPr lang="en-GB"/>
                    </a:p>
                  </a:txBody>
                  <a:tcPr>
                    <a:lnL w="12700" cmpd="sng">
                      <a:noFill/>
                    </a:lnL>
                    <a:lnT w="12700" cap="flat" cmpd="sng" algn="ctr">
                      <a:solidFill>
                        <a:schemeClr val="bg1"/>
                      </a:solidFill>
                      <a:prstDash val="solid"/>
                      <a:round/>
                      <a:headEnd type="none" w="med" len="med"/>
                      <a:tailEnd type="none" w="med" len="med"/>
                    </a:lnT>
                  </a:tcPr>
                </a:tc>
                <a:tc hMerge="1">
                  <a:txBody>
                    <a:bodyPr/>
                    <a:lstStyle/>
                    <a:p>
                      <a:pPr marL="0" algn="ctr" fontAlgn="t"/>
                      <a:endParaRPr lang="en-GB" sz="1050" b="0" i="0" u="none" strike="noStrike" dirty="0">
                        <a:solidFill>
                          <a:schemeClr val="bg1"/>
                        </a:solidFill>
                        <a:effectLst/>
                        <a:latin typeface="Rockwell" panose="02060603020205020403" pitchFamily="18" charset="0"/>
                      </a:endParaRPr>
                    </a:p>
                  </a:txBody>
                  <a:tcPr marL="6399" marR="6399" marT="6399" marB="0" anchor="ctr">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5206719"/>
                  </a:ext>
                </a:extLst>
              </a:tr>
              <a:tr h="622707">
                <a:tc>
                  <a:txBody>
                    <a:bodyPr/>
                    <a:lstStyle/>
                    <a:p>
                      <a:pPr marL="108000" algn="l" fontAlgn="t"/>
                      <a:r>
                        <a:rPr lang="en-GB" sz="1200" b="1" u="none" strike="noStrike" dirty="0">
                          <a:solidFill>
                            <a:schemeClr val="bg1"/>
                          </a:solidFill>
                          <a:effectLst/>
                          <a:latin typeface="Rockwell" panose="02060603020205020403" pitchFamily="18" charset="0"/>
                        </a:rPr>
                        <a:t>Duration</a:t>
                      </a:r>
                      <a:endParaRPr lang="en-GB" sz="1200" b="1" i="0" u="none" strike="noStrike" dirty="0">
                        <a:solidFill>
                          <a:schemeClr val="bg1"/>
                        </a:solidFill>
                        <a:effectLst/>
                        <a:latin typeface="Rockwell" panose="02060603020205020403" pitchFamily="18" charset="0"/>
                      </a:endParaRPr>
                    </a:p>
                  </a:txBody>
                  <a:tcPr marL="4799" marR="4799" marT="4799"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fontAlgn="t"/>
                      <a:r>
                        <a:rPr lang="en-US" sz="1200" u="none" strike="noStrike" dirty="0">
                          <a:solidFill>
                            <a:schemeClr val="bg1"/>
                          </a:solidFill>
                          <a:effectLst/>
                          <a:latin typeface="Rockwell" panose="02060603020205020403" pitchFamily="18" charset="0"/>
                        </a:rPr>
                        <a:t>1 semester (2 or 4 months)</a:t>
                      </a:r>
                      <a:endParaRPr lang="en-US" sz="1200" b="0" i="0" u="none" strike="noStrike" dirty="0">
                        <a:solidFill>
                          <a:schemeClr val="bg1"/>
                        </a:solidFill>
                        <a:effectLst/>
                        <a:latin typeface="Rockwell" panose="02060603020205020403" pitchFamily="18" charset="0"/>
                      </a:endParaRPr>
                    </a:p>
                  </a:txBody>
                  <a:tcPr marL="4799" marR="4799" marT="47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fontAlgn="t"/>
                      <a:r>
                        <a:rPr lang="en-US" sz="1200" u="none" strike="noStrike" dirty="0">
                          <a:solidFill>
                            <a:schemeClr val="bg1"/>
                          </a:solidFill>
                          <a:effectLst/>
                          <a:latin typeface="Rockwell" panose="02060603020205020403" pitchFamily="18" charset="0"/>
                        </a:rPr>
                        <a:t>From 2 months onwards depending on projects</a:t>
                      </a:r>
                      <a:endParaRPr lang="en-US" sz="1200" b="0" i="0" u="none" strike="noStrike" dirty="0">
                        <a:solidFill>
                          <a:schemeClr val="bg1"/>
                        </a:solidFill>
                        <a:effectLst/>
                        <a:latin typeface="Rockwell" panose="02060603020205020403" pitchFamily="18" charset="0"/>
                      </a:endParaRPr>
                    </a:p>
                  </a:txBody>
                  <a:tcPr marL="4799" marR="4799" marT="47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fontAlgn="t"/>
                      <a:r>
                        <a:rPr lang="en-US" sz="1200" u="none" strike="noStrike" dirty="0">
                          <a:solidFill>
                            <a:schemeClr val="bg1"/>
                          </a:solidFill>
                          <a:effectLst/>
                          <a:latin typeface="Rockwell" panose="02060603020205020403" pitchFamily="18" charset="0"/>
                        </a:rPr>
                        <a:t>1 to 2 semesters</a:t>
                      </a:r>
                      <a:endParaRPr lang="en-US" sz="1200" b="0" i="0" u="none" strike="noStrike" dirty="0">
                        <a:solidFill>
                          <a:schemeClr val="bg1"/>
                        </a:solidFill>
                        <a:effectLst/>
                        <a:latin typeface="Rockwell" panose="02060603020205020403" pitchFamily="18" charset="0"/>
                      </a:endParaRPr>
                    </a:p>
                  </a:txBody>
                  <a:tcPr marL="4799" marR="4799" marT="47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fontAlgn="t"/>
                      <a:r>
                        <a:rPr lang="en-GB" sz="1200" u="none" strike="noStrike" dirty="0">
                          <a:solidFill>
                            <a:schemeClr val="bg1"/>
                          </a:solidFill>
                          <a:effectLst/>
                          <a:latin typeface="Rockwell" panose="02060603020205020403" pitchFamily="18" charset="0"/>
                        </a:rPr>
                        <a:t>1 semester</a:t>
                      </a:r>
                      <a:endParaRPr lang="en-GB" sz="1200" b="0" i="0" u="none" strike="noStrike" dirty="0">
                        <a:solidFill>
                          <a:schemeClr val="bg1"/>
                        </a:solidFill>
                        <a:effectLst/>
                        <a:latin typeface="Rockwell" panose="02060603020205020403" pitchFamily="18" charset="0"/>
                      </a:endParaRPr>
                    </a:p>
                  </a:txBody>
                  <a:tcPr marL="4799" marR="4799" marT="4799"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0110074"/>
                  </a:ext>
                </a:extLst>
              </a:tr>
              <a:tr h="982516">
                <a:tc>
                  <a:txBody>
                    <a:bodyPr/>
                    <a:lstStyle/>
                    <a:p>
                      <a:pPr marL="108000" algn="l" fontAlgn="t"/>
                      <a:r>
                        <a:rPr lang="en-GB" sz="1200" b="1" u="none" strike="noStrike" dirty="0">
                          <a:solidFill>
                            <a:schemeClr val="bg1"/>
                          </a:solidFill>
                          <a:effectLst/>
                          <a:latin typeface="Rockwell" panose="02060603020205020403" pitchFamily="18" charset="0"/>
                        </a:rPr>
                        <a:t>Delivery</a:t>
                      </a:r>
                      <a:endParaRPr lang="en-GB" sz="1200" b="1" i="0" u="none" strike="noStrike" dirty="0">
                        <a:solidFill>
                          <a:schemeClr val="bg1"/>
                        </a:solidFill>
                        <a:effectLst/>
                        <a:latin typeface="Rockwell" panose="02060603020205020403" pitchFamily="18" charset="0"/>
                      </a:endParaRPr>
                    </a:p>
                  </a:txBody>
                  <a:tcPr marL="4799" marR="4799" marT="4799"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fontAlgn="t"/>
                      <a:r>
                        <a:rPr lang="en-US" sz="1200" u="none" strike="noStrike" dirty="0">
                          <a:solidFill>
                            <a:schemeClr val="bg1"/>
                          </a:solidFill>
                          <a:effectLst/>
                          <a:latin typeface="Rockwell" panose="02060603020205020403" pitchFamily="18" charset="0"/>
                        </a:rPr>
                        <a:t>In groups of more than 10, chaperoned by UCSI staff</a:t>
                      </a:r>
                      <a:endParaRPr lang="en-US" sz="1200" b="0" i="0" u="none" strike="noStrike" dirty="0">
                        <a:solidFill>
                          <a:schemeClr val="bg1"/>
                        </a:solidFill>
                        <a:effectLst/>
                        <a:latin typeface="Rockwell" panose="02060603020205020403" pitchFamily="18" charset="0"/>
                      </a:endParaRPr>
                    </a:p>
                  </a:txBody>
                  <a:tcPr marL="4799" marR="4799" marT="47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fontAlgn="t"/>
                      <a:r>
                        <a:rPr lang="en-US" sz="1200" u="none" strike="noStrike" dirty="0">
                          <a:solidFill>
                            <a:schemeClr val="bg1"/>
                          </a:solidFill>
                          <a:effectLst/>
                          <a:latin typeface="Rockwell" panose="02060603020205020403" pitchFamily="18" charset="0"/>
                        </a:rPr>
                        <a:t>Attachment to a supervisor in partner institution</a:t>
                      </a:r>
                      <a:endParaRPr lang="en-US" sz="1200" b="0" i="0" u="none" strike="noStrike" dirty="0">
                        <a:solidFill>
                          <a:schemeClr val="bg1"/>
                        </a:solidFill>
                        <a:effectLst/>
                        <a:latin typeface="Rockwell" panose="02060603020205020403" pitchFamily="18" charset="0"/>
                      </a:endParaRPr>
                    </a:p>
                  </a:txBody>
                  <a:tcPr marL="4799" marR="4799" marT="47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fontAlgn="t"/>
                      <a:r>
                        <a:rPr lang="en-US" sz="1200" u="none" strike="noStrike" dirty="0">
                          <a:solidFill>
                            <a:schemeClr val="bg1"/>
                          </a:solidFill>
                          <a:effectLst/>
                          <a:latin typeface="Rockwell" panose="02060603020205020403" pitchFamily="18" charset="0"/>
                        </a:rPr>
                        <a:t>Students to get faculty's approval for credit-transferable courses before deciding on classes to attend in partner institutions</a:t>
                      </a:r>
                      <a:endParaRPr lang="en-US" sz="1200" b="0" i="0" u="none" strike="noStrike" dirty="0">
                        <a:solidFill>
                          <a:schemeClr val="bg1"/>
                        </a:solidFill>
                        <a:effectLst/>
                        <a:latin typeface="Rockwell" panose="02060603020205020403" pitchFamily="18" charset="0"/>
                      </a:endParaRPr>
                    </a:p>
                  </a:txBody>
                  <a:tcPr marL="4799" marR="4799" marT="47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fontAlgn="t"/>
                      <a:r>
                        <a:rPr lang="en-US" sz="1200" u="none" strike="noStrike" dirty="0">
                          <a:solidFill>
                            <a:schemeClr val="bg1"/>
                          </a:solidFill>
                          <a:effectLst/>
                          <a:latin typeface="Rockwell" panose="02060603020205020403" pitchFamily="18" charset="0"/>
                        </a:rPr>
                        <a:t>Offer and Placement via partners</a:t>
                      </a:r>
                      <a:endParaRPr lang="en-US" sz="1200" b="0" i="0" u="none" strike="noStrike" dirty="0">
                        <a:solidFill>
                          <a:schemeClr val="bg1"/>
                        </a:solidFill>
                        <a:effectLst/>
                        <a:latin typeface="Rockwell" panose="02060603020205020403" pitchFamily="18" charset="0"/>
                      </a:endParaRPr>
                    </a:p>
                  </a:txBody>
                  <a:tcPr marL="4799" marR="4799" marT="4799"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795792"/>
                  </a:ext>
                </a:extLst>
              </a:tr>
              <a:tr h="468731">
                <a:tc>
                  <a:txBody>
                    <a:bodyPr/>
                    <a:lstStyle/>
                    <a:p>
                      <a:pPr marL="108000" algn="l" fontAlgn="t"/>
                      <a:r>
                        <a:rPr lang="en-GB" sz="1200" b="1" u="none" strike="noStrike" dirty="0">
                          <a:solidFill>
                            <a:schemeClr val="bg1"/>
                          </a:solidFill>
                          <a:effectLst/>
                          <a:latin typeface="Rockwell" panose="02060603020205020403" pitchFamily="18" charset="0"/>
                        </a:rPr>
                        <a:t>Visa</a:t>
                      </a:r>
                      <a:endParaRPr lang="en-GB" sz="1200" b="1" i="0" u="none" strike="noStrike" dirty="0">
                        <a:solidFill>
                          <a:schemeClr val="bg1"/>
                        </a:solidFill>
                        <a:effectLst/>
                        <a:latin typeface="Rockwell" panose="02060603020205020403" pitchFamily="18" charset="0"/>
                      </a:endParaRPr>
                    </a:p>
                  </a:txBody>
                  <a:tcPr marL="4799" marR="4799" marT="4799"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algn="ctr" fontAlgn="t"/>
                      <a:r>
                        <a:rPr lang="en-US" sz="1200" u="none" strike="noStrike" dirty="0">
                          <a:solidFill>
                            <a:schemeClr val="bg1"/>
                          </a:solidFill>
                          <a:effectLst/>
                          <a:latin typeface="Rockwell" panose="02060603020205020403" pitchFamily="18" charset="0"/>
                        </a:rPr>
                        <a:t>Student visa is required</a:t>
                      </a:r>
                      <a:endParaRPr lang="en-US" sz="1200" b="0" i="0" u="none" strike="noStrike" dirty="0">
                        <a:solidFill>
                          <a:schemeClr val="bg1"/>
                        </a:solidFill>
                        <a:effectLst/>
                        <a:latin typeface="Rockwell" panose="02060603020205020403" pitchFamily="18" charset="0"/>
                      </a:endParaRPr>
                    </a:p>
                  </a:txBody>
                  <a:tcPr marL="4799" marR="4799" marT="4799"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lnT w="12700" cap="flat" cmpd="sng" algn="ctr">
                      <a:solidFill>
                        <a:schemeClr val="bg1"/>
                      </a:solidFill>
                      <a:prstDash val="solid"/>
                      <a:round/>
                      <a:headEnd type="none" w="med" len="med"/>
                      <a:tailEnd type="none" w="med" len="med"/>
                    </a:lnT>
                  </a:tcPr>
                </a:tc>
                <a:tc hMerge="1">
                  <a:txBody>
                    <a:bodyPr/>
                    <a:lstStyle/>
                    <a:p>
                      <a:pPr marL="0" algn="ctr" fontAlgn="t"/>
                      <a:endParaRPr lang="en-US" sz="1000" b="0" i="0" u="none" strike="noStrike" dirty="0">
                        <a:solidFill>
                          <a:schemeClr val="bg1"/>
                        </a:solidFill>
                        <a:effectLst/>
                        <a:latin typeface="Rockwell" panose="02060603020205020403" pitchFamily="18" charset="0"/>
                      </a:endParaRPr>
                    </a:p>
                  </a:txBody>
                  <a:tcPr marL="6399" marR="6399" marT="639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108000" algn="l" fontAlgn="t"/>
                      <a:endParaRPr lang="en-US" sz="1050" b="0" i="0" u="none" strike="noStrike" dirty="0">
                        <a:solidFill>
                          <a:schemeClr val="bg1"/>
                        </a:solidFill>
                        <a:effectLst/>
                        <a:latin typeface="Rockwell" panose="02060603020205020403" pitchFamily="18" charset="0"/>
                      </a:endParaRPr>
                    </a:p>
                  </a:txBody>
                  <a:tcPr marL="6399" marR="6399" marT="6399" marB="0" anchor="ctr">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0882641"/>
                  </a:ext>
                </a:extLst>
              </a:tr>
              <a:tr h="591969">
                <a:tc>
                  <a:txBody>
                    <a:bodyPr/>
                    <a:lstStyle/>
                    <a:p>
                      <a:pPr marL="108000" algn="l" fontAlgn="t"/>
                      <a:r>
                        <a:rPr lang="en-GB" sz="1200" b="1" u="none" strike="noStrike" dirty="0">
                          <a:solidFill>
                            <a:schemeClr val="bg1"/>
                          </a:solidFill>
                          <a:effectLst/>
                          <a:latin typeface="Rockwell" panose="02060603020205020403" pitchFamily="18" charset="0"/>
                        </a:rPr>
                        <a:t>Other applicable fees</a:t>
                      </a:r>
                      <a:endParaRPr lang="en-GB" sz="1200" b="1" i="0" u="none" strike="noStrike" dirty="0">
                        <a:solidFill>
                          <a:schemeClr val="bg1"/>
                        </a:solidFill>
                        <a:effectLst/>
                        <a:latin typeface="Rockwell" panose="02060603020205020403" pitchFamily="18" charset="0"/>
                      </a:endParaRPr>
                    </a:p>
                  </a:txBody>
                  <a:tcPr marL="4799" marR="4799" marT="4799"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algn="ctr" fontAlgn="t"/>
                      <a:r>
                        <a:rPr lang="en-GB" sz="1200" u="none" strike="noStrike" dirty="0">
                          <a:solidFill>
                            <a:schemeClr val="bg1"/>
                          </a:solidFill>
                          <a:effectLst/>
                          <a:latin typeface="Rockwell" panose="02060603020205020403" pitchFamily="18" charset="0"/>
                        </a:rPr>
                        <a:t>Administrative - depending on partner</a:t>
                      </a:r>
                      <a:endParaRPr lang="en-GB" sz="1200" b="0" i="0" u="none" strike="noStrike" dirty="0">
                        <a:solidFill>
                          <a:schemeClr val="bg1"/>
                        </a:solidFill>
                        <a:effectLst/>
                        <a:latin typeface="Rockwell" panose="02060603020205020403" pitchFamily="18" charset="0"/>
                      </a:endParaRPr>
                    </a:p>
                  </a:txBody>
                  <a:tcPr marL="4799" marR="4799" marT="4799"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mpd="sng">
                      <a:noFill/>
                    </a:lnL>
                  </a:tcPr>
                </a:tc>
                <a:tc hMerge="1">
                  <a:txBody>
                    <a:bodyPr/>
                    <a:lstStyle/>
                    <a:p>
                      <a:endParaRPr lang="en-GB"/>
                    </a:p>
                  </a:txBody>
                  <a:tcPr>
                    <a:lnL w="12700" cmpd="sng">
                      <a:noFill/>
                    </a:lnL>
                    <a:lnT w="12700" cap="flat" cmpd="sng" algn="ctr">
                      <a:solidFill>
                        <a:schemeClr val="bg1"/>
                      </a:solidFill>
                      <a:prstDash val="solid"/>
                      <a:round/>
                      <a:headEnd type="none" w="med" len="med"/>
                      <a:tailEnd type="none" w="med" len="med"/>
                    </a:lnT>
                  </a:tcPr>
                </a:tc>
                <a:tc hMerge="1">
                  <a:txBody>
                    <a:bodyPr/>
                    <a:lstStyle/>
                    <a:p>
                      <a:pPr marL="108000" algn="l" fontAlgn="t"/>
                      <a:endParaRPr lang="en-GB" sz="1050" b="0" i="0" u="none" strike="noStrike" dirty="0">
                        <a:solidFill>
                          <a:schemeClr val="bg1"/>
                        </a:solidFill>
                        <a:effectLst/>
                        <a:latin typeface="Rockwell" panose="02060603020205020403" pitchFamily="18" charset="0"/>
                      </a:endParaRPr>
                    </a:p>
                  </a:txBody>
                  <a:tcPr marL="6399" marR="6399" marT="6399" marB="0" anchor="ctr">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2071718"/>
                  </a:ext>
                </a:extLst>
              </a:tr>
              <a:tr h="787243">
                <a:tc>
                  <a:txBody>
                    <a:bodyPr/>
                    <a:lstStyle/>
                    <a:p>
                      <a:pPr marL="108000" algn="l" fontAlgn="t"/>
                      <a:r>
                        <a:rPr lang="en-GB" sz="1200" b="1" u="none" strike="noStrike" dirty="0">
                          <a:solidFill>
                            <a:schemeClr val="bg1"/>
                          </a:solidFill>
                          <a:effectLst/>
                          <a:latin typeface="Rockwell" panose="02060603020205020403" pitchFamily="18" charset="0"/>
                        </a:rPr>
                        <a:t>Optional fees</a:t>
                      </a:r>
                      <a:endParaRPr lang="en-GB" sz="1200" b="1" i="0" u="none" strike="noStrike" dirty="0">
                        <a:solidFill>
                          <a:schemeClr val="bg1"/>
                        </a:solidFill>
                        <a:effectLst/>
                        <a:latin typeface="Rockwell" panose="02060603020205020403" pitchFamily="18" charset="0"/>
                      </a:endParaRPr>
                    </a:p>
                  </a:txBody>
                  <a:tcPr marL="4799" marR="4799" marT="4799"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3">
                  <a:txBody>
                    <a:bodyPr/>
                    <a:lstStyle/>
                    <a:p>
                      <a:pPr marL="0" algn="ctr" fontAlgn="t"/>
                      <a:r>
                        <a:rPr lang="en-GB" sz="1200" u="none" strike="noStrike" dirty="0">
                          <a:solidFill>
                            <a:schemeClr val="bg1"/>
                          </a:solidFill>
                          <a:effectLst/>
                          <a:latin typeface="Rockwell" panose="02060603020205020403" pitchFamily="18" charset="0"/>
                        </a:rPr>
                        <a:t>Accommodation - depending on partner</a:t>
                      </a:r>
                      <a:endParaRPr lang="en-GB" sz="1200" b="0" i="0" u="none" strike="noStrike" dirty="0">
                        <a:solidFill>
                          <a:schemeClr val="bg1"/>
                        </a:solidFill>
                        <a:effectLst/>
                        <a:latin typeface="Rockwell" panose="02060603020205020403" pitchFamily="18" charset="0"/>
                      </a:endParaRPr>
                    </a:p>
                  </a:txBody>
                  <a:tcPr marL="4799" marR="4799" marT="479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bg1"/>
                      </a:solidFill>
                      <a:prstDash val="solid"/>
                      <a:round/>
                      <a:headEnd type="none" w="med" len="med"/>
                      <a:tailEnd type="none" w="med" len="med"/>
                    </a:lnL>
                  </a:tcPr>
                </a:tc>
                <a:tc hMerge="1">
                  <a:txBody>
                    <a:bodyPr/>
                    <a:lstStyle/>
                    <a:p>
                      <a:endParaRPr lang="en-GB"/>
                    </a:p>
                  </a:txBody>
                  <a:tcPr>
                    <a:lnL w="12700" cap="flat" cmpd="sng" algn="ctr">
                      <a:solidFill>
                        <a:schemeClr val="bg1"/>
                      </a:solidFill>
                      <a:prstDash val="solid"/>
                      <a:round/>
                      <a:headEnd type="none" w="med" len="med"/>
                      <a:tailEnd type="none" w="med" len="med"/>
                    </a:lnL>
                  </a:tcPr>
                </a:tc>
                <a:tc>
                  <a:txBody>
                    <a:bodyPr/>
                    <a:lstStyle/>
                    <a:p>
                      <a:pPr marL="0" algn="ctr" fontAlgn="t"/>
                      <a:r>
                        <a:rPr lang="en-US" sz="1200" u="none" strike="noStrike" dirty="0">
                          <a:solidFill>
                            <a:schemeClr val="bg1"/>
                          </a:solidFill>
                          <a:effectLst/>
                          <a:latin typeface="Rockwell" panose="02060603020205020403" pitchFamily="18" charset="0"/>
                        </a:rPr>
                        <a:t>Accommodation - depending on partner</a:t>
                      </a:r>
                      <a:br>
                        <a:rPr lang="en-US" sz="1200" u="none" strike="noStrike" dirty="0">
                          <a:solidFill>
                            <a:schemeClr val="bg1"/>
                          </a:solidFill>
                          <a:effectLst/>
                          <a:latin typeface="Rockwell" panose="02060603020205020403" pitchFamily="18" charset="0"/>
                        </a:rPr>
                      </a:br>
                      <a:r>
                        <a:rPr lang="en-US" sz="1200" u="none" strike="noStrike" dirty="0">
                          <a:solidFill>
                            <a:schemeClr val="bg1"/>
                          </a:solidFill>
                          <a:effectLst/>
                          <a:latin typeface="Rockwell" panose="02060603020205020403" pitchFamily="18" charset="0"/>
                        </a:rPr>
                        <a:t>Allowances - depending on employer</a:t>
                      </a:r>
                      <a:endParaRPr lang="en-US" sz="1200" b="0" i="0" u="none" strike="noStrike" dirty="0">
                        <a:solidFill>
                          <a:schemeClr val="bg1"/>
                        </a:solidFill>
                        <a:effectLst/>
                        <a:latin typeface="Rockwell" panose="02060603020205020403" pitchFamily="18" charset="0"/>
                      </a:endParaRPr>
                    </a:p>
                  </a:txBody>
                  <a:tcPr marL="4799" marR="4799" marT="4799"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77509776"/>
                  </a:ext>
                </a:extLst>
              </a:tr>
            </a:tbl>
          </a:graphicData>
        </a:graphic>
      </p:graphicFrame>
      <p:pic>
        <p:nvPicPr>
          <p:cNvPr id="4" name="Picture 1" descr="C:\Documents and Settings\11961\Desktop\Orientation final slide\leopard-home-button_128x128.png">
            <a:hlinkClick r:id="rId4" action="ppaction://hlinksldjump"/>
            <a:extLst>
              <a:ext uri="{FF2B5EF4-FFF2-40B4-BE49-F238E27FC236}">
                <a16:creationId xmlns:a16="http://schemas.microsoft.com/office/drawing/2014/main" id="{F7520861-DF7E-46EB-B2D1-5EC4363B54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23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C792B1-1266-4382-BB5F-CE99B2A2F112}"/>
              </a:ext>
            </a:extLst>
          </p:cNvPr>
          <p:cNvPicPr>
            <a:picLocks noChangeAspect="1"/>
          </p:cNvPicPr>
          <p:nvPr/>
        </p:nvPicPr>
        <p:blipFill>
          <a:blip r:embed="rId2"/>
          <a:stretch>
            <a:fillRect/>
          </a:stretch>
        </p:blipFill>
        <p:spPr>
          <a:xfrm>
            <a:off x="0" y="0"/>
            <a:ext cx="9144000" cy="6857999"/>
          </a:xfrm>
          <a:prstGeom prst="rect">
            <a:avLst/>
          </a:prstGeom>
        </p:spPr>
      </p:pic>
      <p:sp>
        <p:nvSpPr>
          <p:cNvPr id="4" name="Title 3"/>
          <p:cNvSpPr>
            <a:spLocks noGrp="1"/>
          </p:cNvSpPr>
          <p:nvPr>
            <p:ph type="ctrTitle"/>
          </p:nvPr>
        </p:nvSpPr>
        <p:spPr>
          <a:xfrm>
            <a:off x="4191000" y="1752600"/>
            <a:ext cx="4953000" cy="1790700"/>
          </a:xfrm>
        </p:spPr>
        <p:txBody>
          <a:bodyPr>
            <a:normAutofit fontScale="90000"/>
          </a:bodyPr>
          <a:lstStyle/>
          <a:p>
            <a:pPr algn="ctr"/>
            <a:br>
              <a:rPr lang="en-US" dirty="0">
                <a:solidFill>
                  <a:schemeClr val="bg1"/>
                </a:solidFill>
                <a:latin typeface="Rockwell" panose="02060603020205020403" pitchFamily="18" charset="0"/>
              </a:rPr>
            </a:br>
            <a:br>
              <a:rPr lang="en-US" dirty="0">
                <a:solidFill>
                  <a:schemeClr val="bg1"/>
                </a:solidFill>
                <a:latin typeface="Rockwell" panose="02060603020205020403" pitchFamily="18" charset="0"/>
              </a:rPr>
            </a:br>
            <a:r>
              <a:rPr lang="en-US" sz="4900" dirty="0">
                <a:solidFill>
                  <a:schemeClr val="bg1"/>
                </a:solidFill>
                <a:latin typeface="Rockwell" panose="02060603020205020403" pitchFamily="18" charset="0"/>
              </a:rPr>
              <a:t>Large Group Arrangements</a:t>
            </a:r>
          </a:p>
        </p:txBody>
      </p:sp>
      <p:pic>
        <p:nvPicPr>
          <p:cNvPr id="7" name="Picture 6" descr="A picture containing game, drawing&#10;&#10;Description automatically generated">
            <a:extLst>
              <a:ext uri="{FF2B5EF4-FFF2-40B4-BE49-F238E27FC236}">
                <a16:creationId xmlns:a16="http://schemas.microsoft.com/office/drawing/2014/main" id="{9B4744B0-7486-476F-AFBD-63B36CAEE450}"/>
              </a:ext>
            </a:extLst>
          </p:cNvPr>
          <p:cNvPicPr>
            <a:picLocks noChangeAspect="1"/>
          </p:cNvPicPr>
          <p:nvPr/>
        </p:nvPicPr>
        <p:blipFill>
          <a:blip r:embed="rId3"/>
          <a:stretch>
            <a:fillRect/>
          </a:stretch>
        </p:blipFill>
        <p:spPr>
          <a:xfrm>
            <a:off x="4808678" y="4903352"/>
            <a:ext cx="1596719" cy="625208"/>
          </a:xfrm>
          <a:prstGeom prst="rect">
            <a:avLst/>
          </a:prstGeom>
        </p:spPr>
      </p:pic>
      <p:pic>
        <p:nvPicPr>
          <p:cNvPr id="3" name="Picture 2" descr="A person sitting next to a computer&#10;&#10;Description automatically generated">
            <a:extLst>
              <a:ext uri="{FF2B5EF4-FFF2-40B4-BE49-F238E27FC236}">
                <a16:creationId xmlns:a16="http://schemas.microsoft.com/office/drawing/2014/main" id="{E7CD338E-DEF5-BC41-84A5-C06BF18CDB14}"/>
              </a:ext>
            </a:extLst>
          </p:cNvPr>
          <p:cNvPicPr>
            <a:picLocks noChangeAspect="1"/>
          </p:cNvPicPr>
          <p:nvPr/>
        </p:nvPicPr>
        <p:blipFill>
          <a:blip r:embed="rId4"/>
          <a:stretch>
            <a:fillRect/>
          </a:stretch>
        </p:blipFill>
        <p:spPr>
          <a:xfrm>
            <a:off x="528404" y="917085"/>
            <a:ext cx="3538999" cy="5025548"/>
          </a:xfrm>
          <a:prstGeom prst="rect">
            <a:avLst/>
          </a:prstGeom>
        </p:spPr>
      </p:pic>
      <p:pic>
        <p:nvPicPr>
          <p:cNvPr id="5" name="Picture 1" descr="C:\Documents and Settings\11961\Desktop\Orientation final slide\leopard-home-button_128x128.png">
            <a:hlinkClick r:id="rId5" action="ppaction://hlinksldjump"/>
            <a:extLst>
              <a:ext uri="{FF2B5EF4-FFF2-40B4-BE49-F238E27FC236}">
                <a16:creationId xmlns:a16="http://schemas.microsoft.com/office/drawing/2014/main" id="{58BAECDB-7FC9-478C-9E28-A1D3D92F98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D735A9-9019-4ED2-8830-1170EE0AE405}"/>
              </a:ext>
            </a:extLst>
          </p:cNvPr>
          <p:cNvPicPr>
            <a:picLocks noChangeAspect="1"/>
          </p:cNvPicPr>
          <p:nvPr/>
        </p:nvPicPr>
        <p:blipFill>
          <a:blip r:embed="rId2"/>
          <a:stretch>
            <a:fillRect/>
          </a:stretch>
        </p:blipFill>
        <p:spPr>
          <a:xfrm>
            <a:off x="0" y="0"/>
            <a:ext cx="9144000" cy="6857999"/>
          </a:xfrm>
          <a:prstGeom prst="rect">
            <a:avLst/>
          </a:prstGeom>
        </p:spPr>
      </p:pic>
      <p:pic>
        <p:nvPicPr>
          <p:cNvPr id="2" name="Picture 1" descr="personal_finance.jpg">
            <a:hlinkClick r:id="rId3" action="ppaction://hlinksldjump"/>
          </p:cNvPr>
          <p:cNvPicPr>
            <a:picLocks noChangeAspect="1"/>
          </p:cNvPicPr>
          <p:nvPr/>
        </p:nvPicPr>
        <p:blipFill>
          <a:blip r:embed="rId4" cstate="print"/>
          <a:stretch>
            <a:fillRect/>
          </a:stretch>
        </p:blipFill>
        <p:spPr>
          <a:xfrm>
            <a:off x="2240659" y="1752600"/>
            <a:ext cx="4662682" cy="29384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19"/>
          <p:cNvSpPr txBox="1">
            <a:spLocks noChangeArrowheads="1"/>
          </p:cNvSpPr>
          <p:nvPr/>
        </p:nvSpPr>
        <p:spPr bwMode="auto">
          <a:xfrm>
            <a:off x="2057400" y="5257800"/>
            <a:ext cx="4876800" cy="923330"/>
          </a:xfrm>
          <a:prstGeom prst="rect">
            <a:avLst/>
          </a:prstGeom>
          <a:noFill/>
          <a:ln w="9525">
            <a:noFill/>
            <a:miter lim="800000"/>
            <a:headEnd/>
            <a:tailEnd/>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550" cmpd="sng">
                  <a:gradFill>
                    <a:gsLst>
                      <a:gs pos="70000">
                        <a:srgbClr val="008000"/>
                      </a:gs>
                      <a:gs pos="0">
                        <a:srgbClr val="F79646">
                          <a:tint val="77000"/>
                          <a:satMod val="180000"/>
                        </a:srgbClr>
                      </a:gs>
                    </a:gsLst>
                    <a:lin ang="5400000"/>
                  </a:gradFill>
                  <a:prstDash val="solid"/>
                </a:ln>
                <a:solidFill>
                  <a:prstClr val="white"/>
                </a:solidFill>
                <a:effectLst>
                  <a:outerShdw blurRad="38100" dist="38100" dir="2700000" algn="tl">
                    <a:srgbClr val="000000">
                      <a:alpha val="43137"/>
                    </a:srgbClr>
                  </a:outerShdw>
                </a:effectLst>
                <a:uLnTx/>
                <a:uFillTx/>
                <a:latin typeface="Gill Sans MT" panose="020B0502020104020203"/>
                <a:ea typeface="+mn-ea"/>
                <a:cs typeface="Times New Roman" pitchFamily="18" charset="0"/>
              </a:rPr>
              <a:t>Finance Policy</a:t>
            </a:r>
          </a:p>
        </p:txBody>
      </p:sp>
      <p:pic>
        <p:nvPicPr>
          <p:cNvPr id="6" name="Picture 1" descr="C:\Documents and Settings\11961\Desktop\Orientation final slide\leopard-home-button_128x128.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422813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43AFCD-5A4E-45AC-A4D1-4AAB6F170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8" name="Text Box 5"/>
          <p:cNvSpPr txBox="1">
            <a:spLocks noChangeArrowheads="1"/>
          </p:cNvSpPr>
          <p:nvPr/>
        </p:nvSpPr>
        <p:spPr bwMode="auto">
          <a:xfrm>
            <a:off x="228600" y="1447800"/>
            <a:ext cx="8915400" cy="4708981"/>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Student with Outstanding Fees, will be barred from: </a:t>
            </a:r>
          </a:p>
          <a:p>
            <a:pPr marL="465138" marR="0" lvl="0" indent="-465138" algn="l" defTabSz="4572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Attending class, assessment, quiz and mid-term exam.</a:t>
            </a:r>
          </a:p>
          <a:p>
            <a:pPr marL="465138" marR="0" lvl="0" indent="-465138" algn="l" defTabSz="4572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Final examination – Exam token will not be available for printing and student with outstanding fees will not be able to attend final online assessment/assignment.</a:t>
            </a:r>
          </a:p>
          <a:p>
            <a:pPr marL="465138" marR="0" lvl="0" indent="-465138" algn="l" defTabSz="4572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Wi-Fi, online library and internet services (IIS, LMS) will be blocked.</a:t>
            </a:r>
          </a:p>
          <a:p>
            <a:pPr marL="465138" marR="0" lvl="0" indent="-465138" algn="l" defTabSz="4572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Denied access to IIS student portal to view results and to do Course Selection for the next semester.</a:t>
            </a:r>
          </a:p>
          <a:p>
            <a:pPr marL="465138" marR="0" lvl="0" indent="-465138" algn="l" defTabSz="4572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Results, Official Transcript, Letter of Release will not be issued.</a:t>
            </a:r>
          </a:p>
        </p:txBody>
      </p:sp>
      <p:pic>
        <p:nvPicPr>
          <p:cNvPr id="4"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573475"/>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BE390-1C11-4B21-8792-25DAA6D2F5EB}"/>
              </a:ext>
            </a:extLst>
          </p:cNvPr>
          <p:cNvPicPr>
            <a:picLocks noChangeAspect="1"/>
          </p:cNvPicPr>
          <p:nvPr/>
        </p:nvPicPr>
        <p:blipFill>
          <a:blip r:embed="rId3"/>
          <a:stretch>
            <a:fillRect/>
          </a:stretch>
        </p:blipFill>
        <p:spPr>
          <a:xfrm>
            <a:off x="0" y="0"/>
            <a:ext cx="9144000" cy="6857999"/>
          </a:xfrm>
          <a:prstGeom prst="rect">
            <a:avLst/>
          </a:prstGeom>
        </p:spPr>
      </p:pic>
      <p:sp>
        <p:nvSpPr>
          <p:cNvPr id="6" name="Title 3"/>
          <p:cNvSpPr txBox="1"/>
          <p:nvPr/>
        </p:nvSpPr>
        <p:spPr>
          <a:xfrm>
            <a:off x="569071" y="970598"/>
            <a:ext cx="7471268" cy="459486"/>
          </a:xfrm>
          <a:prstGeom prst="rect">
            <a:avLst/>
          </a:prstGeom>
        </p:spPr>
        <p:txBody>
          <a:bodyPr vert="horz" lIns="68580" tIns="34290" rIns="68580" bIns="34290" rtlCol="0" anchor="b">
            <a:normAutofit fontScale="97500"/>
          </a:bodyPr>
          <a:lstStyle>
            <a:lvl1pPr algn="l" defTabSz="914400" rtl="0" eaLnBrk="1" latinLnBrk="0" hangingPunct="1">
              <a:lnSpc>
                <a:spcPct val="90000"/>
              </a:lnSpc>
              <a:spcBef>
                <a:spcPct val="0"/>
              </a:spcBef>
              <a:buNone/>
              <a:defRPr sz="6000" kern="1200">
                <a:solidFill>
                  <a:schemeClr val="bg1"/>
                </a:solidFill>
                <a:latin typeface="Open Sans"/>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100" b="0" i="0" u="none" strike="noStrike" kern="1200" cap="none" spc="0" normalizeH="0" baseline="0" noProof="0" dirty="0">
                <a:ln>
                  <a:noFill/>
                </a:ln>
                <a:effectLst/>
                <a:uLnTx/>
                <a:uFillTx/>
                <a:latin typeface="Rockwell" panose="02060603020205020403" pitchFamily="18" charset="0"/>
                <a:ea typeface="+mj-ea"/>
                <a:cs typeface="+mj-cs"/>
              </a:rPr>
              <a:t>Global Engagement Office</a:t>
            </a:r>
            <a:endParaRPr kumimoji="0" lang="en-MY" sz="2100" b="0" i="0" u="none" strike="noStrike" kern="1200" cap="none" spc="0" normalizeH="0" baseline="0" noProof="0" dirty="0">
              <a:ln>
                <a:noFill/>
              </a:ln>
              <a:effectLst/>
              <a:uLnTx/>
              <a:uFillTx/>
              <a:latin typeface="Rockwell" panose="02060603020205020403" pitchFamily="18" charset="0"/>
              <a:ea typeface="+mj-ea"/>
              <a:cs typeface="+mj-cs"/>
            </a:endParaRPr>
          </a:p>
        </p:txBody>
      </p:sp>
      <p:sp>
        <p:nvSpPr>
          <p:cNvPr id="100" name="Text Box 99"/>
          <p:cNvSpPr txBox="1"/>
          <p:nvPr/>
        </p:nvSpPr>
        <p:spPr>
          <a:xfrm>
            <a:off x="834048" y="1548115"/>
            <a:ext cx="7471268" cy="1073371"/>
          </a:xfrm>
          <a:prstGeom prst="rect">
            <a:avLst/>
          </a:prstGeom>
          <a:noFill/>
          <a:ln w="9525">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25" b="1" i="0" u="none" strike="noStrike" kern="1200" cap="none" spc="0" normalizeH="0" baseline="0" noProof="0" dirty="0">
                <a:ln>
                  <a:noFill/>
                </a:ln>
                <a:solidFill>
                  <a:schemeClr val="bg1"/>
                </a:solidFill>
                <a:effectLst/>
                <a:uLnTx/>
                <a:uFillTx/>
                <a:latin typeface="Rockwell" panose="02060603020205020403" pitchFamily="18" charset="0"/>
                <a:ea typeface="SimSun" panose="02010600030101010101" pitchFamily="2" charset="-122"/>
                <a:cs typeface="+mn-lt"/>
              </a:rPr>
              <a:t>VIETNAM | CHINA | MOROCCO | JAPAN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5" b="0" i="0" u="none" strike="noStrike" kern="1200" cap="none" spc="0" normalizeH="0" baseline="0" noProof="0" dirty="0">
                <a:ln>
                  <a:noFill/>
                </a:ln>
                <a:solidFill>
                  <a:schemeClr val="bg1"/>
                </a:solidFill>
                <a:effectLst/>
                <a:uLnTx/>
                <a:uFillTx/>
                <a:latin typeface="Rockwell" panose="02060603020205020403" pitchFamily="18" charset="0"/>
                <a:ea typeface="SimSun" panose="02010600030101010101" pitchFamily="2" charset="-122"/>
                <a:cs typeface="+mn-lt"/>
              </a:rPr>
              <a:t>Travel | Explore | Network | Connect | Experience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75" b="0" i="0" u="none" strike="noStrike" kern="1200" cap="none" spc="0" normalizeH="0" baseline="0" noProof="0" dirty="0">
              <a:ln>
                <a:noFill/>
              </a:ln>
              <a:solidFill>
                <a:schemeClr val="bg1"/>
              </a:solidFill>
              <a:effectLst/>
              <a:uLnTx/>
              <a:uFillTx/>
              <a:latin typeface="Rockwell" panose="02060603020205020403" pitchFamily="18" charset="0"/>
              <a:ea typeface="SimSun" panose="02010600030101010101" pitchFamily="2" charset="-122"/>
              <a:cs typeface="+mn-lt"/>
            </a:endParaRPr>
          </a:p>
        </p:txBody>
      </p:sp>
      <p:sp>
        <p:nvSpPr>
          <p:cNvPr id="2" name="Text Box 1"/>
          <p:cNvSpPr txBox="1"/>
          <p:nvPr/>
        </p:nvSpPr>
        <p:spPr>
          <a:xfrm>
            <a:off x="890032" y="2525078"/>
            <a:ext cx="7475903" cy="2123658"/>
          </a:xfrm>
          <a:prstGeom prst="rect">
            <a:avLst/>
          </a:prstGeom>
          <a:noFill/>
        </p:spPr>
        <p:txBody>
          <a:bodyPr wrap="square" rtlCol="0">
            <a:spAutoFit/>
          </a:bodyPr>
          <a:lstStyle/>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5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rPr>
              <a:t>sending large groups of 15- 20 UCSI students to partner universities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endParaRP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5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rPr>
              <a:t>chaperoned by UCSI staff (Faculty lecturers or GEO staff)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endParaRP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5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rPr>
              <a:t>for research projects, internship placements, or academic exchange (credit-transferable subjects)</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5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endParaRP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5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rPr>
              <a:t>Duration: 1 semester (4 months) or 2 months</a:t>
            </a:r>
          </a:p>
        </p:txBody>
      </p:sp>
      <p:pic>
        <p:nvPicPr>
          <p:cNvPr id="5" name="Picture 1" descr="C:\Documents and Settings\11961\Desktop\Orientation final slide\leopard-home-button_128x128.png">
            <a:hlinkClick r:id="rId4" action="ppaction://hlinksldjump"/>
            <a:extLst>
              <a:ext uri="{FF2B5EF4-FFF2-40B4-BE49-F238E27FC236}">
                <a16:creationId xmlns:a16="http://schemas.microsoft.com/office/drawing/2014/main" id="{6577B1A0-39E8-4FFE-91E6-BC3FC75DCA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DF0E02-44C7-41BE-ABA9-BC0EB8FD1635}"/>
              </a:ext>
            </a:extLst>
          </p:cNvPr>
          <p:cNvPicPr>
            <a:picLocks noChangeAspect="1"/>
          </p:cNvPicPr>
          <p:nvPr/>
        </p:nvPicPr>
        <p:blipFill>
          <a:blip r:embed="rId3"/>
          <a:stretch>
            <a:fillRect/>
          </a:stretch>
        </p:blipFill>
        <p:spPr>
          <a:xfrm>
            <a:off x="0" y="0"/>
            <a:ext cx="9144000" cy="6857999"/>
          </a:xfrm>
          <a:prstGeom prst="rect">
            <a:avLst/>
          </a:prstGeom>
        </p:spPr>
      </p:pic>
      <p:sp>
        <p:nvSpPr>
          <p:cNvPr id="25" name="Title 3">
            <a:extLst>
              <a:ext uri="{FF2B5EF4-FFF2-40B4-BE49-F238E27FC236}">
                <a16:creationId xmlns:a16="http://schemas.microsoft.com/office/drawing/2014/main" id="{F487C3FA-A845-4560-B6FF-D19A198DBF0B}"/>
              </a:ext>
            </a:extLst>
          </p:cNvPr>
          <p:cNvSpPr txBox="1"/>
          <p:nvPr/>
        </p:nvSpPr>
        <p:spPr>
          <a:xfrm>
            <a:off x="744422" y="1168182"/>
            <a:ext cx="7471268" cy="459486"/>
          </a:xfrm>
          <a:prstGeom prst="rect">
            <a:avLst/>
          </a:prstGeom>
        </p:spPr>
        <p:txBody>
          <a:bodyPr vert="horz" lIns="68580" tIns="34290" rIns="68580" bIns="34290" rtlCol="0" anchor="b">
            <a:normAutofit fontScale="97500"/>
          </a:bodyPr>
          <a:lstStyle>
            <a:lvl1pPr algn="l" defTabSz="914400" rtl="0" eaLnBrk="1" latinLnBrk="0" hangingPunct="1">
              <a:lnSpc>
                <a:spcPct val="90000"/>
              </a:lnSpc>
              <a:spcBef>
                <a:spcPct val="0"/>
              </a:spcBef>
              <a:buNone/>
              <a:defRPr sz="6000" kern="1200">
                <a:solidFill>
                  <a:schemeClr val="bg1"/>
                </a:solidFill>
                <a:latin typeface="Open Sans"/>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100" b="0" i="0" u="none" strike="noStrike" kern="1200" cap="none" spc="0" normalizeH="0" baseline="0" noProof="0" dirty="0">
                <a:ln>
                  <a:noFill/>
                </a:ln>
                <a:effectLst/>
                <a:uLnTx/>
                <a:uFillTx/>
                <a:latin typeface="Rockwell" panose="02060603020205020403" pitchFamily="18" charset="0"/>
                <a:ea typeface="+mj-ea"/>
                <a:cs typeface="+mj-cs"/>
              </a:rPr>
              <a:t>Student Exchange Registration Form</a:t>
            </a:r>
          </a:p>
        </p:txBody>
      </p:sp>
      <p:pic>
        <p:nvPicPr>
          <p:cNvPr id="2" name="Picture 1">
            <a:extLst>
              <a:ext uri="{FF2B5EF4-FFF2-40B4-BE49-F238E27FC236}">
                <a16:creationId xmlns:a16="http://schemas.microsoft.com/office/drawing/2014/main" id="{0A9F1271-E4C8-4954-BE29-342A01053E9D}"/>
              </a:ext>
            </a:extLst>
          </p:cNvPr>
          <p:cNvPicPr>
            <a:picLocks noChangeAspect="1"/>
          </p:cNvPicPr>
          <p:nvPr/>
        </p:nvPicPr>
        <p:blipFill rotWithShape="1">
          <a:blip r:embed="rId4"/>
          <a:srcRect r="50000"/>
          <a:stretch/>
        </p:blipFill>
        <p:spPr>
          <a:xfrm>
            <a:off x="768235" y="1981200"/>
            <a:ext cx="2223866" cy="312748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441A610-6B22-4EBC-BEE8-EE91EFDAD4DA}"/>
              </a:ext>
            </a:extLst>
          </p:cNvPr>
          <p:cNvPicPr>
            <a:picLocks noChangeAspect="1"/>
          </p:cNvPicPr>
          <p:nvPr/>
        </p:nvPicPr>
        <p:blipFill rotWithShape="1">
          <a:blip r:embed="rId4"/>
          <a:srcRect l="50109"/>
          <a:stretch/>
        </p:blipFill>
        <p:spPr>
          <a:xfrm>
            <a:off x="3162156" y="1981200"/>
            <a:ext cx="2219001" cy="312748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81963208-1848-47B0-877D-463FC2A9EE88}"/>
              </a:ext>
            </a:extLst>
          </p:cNvPr>
          <p:cNvSpPr/>
          <p:nvPr/>
        </p:nvSpPr>
        <p:spPr>
          <a:xfrm>
            <a:off x="5612346" y="1627668"/>
            <a:ext cx="2988640" cy="293222"/>
          </a:xfrm>
          <a:prstGeom prst="rect">
            <a:avLst/>
          </a:prstGeom>
        </p:spPr>
        <p:txBody>
          <a:bodyPr wrap="none">
            <a:spAutoFit/>
          </a:bodyPr>
          <a:lstStyle/>
          <a:p>
            <a:pPr marL="30480" marR="0" lvl="0" indent="0" algn="ctr" defTabSz="457200" rtl="0" eaLnBrk="1" fontAlgn="auto" latinLnBrk="0" hangingPunct="1">
              <a:lnSpc>
                <a:spcPct val="103000"/>
              </a:lnSpc>
              <a:spcBef>
                <a:spcPts val="0"/>
              </a:spcBef>
              <a:spcAft>
                <a:spcPts val="0"/>
              </a:spcAft>
              <a:buClrTx/>
              <a:buSzTx/>
              <a:buFontTx/>
              <a:buNone/>
              <a:tabLst/>
              <a:defRPr/>
            </a:pPr>
            <a:r>
              <a:rPr kumimoji="0" lang="en-US" sz="1350" b="1" i="0" u="none" strike="noStrike" kern="1200" cap="none" spc="0" normalizeH="0" baseline="0" noProof="0" dirty="0">
                <a:ln>
                  <a:noFill/>
                </a:ln>
                <a:solidFill>
                  <a:schemeClr val="bg1"/>
                </a:solidFill>
                <a:effectLst/>
                <a:uLnTx/>
                <a:uFillTx/>
                <a:latin typeface="Rockwell" panose="02060603020205020403" pitchFamily="18" charset="0"/>
                <a:cs typeface="+mn-cs"/>
              </a:rPr>
              <a:t>Application Periods &amp; Deadlines</a:t>
            </a:r>
            <a:endParaRPr kumimoji="0" lang="en-GB" sz="1350" b="1" i="0" u="none" strike="noStrike" kern="1200" cap="none" spc="0" normalizeH="0" baseline="0" noProof="0" dirty="0">
              <a:ln>
                <a:noFill/>
              </a:ln>
              <a:solidFill>
                <a:schemeClr val="bg1"/>
              </a:solidFill>
              <a:effectLst/>
              <a:uLnTx/>
              <a:uFillTx/>
              <a:latin typeface="Rockwell" panose="02060603020205020403" pitchFamily="18" charset="0"/>
              <a:ea typeface="Arial" panose="020B0604020202020204" pitchFamily="34" charset="0"/>
              <a:cs typeface="+mn-cs"/>
            </a:endParaRPr>
          </a:p>
        </p:txBody>
      </p:sp>
      <p:sp>
        <p:nvSpPr>
          <p:cNvPr id="7" name="Rectangle 6">
            <a:extLst>
              <a:ext uri="{FF2B5EF4-FFF2-40B4-BE49-F238E27FC236}">
                <a16:creationId xmlns:a16="http://schemas.microsoft.com/office/drawing/2014/main" id="{FD8FD18C-4143-499F-B0AE-3FDB39FE454B}"/>
              </a:ext>
            </a:extLst>
          </p:cNvPr>
          <p:cNvSpPr/>
          <p:nvPr/>
        </p:nvSpPr>
        <p:spPr>
          <a:xfrm>
            <a:off x="5612346" y="2286000"/>
            <a:ext cx="2876030" cy="2944332"/>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0"/>
              </a:spcAft>
              <a:buClrTx/>
              <a:buSzTx/>
              <a:buFont typeface="+mj-lt"/>
              <a:buAutoNum type="arabicParenR"/>
              <a:tabLst/>
              <a:defRPr/>
            </a:pPr>
            <a:r>
              <a:rPr kumimoji="0" lang="en-US" sz="120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rPr>
              <a:t>Majority partner Institution operates with a </a:t>
            </a:r>
            <a:r>
              <a:rPr kumimoji="0" lang="en-US" sz="1200" b="0" i="0" u="sng" strike="noStrike" kern="1200" cap="none" spc="0" normalizeH="0" baseline="0" noProof="0" dirty="0">
                <a:ln>
                  <a:noFill/>
                </a:ln>
                <a:solidFill>
                  <a:schemeClr val="bg1"/>
                </a:solidFill>
                <a:effectLst/>
                <a:uLnTx/>
                <a:uFillTx/>
                <a:latin typeface="Rockwell" panose="02060603020205020403" pitchFamily="18" charset="0"/>
                <a:ea typeface="+mn-ea"/>
                <a:cs typeface="+mn-cs"/>
              </a:rPr>
              <a:t>2 semester</a:t>
            </a:r>
            <a:r>
              <a:rPr kumimoji="0" lang="en-US" sz="120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rPr>
              <a:t> per year academic calendar.</a:t>
            </a:r>
          </a:p>
          <a:p>
            <a:pPr marL="257175" marR="0" lvl="0" indent="-257175" algn="l" defTabSz="457200" rtl="0" eaLnBrk="1" fontAlgn="auto" latinLnBrk="0" hangingPunct="1">
              <a:lnSpc>
                <a:spcPct val="107000"/>
              </a:lnSpc>
              <a:spcBef>
                <a:spcPts val="0"/>
              </a:spcBef>
              <a:spcAft>
                <a:spcPts val="0"/>
              </a:spcAft>
              <a:buClrTx/>
              <a:buSzTx/>
              <a:buFont typeface="+mj-lt"/>
              <a:buAutoNum type="arabicParenR"/>
              <a:tabLst/>
              <a:defRPr/>
            </a:pPr>
            <a:endParaRPr kumimoji="0" lang="en-US" sz="60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endParaRPr>
          </a:p>
          <a:p>
            <a:pPr marL="257175" marR="0" lvl="0" indent="-257175" algn="l" defTabSz="457200" rtl="0" eaLnBrk="1" fontAlgn="auto" latinLnBrk="0" hangingPunct="1">
              <a:lnSpc>
                <a:spcPct val="107000"/>
              </a:lnSpc>
              <a:spcBef>
                <a:spcPts val="0"/>
              </a:spcBef>
              <a:spcAft>
                <a:spcPts val="0"/>
              </a:spcAft>
              <a:buClrTx/>
              <a:buSzTx/>
              <a:buFont typeface="+mj-lt"/>
              <a:buAutoNum type="arabicParenR"/>
              <a:tabLst/>
              <a:defRPr/>
            </a:pPr>
            <a:r>
              <a:rPr kumimoji="0" lang="en-US" sz="120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rPr>
              <a:t>Application Deadlines varies from partners to partners, as early as </a:t>
            </a:r>
            <a:r>
              <a:rPr kumimoji="0" lang="en-US" sz="1200" b="0" i="0" u="sng" strike="noStrike" kern="1200" cap="none" spc="0" normalizeH="0" baseline="0" noProof="0" dirty="0">
                <a:ln>
                  <a:noFill/>
                </a:ln>
                <a:solidFill>
                  <a:schemeClr val="bg1"/>
                </a:solidFill>
                <a:effectLst/>
                <a:uLnTx/>
                <a:uFillTx/>
                <a:latin typeface="Rockwell" panose="02060603020205020403" pitchFamily="18" charset="0"/>
                <a:ea typeface="+mn-ea"/>
                <a:cs typeface="+mn-cs"/>
              </a:rPr>
              <a:t>4-6 month </a:t>
            </a:r>
            <a:r>
              <a:rPr kumimoji="0" lang="en-US" sz="120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rPr>
              <a:t>ahead of intakes/ semester commencement. </a:t>
            </a:r>
          </a:p>
          <a:p>
            <a:pPr marL="257175" marR="0" lvl="0" indent="-257175" algn="l" defTabSz="457200" rtl="0" eaLnBrk="1" fontAlgn="auto" latinLnBrk="0" hangingPunct="1">
              <a:lnSpc>
                <a:spcPct val="107000"/>
              </a:lnSpc>
              <a:spcBef>
                <a:spcPts val="0"/>
              </a:spcBef>
              <a:spcAft>
                <a:spcPts val="0"/>
              </a:spcAft>
              <a:buClrTx/>
              <a:buSzTx/>
              <a:buFont typeface="+mj-lt"/>
              <a:buAutoNum type="arabicParenR"/>
              <a:tabLst/>
              <a:defRPr/>
            </a:pPr>
            <a:endParaRPr kumimoji="0" lang="en-US" sz="60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endParaRPr>
          </a:p>
          <a:p>
            <a:pPr marL="257175" marR="0" lvl="0" indent="-257175" algn="l" defTabSz="457200" rtl="0" eaLnBrk="1" fontAlgn="auto" latinLnBrk="0" hangingPunct="1">
              <a:lnSpc>
                <a:spcPct val="107000"/>
              </a:lnSpc>
              <a:spcBef>
                <a:spcPts val="0"/>
              </a:spcBef>
              <a:spcAft>
                <a:spcPts val="0"/>
              </a:spcAft>
              <a:buClrTx/>
              <a:buSzTx/>
              <a:buFont typeface="+mj-lt"/>
              <a:buAutoNum type="arabicParenR"/>
              <a:tabLst/>
              <a:defRPr/>
            </a:pPr>
            <a:r>
              <a:rPr kumimoji="0" lang="en-US" sz="120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rPr>
              <a:t>Similar lead time is recommended for the internship exchange, due to the interview process.</a:t>
            </a:r>
          </a:p>
          <a:p>
            <a:pPr marL="257175" marR="0" lvl="0" indent="-257175" algn="l" defTabSz="457200" rtl="0" eaLnBrk="1" fontAlgn="auto" latinLnBrk="0" hangingPunct="1">
              <a:lnSpc>
                <a:spcPct val="107000"/>
              </a:lnSpc>
              <a:spcBef>
                <a:spcPts val="0"/>
              </a:spcBef>
              <a:spcAft>
                <a:spcPts val="0"/>
              </a:spcAft>
              <a:buClrTx/>
              <a:buSzTx/>
              <a:buFont typeface="+mj-lt"/>
              <a:buAutoNum type="arabicParenR"/>
              <a:tabLst/>
              <a:defRPr/>
            </a:pPr>
            <a:endParaRPr kumimoji="0" lang="en-US" sz="600" b="0" i="0" u="none" strike="noStrike" kern="1200" cap="none" spc="0" normalizeH="0" baseline="0" noProof="0" dirty="0">
              <a:ln>
                <a:noFill/>
              </a:ln>
              <a:solidFill>
                <a:schemeClr val="bg1"/>
              </a:solidFill>
              <a:effectLst/>
              <a:uLnTx/>
              <a:uFillTx/>
              <a:latin typeface="Rockwell" panose="02060603020205020403" pitchFamily="18" charset="0"/>
              <a:ea typeface="+mn-ea"/>
              <a:cs typeface="+mn-cs"/>
            </a:endParaRPr>
          </a:p>
          <a:p>
            <a:pPr marL="257175" marR="0" lvl="0" indent="-257175" algn="l" defTabSz="457200" rtl="0" eaLnBrk="1" fontAlgn="auto" latinLnBrk="0" hangingPunct="1">
              <a:lnSpc>
                <a:spcPct val="107000"/>
              </a:lnSpc>
              <a:spcBef>
                <a:spcPts val="0"/>
              </a:spcBef>
              <a:spcAft>
                <a:spcPts val="0"/>
              </a:spcAft>
              <a:buClrTx/>
              <a:buSzTx/>
              <a:buFont typeface="+mj-lt"/>
              <a:buAutoNum type="arabicParenR"/>
              <a:tabLst/>
              <a:defRPr/>
            </a:pPr>
            <a:r>
              <a:rPr kumimoji="0" lang="en-US" sz="1200" b="0" i="0" u="none" strike="noStrike" kern="1200" cap="none" spc="0" normalizeH="0" baseline="0" noProof="0" dirty="0">
                <a:ln>
                  <a:noFill/>
                </a:ln>
                <a:solidFill>
                  <a:schemeClr val="bg1"/>
                </a:solidFill>
                <a:effectLst/>
                <a:uLnTx/>
                <a:uFillTx/>
                <a:latin typeface="Rockwell" panose="02060603020205020403" pitchFamily="18" charset="0"/>
                <a:cs typeface="+mn-cs"/>
              </a:rPr>
              <a:t>GEO shall coordinate the timings of  partners with the faculties and/or academic centers.</a:t>
            </a:r>
            <a:endParaRPr kumimoji="0" lang="en-GB" sz="1200" b="0" i="0" u="none" strike="noStrike" kern="1200" cap="none" spc="0" normalizeH="0" baseline="0" noProof="0" dirty="0">
              <a:ln>
                <a:noFill/>
              </a:ln>
              <a:solidFill>
                <a:schemeClr val="bg1"/>
              </a:solidFill>
              <a:effectLst/>
              <a:uLnTx/>
              <a:uFillTx/>
              <a:latin typeface="Rockwell" panose="02060603020205020403" pitchFamily="18" charset="0"/>
              <a:ea typeface="Arial" panose="020B0604020202020204" pitchFamily="34" charset="0"/>
              <a:cs typeface="+mn-cs"/>
            </a:endParaRPr>
          </a:p>
        </p:txBody>
      </p:sp>
      <p:pic>
        <p:nvPicPr>
          <p:cNvPr id="8" name="Picture 1" descr="C:\Documents and Settings\11961\Desktop\Orientation final slide\leopard-home-button_128x128.png">
            <a:hlinkClick r:id="rId5" action="ppaction://hlinksldjump"/>
            <a:extLst>
              <a:ext uri="{FF2B5EF4-FFF2-40B4-BE49-F238E27FC236}">
                <a16:creationId xmlns:a16="http://schemas.microsoft.com/office/drawing/2014/main" id="{2695613B-277F-4688-805A-A0B8C02CD7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16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CD6990-A531-4499-9E80-9C89788B7B0B}"/>
              </a:ext>
            </a:extLst>
          </p:cNvPr>
          <p:cNvPicPr>
            <a:picLocks noChangeAspect="1"/>
          </p:cNvPicPr>
          <p:nvPr/>
        </p:nvPicPr>
        <p:blipFill>
          <a:blip r:embed="rId3"/>
          <a:stretch>
            <a:fillRect/>
          </a:stretch>
        </p:blipFill>
        <p:spPr>
          <a:xfrm>
            <a:off x="0" y="0"/>
            <a:ext cx="9144000" cy="6857999"/>
          </a:xfrm>
          <a:prstGeom prst="rect">
            <a:avLst/>
          </a:prstGeom>
        </p:spPr>
      </p:pic>
      <p:sp>
        <p:nvSpPr>
          <p:cNvPr id="6" name="Title 3"/>
          <p:cNvSpPr txBox="1"/>
          <p:nvPr/>
        </p:nvSpPr>
        <p:spPr>
          <a:xfrm>
            <a:off x="580024" y="960120"/>
            <a:ext cx="7471268" cy="459486"/>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kern="1200">
                <a:solidFill>
                  <a:schemeClr val="bg1"/>
                </a:solidFill>
                <a:latin typeface="Open Sans"/>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100" b="0" i="0" u="none" strike="noStrike" kern="1200" cap="none" spc="0" normalizeH="0" baseline="0" noProof="0" dirty="0">
                <a:ln>
                  <a:noFill/>
                </a:ln>
                <a:effectLst/>
                <a:uLnTx/>
                <a:uFillTx/>
                <a:latin typeface="Rockwell" panose="02060603020205020403" pitchFamily="18" charset="0"/>
                <a:ea typeface="+mj-ea"/>
                <a:cs typeface="+mj-cs"/>
              </a:rPr>
              <a:t>Outbound exchange steps:</a:t>
            </a:r>
          </a:p>
        </p:txBody>
      </p:sp>
      <p:sp>
        <p:nvSpPr>
          <p:cNvPr id="7" name="Rectangle 6"/>
          <p:cNvSpPr/>
          <p:nvPr/>
        </p:nvSpPr>
        <p:spPr>
          <a:xfrm>
            <a:off x="671512" y="1344860"/>
            <a:ext cx="7729538" cy="653256"/>
          </a:xfrm>
          <a:prstGeom prst="rect">
            <a:avLst/>
          </a:prstGeom>
        </p:spPr>
        <p:txBody>
          <a:bodyPr wrap="square">
            <a:spAutoFit/>
          </a:bodyPr>
          <a:lstStyle/>
          <a:p>
            <a:pPr marL="0" marR="0" lvl="0" indent="0" algn="l" defTabSz="457200" rtl="0" eaLnBrk="1" fontAlgn="auto" latinLnBrk="0" hangingPunct="1">
              <a:lnSpc>
                <a:spcPct val="170000"/>
              </a:lnSpc>
              <a:spcBef>
                <a:spcPts val="0"/>
              </a:spcBef>
              <a:spcAft>
                <a:spcPts val="0"/>
              </a:spcAft>
              <a:buClrTx/>
              <a:buSzTx/>
              <a:buFontTx/>
              <a:buNone/>
              <a:tabLst/>
              <a:defRPr/>
            </a:pPr>
            <a:endParaRPr kumimoji="0" lang="en-MY" sz="135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1350" b="1"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1" descr="C:\Documents and Settings\11961\Desktop\Orientation final slide\leopard-home-button_128x128.png">
            <a:hlinkClick r:id="rId4" action="ppaction://hlinksldjump"/>
            <a:extLst>
              <a:ext uri="{FF2B5EF4-FFF2-40B4-BE49-F238E27FC236}">
                <a16:creationId xmlns:a16="http://schemas.microsoft.com/office/drawing/2014/main" id="{E46E2E7D-4194-42AE-A80B-8C68637466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01F2B0C-A3E2-86CF-1E01-B69D0EA20E56}"/>
              </a:ext>
            </a:extLst>
          </p:cNvPr>
          <p:cNvPicPr>
            <a:picLocks noChangeAspect="1"/>
          </p:cNvPicPr>
          <p:nvPr/>
        </p:nvPicPr>
        <p:blipFill>
          <a:blip r:embed="rId6"/>
          <a:stretch>
            <a:fillRect/>
          </a:stretch>
        </p:blipFill>
        <p:spPr>
          <a:xfrm>
            <a:off x="114300" y="2133600"/>
            <a:ext cx="8915400" cy="31974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134143-5720-46EE-9063-2817304C1C50}"/>
              </a:ext>
            </a:extLst>
          </p:cNvPr>
          <p:cNvPicPr>
            <a:picLocks noChangeAspect="1"/>
          </p:cNvPicPr>
          <p:nvPr/>
        </p:nvPicPr>
        <p:blipFill>
          <a:blip r:embed="rId2"/>
          <a:stretch>
            <a:fillRect/>
          </a:stretch>
        </p:blipFill>
        <p:spPr>
          <a:xfrm>
            <a:off x="0" y="0"/>
            <a:ext cx="9144000" cy="6857999"/>
          </a:xfrm>
          <a:prstGeom prst="rect">
            <a:avLst/>
          </a:prstGeom>
        </p:spPr>
      </p:pic>
      <p:sp>
        <p:nvSpPr>
          <p:cNvPr id="4" name="Title 3"/>
          <p:cNvSpPr>
            <a:spLocks noGrp="1"/>
          </p:cNvSpPr>
          <p:nvPr>
            <p:ph type="ctrTitle"/>
          </p:nvPr>
        </p:nvSpPr>
        <p:spPr>
          <a:xfrm>
            <a:off x="762000" y="2438400"/>
            <a:ext cx="7366954" cy="1790700"/>
          </a:xfrm>
        </p:spPr>
        <p:txBody>
          <a:bodyPr>
            <a:normAutofit fontScale="90000"/>
          </a:bodyPr>
          <a:lstStyle/>
          <a:p>
            <a:r>
              <a:rPr lang="en-US" dirty="0">
                <a:solidFill>
                  <a:schemeClr val="bg1"/>
                </a:solidFill>
                <a:latin typeface="Rockwell" panose="02060603020205020403" pitchFamily="18" charset="0"/>
              </a:rPr>
              <a:t>UCSI University </a:t>
            </a:r>
            <a:br>
              <a:rPr lang="en-US" dirty="0">
                <a:solidFill>
                  <a:schemeClr val="bg1"/>
                </a:solidFill>
                <a:latin typeface="Rockwell" panose="02060603020205020403" pitchFamily="18" charset="0"/>
              </a:rPr>
            </a:br>
            <a:br>
              <a:rPr lang="en-US" dirty="0">
                <a:solidFill>
                  <a:schemeClr val="bg1"/>
                </a:solidFill>
                <a:latin typeface="Rockwell" panose="02060603020205020403" pitchFamily="18" charset="0"/>
              </a:rPr>
            </a:br>
            <a:r>
              <a:rPr lang="en-US" dirty="0">
                <a:solidFill>
                  <a:schemeClr val="bg1"/>
                </a:solidFill>
                <a:latin typeface="Rockwell" panose="02060603020205020403" pitchFamily="18" charset="0"/>
              </a:rPr>
              <a:t>international degree pathway</a:t>
            </a:r>
          </a:p>
        </p:txBody>
      </p:sp>
      <p:pic>
        <p:nvPicPr>
          <p:cNvPr id="7" name="Picture 6" descr="A picture containing game, drawing&#10;&#10;Description automatically generated">
            <a:extLst>
              <a:ext uri="{FF2B5EF4-FFF2-40B4-BE49-F238E27FC236}">
                <a16:creationId xmlns:a16="http://schemas.microsoft.com/office/drawing/2014/main" id="{9ED34A14-CA92-4F03-9D22-F16250B8C92D}"/>
              </a:ext>
            </a:extLst>
          </p:cNvPr>
          <p:cNvPicPr>
            <a:picLocks noChangeAspect="1"/>
          </p:cNvPicPr>
          <p:nvPr/>
        </p:nvPicPr>
        <p:blipFill>
          <a:blip r:embed="rId3"/>
          <a:stretch>
            <a:fillRect/>
          </a:stretch>
        </p:blipFill>
        <p:spPr>
          <a:xfrm>
            <a:off x="1567324" y="4601158"/>
            <a:ext cx="2435507" cy="953642"/>
          </a:xfrm>
          <a:prstGeom prst="rect">
            <a:avLst/>
          </a:prstGeom>
        </p:spPr>
      </p:pic>
      <p:pic>
        <p:nvPicPr>
          <p:cNvPr id="5" name="Picture 1" descr="C:\Documents and Settings\11961\Desktop\Orientation final slide\leopard-home-button_128x128.png">
            <a:hlinkClick r:id="rId4" action="ppaction://hlinksldjump"/>
            <a:extLst>
              <a:ext uri="{FF2B5EF4-FFF2-40B4-BE49-F238E27FC236}">
                <a16:creationId xmlns:a16="http://schemas.microsoft.com/office/drawing/2014/main" id="{783B09C8-47A7-4E30-91F2-F853D084A5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76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8C334F-8679-4550-9756-81D15A6A2CF1}"/>
              </a:ext>
            </a:extLst>
          </p:cNvPr>
          <p:cNvPicPr>
            <a:picLocks noChangeAspect="1"/>
          </p:cNvPicPr>
          <p:nvPr/>
        </p:nvPicPr>
        <p:blipFill>
          <a:blip r:embed="rId2"/>
          <a:stretch>
            <a:fillRect/>
          </a:stretch>
        </p:blipFill>
        <p:spPr>
          <a:xfrm>
            <a:off x="0" y="0"/>
            <a:ext cx="9144000" cy="6857999"/>
          </a:xfrm>
          <a:prstGeom prst="rect">
            <a:avLst/>
          </a:prstGeom>
        </p:spPr>
      </p:pic>
      <p:pic>
        <p:nvPicPr>
          <p:cNvPr id="5" name="Content Placeholder 4">
            <a:extLst>
              <a:ext uri="{FF2B5EF4-FFF2-40B4-BE49-F238E27FC236}">
                <a16:creationId xmlns:a16="http://schemas.microsoft.com/office/drawing/2014/main" id="{12EDF809-D3A6-01B8-16DF-8F6321ED1219}"/>
              </a:ext>
            </a:extLst>
          </p:cNvPr>
          <p:cNvPicPr>
            <a:picLocks noGrp="1" noChangeAspect="1"/>
          </p:cNvPicPr>
          <p:nvPr>
            <p:ph idx="1"/>
          </p:nvPr>
        </p:nvPicPr>
        <p:blipFill>
          <a:blip r:embed="rId3"/>
          <a:stretch>
            <a:fillRect/>
          </a:stretch>
        </p:blipFill>
        <p:spPr>
          <a:xfrm>
            <a:off x="266700" y="1414672"/>
            <a:ext cx="8610600" cy="4043153"/>
          </a:xfrm>
        </p:spPr>
      </p:pic>
      <p:sp>
        <p:nvSpPr>
          <p:cNvPr id="6" name="TextBox 5">
            <a:extLst>
              <a:ext uri="{FF2B5EF4-FFF2-40B4-BE49-F238E27FC236}">
                <a16:creationId xmlns:a16="http://schemas.microsoft.com/office/drawing/2014/main" id="{DB02CCA2-423A-99CC-144F-FAC947577154}"/>
              </a:ext>
            </a:extLst>
          </p:cNvPr>
          <p:cNvSpPr txBox="1"/>
          <p:nvPr/>
        </p:nvSpPr>
        <p:spPr>
          <a:xfrm>
            <a:off x="7391400" y="5486400"/>
            <a:ext cx="1371600" cy="3810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a:ln>
                  <a:noFill/>
                </a:ln>
                <a:solidFill>
                  <a:schemeClr val="bg1"/>
                </a:solidFill>
                <a:effectLst/>
                <a:uLnTx/>
                <a:uFillTx/>
                <a:latin typeface="Gill Sans MT" panose="020B0502020104020203"/>
                <a:ea typeface="+mn-ea"/>
                <a:cs typeface="+mn-cs"/>
              </a:rPr>
              <a:t>many more..</a:t>
            </a:r>
          </a:p>
        </p:txBody>
      </p:sp>
    </p:spTree>
    <p:extLst>
      <p:ext uri="{BB962C8B-B14F-4D97-AF65-F5344CB8AC3E}">
        <p14:creationId xmlns:p14="http://schemas.microsoft.com/office/powerpoint/2010/main" val="26027379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BD06C-AD38-4365-B8DB-B3F55B480C62}"/>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37385CA3-F60E-3DF8-B268-BA05708D4D02}"/>
              </a:ext>
            </a:extLst>
          </p:cNvPr>
          <p:cNvSpPr>
            <a:spLocks noGrp="1"/>
          </p:cNvSpPr>
          <p:nvPr>
            <p:ph type="title"/>
          </p:nvPr>
        </p:nvSpPr>
        <p:spPr>
          <a:xfrm>
            <a:off x="1419677" y="1600200"/>
            <a:ext cx="6571343" cy="1049235"/>
          </a:xfrm>
        </p:spPr>
        <p:txBody>
          <a:bodyPr/>
          <a:lstStyle/>
          <a:p>
            <a:r>
              <a:rPr lang="en-MY" dirty="0">
                <a:solidFill>
                  <a:schemeClr val="bg1"/>
                </a:solidFill>
              </a:rPr>
              <a:t>Advantages of embarking IDP</a:t>
            </a:r>
          </a:p>
        </p:txBody>
      </p:sp>
      <p:sp>
        <p:nvSpPr>
          <p:cNvPr id="3" name="Content Placeholder 2">
            <a:extLst>
              <a:ext uri="{FF2B5EF4-FFF2-40B4-BE49-F238E27FC236}">
                <a16:creationId xmlns:a16="http://schemas.microsoft.com/office/drawing/2014/main" id="{5ED18A46-387F-D07D-4EF9-7CFD51F70616}"/>
              </a:ext>
            </a:extLst>
          </p:cNvPr>
          <p:cNvSpPr>
            <a:spLocks noGrp="1"/>
          </p:cNvSpPr>
          <p:nvPr>
            <p:ph idx="1"/>
          </p:nvPr>
        </p:nvSpPr>
        <p:spPr>
          <a:xfrm>
            <a:off x="1419678" y="3124200"/>
            <a:ext cx="6571343" cy="3450613"/>
          </a:xfrm>
        </p:spPr>
        <p:txBody>
          <a:bodyPr>
            <a:normAutofit/>
          </a:bodyPr>
          <a:lstStyle/>
          <a:p>
            <a:r>
              <a:rPr lang="en-US" b="1" dirty="0">
                <a:solidFill>
                  <a:schemeClr val="bg1"/>
                </a:solidFill>
              </a:rPr>
              <a:t>Global Experience</a:t>
            </a:r>
          </a:p>
          <a:p>
            <a:r>
              <a:rPr lang="en-US" b="1" dirty="0">
                <a:solidFill>
                  <a:schemeClr val="bg1"/>
                </a:solidFill>
              </a:rPr>
              <a:t>Cost Effective</a:t>
            </a:r>
            <a:endParaRPr lang="en-US" dirty="0">
              <a:solidFill>
                <a:schemeClr val="bg1"/>
              </a:solidFill>
            </a:endParaRPr>
          </a:p>
          <a:p>
            <a:r>
              <a:rPr lang="en-US" b="1" dirty="0">
                <a:solidFill>
                  <a:schemeClr val="bg1"/>
                </a:solidFill>
              </a:rPr>
              <a:t>Flexible Options</a:t>
            </a:r>
            <a:endParaRPr lang="en-US" dirty="0">
              <a:solidFill>
                <a:schemeClr val="bg1"/>
              </a:solidFill>
            </a:endParaRPr>
          </a:p>
          <a:p>
            <a:r>
              <a:rPr lang="en-US" b="1" dirty="0">
                <a:solidFill>
                  <a:schemeClr val="bg1"/>
                </a:solidFill>
              </a:rPr>
              <a:t>Higher Employability</a:t>
            </a:r>
            <a:endParaRPr lang="en-MY" dirty="0">
              <a:solidFill>
                <a:schemeClr val="bg1"/>
              </a:solidFill>
            </a:endParaRPr>
          </a:p>
        </p:txBody>
      </p:sp>
    </p:spTree>
    <p:extLst>
      <p:ext uri="{BB962C8B-B14F-4D97-AF65-F5344CB8AC3E}">
        <p14:creationId xmlns:p14="http://schemas.microsoft.com/office/powerpoint/2010/main" val="14544428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90BA95-E00C-4DFE-9262-677BC3D3B4AD}"/>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EC0B51F6-F1C1-DBF1-F554-DB6E2BC28DA0}"/>
              </a:ext>
            </a:extLst>
          </p:cNvPr>
          <p:cNvSpPr>
            <a:spLocks noGrp="1"/>
          </p:cNvSpPr>
          <p:nvPr>
            <p:ph type="title"/>
          </p:nvPr>
        </p:nvSpPr>
        <p:spPr>
          <a:xfrm>
            <a:off x="1286328" y="1158809"/>
            <a:ext cx="6571343" cy="1049235"/>
          </a:xfrm>
        </p:spPr>
        <p:txBody>
          <a:bodyPr/>
          <a:lstStyle/>
          <a:p>
            <a:r>
              <a:rPr lang="en-MY" dirty="0">
                <a:solidFill>
                  <a:schemeClr val="bg1"/>
                </a:solidFill>
              </a:rPr>
              <a:t>United kingdom</a:t>
            </a:r>
          </a:p>
        </p:txBody>
      </p:sp>
      <p:sp>
        <p:nvSpPr>
          <p:cNvPr id="3" name="Content Placeholder 2">
            <a:extLst>
              <a:ext uri="{FF2B5EF4-FFF2-40B4-BE49-F238E27FC236}">
                <a16:creationId xmlns:a16="http://schemas.microsoft.com/office/drawing/2014/main" id="{EF9BB74F-FAEB-9B53-F46A-347A66117CBC}"/>
              </a:ext>
            </a:extLst>
          </p:cNvPr>
          <p:cNvSpPr>
            <a:spLocks noGrp="1"/>
          </p:cNvSpPr>
          <p:nvPr>
            <p:ph idx="1"/>
          </p:nvPr>
        </p:nvSpPr>
        <p:spPr/>
        <p:txBody>
          <a:bodyPr>
            <a:normAutofit fontScale="85000" lnSpcReduction="20000"/>
          </a:bodyPr>
          <a:lstStyle/>
          <a:p>
            <a:pPr marL="0" indent="0">
              <a:buNone/>
            </a:pPr>
            <a:r>
              <a:rPr lang="en-MY" sz="2100" b="1" dirty="0">
                <a:solidFill>
                  <a:schemeClr val="bg1"/>
                </a:solidFill>
              </a:rPr>
              <a:t>a) Pathways : </a:t>
            </a:r>
          </a:p>
          <a:p>
            <a:r>
              <a:rPr lang="en-US" sz="2100" dirty="0">
                <a:solidFill>
                  <a:schemeClr val="bg1"/>
                </a:solidFill>
              </a:rPr>
              <a:t>1+2 pathways - Engineering,  Business, English Language, Applied Science , Arts and Design</a:t>
            </a:r>
          </a:p>
          <a:p>
            <a:r>
              <a:rPr lang="en-US" sz="2100" dirty="0">
                <a:solidFill>
                  <a:schemeClr val="bg1"/>
                </a:solidFill>
              </a:rPr>
              <a:t>2+1 pathways - Business, English Language, Arts and Design</a:t>
            </a:r>
          </a:p>
          <a:p>
            <a:pPr marL="0" indent="0">
              <a:buNone/>
            </a:pPr>
            <a:r>
              <a:rPr lang="en-MY" sz="2100" b="1" dirty="0">
                <a:solidFill>
                  <a:schemeClr val="bg1"/>
                </a:solidFill>
              </a:rPr>
              <a:t>b) Fees : </a:t>
            </a:r>
          </a:p>
          <a:p>
            <a:pPr lvl="0"/>
            <a:r>
              <a:rPr lang="en-MY" sz="2100" b="0" dirty="0">
                <a:solidFill>
                  <a:schemeClr val="bg1"/>
                </a:solidFill>
              </a:rPr>
              <a:t>A</a:t>
            </a:r>
            <a:r>
              <a:rPr lang="en-US" sz="2100" b="0" dirty="0" err="1">
                <a:solidFill>
                  <a:schemeClr val="bg1"/>
                </a:solidFill>
              </a:rPr>
              <a:t>nnual</a:t>
            </a:r>
            <a:r>
              <a:rPr lang="en-US" sz="2100" b="0" dirty="0">
                <a:solidFill>
                  <a:schemeClr val="bg1"/>
                </a:solidFill>
              </a:rPr>
              <a:t> Tuition Fees: GBP 12,000* – GBP 16,000*;</a:t>
            </a:r>
          </a:p>
          <a:p>
            <a:pPr lvl="0"/>
            <a:r>
              <a:rPr lang="en-US" sz="2100" b="0" dirty="0">
                <a:solidFill>
                  <a:schemeClr val="bg1"/>
                </a:solidFill>
              </a:rPr>
              <a:t> Annual Cost of Living: GBP 9,600*– GBP 12,100* </a:t>
            </a:r>
          </a:p>
          <a:p>
            <a:pPr marL="0" lvl="0" indent="0">
              <a:buNone/>
            </a:pPr>
            <a:r>
              <a:rPr lang="en-MY" sz="1600" dirty="0">
                <a:solidFill>
                  <a:schemeClr val="bg1"/>
                </a:solidFill>
              </a:rPr>
              <a:t> (* Subject to change)</a:t>
            </a:r>
          </a:p>
          <a:p>
            <a:pPr marL="0" indent="0">
              <a:buNone/>
            </a:pPr>
            <a:r>
              <a:rPr lang="en-MY" sz="2100" b="1" dirty="0">
                <a:solidFill>
                  <a:schemeClr val="bg1"/>
                </a:solidFill>
              </a:rPr>
              <a:t>c) Intake : </a:t>
            </a:r>
            <a:r>
              <a:rPr lang="en-MY" sz="2100" dirty="0">
                <a:solidFill>
                  <a:schemeClr val="bg1"/>
                </a:solidFill>
              </a:rPr>
              <a:t>September</a:t>
            </a:r>
            <a:r>
              <a:rPr lang="en-MY" sz="2100" b="1" dirty="0">
                <a:solidFill>
                  <a:schemeClr val="bg1"/>
                </a:solidFill>
              </a:rPr>
              <a:t> </a:t>
            </a:r>
          </a:p>
          <a:p>
            <a:pPr marL="0" lvl="0" indent="0">
              <a:buNone/>
            </a:pPr>
            <a:endParaRPr lang="en-MY" sz="1600" dirty="0">
              <a:solidFill>
                <a:schemeClr val="bg1"/>
              </a:solidFill>
              <a:latin typeface="+mn-lt"/>
            </a:endParaRPr>
          </a:p>
          <a:p>
            <a:pPr marL="0" lvl="0" indent="0">
              <a:buNone/>
            </a:pPr>
            <a:endParaRPr lang="en-MY" sz="1600" b="0" dirty="0">
              <a:solidFill>
                <a:schemeClr val="bg1"/>
              </a:solidFill>
            </a:endParaRPr>
          </a:p>
          <a:p>
            <a:pPr marL="0" indent="0">
              <a:buNone/>
            </a:pPr>
            <a:endParaRPr lang="en-MY" sz="2000" dirty="0">
              <a:solidFill>
                <a:schemeClr val="bg1"/>
              </a:solidFill>
              <a:latin typeface="+mj-lt"/>
            </a:endParaRPr>
          </a:p>
          <a:p>
            <a:endParaRPr lang="en-MY" sz="2000" dirty="0">
              <a:solidFill>
                <a:schemeClr val="bg1"/>
              </a:solidFill>
            </a:endParaRPr>
          </a:p>
          <a:p>
            <a:endParaRPr lang="en-MY" dirty="0">
              <a:solidFill>
                <a:schemeClr val="bg1"/>
              </a:solidFill>
            </a:endParaRPr>
          </a:p>
        </p:txBody>
      </p:sp>
      <p:pic>
        <p:nvPicPr>
          <p:cNvPr id="5" name="Content Placeholder 3">
            <a:extLst>
              <a:ext uri="{FF2B5EF4-FFF2-40B4-BE49-F238E27FC236}">
                <a16:creationId xmlns:a16="http://schemas.microsoft.com/office/drawing/2014/main" id="{87920625-B71F-AFD5-28F7-94D2C4CB7AB3}"/>
              </a:ext>
            </a:extLst>
          </p:cNvPr>
          <p:cNvPicPr>
            <a:picLocks noChangeAspect="1"/>
          </p:cNvPicPr>
          <p:nvPr/>
        </p:nvPicPr>
        <p:blipFill>
          <a:blip r:embed="rId3"/>
          <a:stretch>
            <a:fillRect/>
          </a:stretch>
        </p:blipFill>
        <p:spPr>
          <a:xfrm>
            <a:off x="6248400" y="4609422"/>
            <a:ext cx="2514600" cy="1713848"/>
          </a:xfrm>
          <a:prstGeom prst="rect">
            <a:avLst/>
          </a:prstGeom>
        </p:spPr>
      </p:pic>
    </p:spTree>
    <p:extLst>
      <p:ext uri="{BB962C8B-B14F-4D97-AF65-F5344CB8AC3E}">
        <p14:creationId xmlns:p14="http://schemas.microsoft.com/office/powerpoint/2010/main" val="246751306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72333-C490-4524-89F3-EBC46D0EED7A}"/>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673C85A5-5661-BCFB-21B3-BF0AC714C277}"/>
              </a:ext>
            </a:extLst>
          </p:cNvPr>
          <p:cNvSpPr>
            <a:spLocks noGrp="1"/>
          </p:cNvSpPr>
          <p:nvPr>
            <p:ph type="title"/>
          </p:nvPr>
        </p:nvSpPr>
        <p:spPr/>
        <p:txBody>
          <a:bodyPr/>
          <a:lstStyle/>
          <a:p>
            <a:r>
              <a:rPr lang="en-MY" dirty="0" err="1">
                <a:solidFill>
                  <a:schemeClr val="bg1"/>
                </a:solidFill>
              </a:rPr>
              <a:t>Uk</a:t>
            </a:r>
            <a:r>
              <a:rPr lang="en-MY" dirty="0"/>
              <a:t> </a:t>
            </a:r>
          </a:p>
        </p:txBody>
      </p:sp>
      <p:graphicFrame>
        <p:nvGraphicFramePr>
          <p:cNvPr id="12" name="Table 6">
            <a:extLst>
              <a:ext uri="{FF2B5EF4-FFF2-40B4-BE49-F238E27FC236}">
                <a16:creationId xmlns:a16="http://schemas.microsoft.com/office/drawing/2014/main" id="{3B1B3681-890A-E112-6989-8407EDFF7239}"/>
              </a:ext>
            </a:extLst>
          </p:cNvPr>
          <p:cNvGraphicFramePr>
            <a:graphicFrameLocks noGrp="1"/>
          </p:cNvGraphicFramePr>
          <p:nvPr/>
        </p:nvGraphicFramePr>
        <p:xfrm>
          <a:off x="191800" y="2091080"/>
          <a:ext cx="4307418" cy="3962399"/>
        </p:xfrm>
        <a:graphic>
          <a:graphicData uri="http://schemas.openxmlformats.org/drawingml/2006/table">
            <a:tbl>
              <a:tblPr firstRow="1" bandRow="1"/>
              <a:tblGrid>
                <a:gridCol w="1057463">
                  <a:extLst>
                    <a:ext uri="{9D8B030D-6E8A-4147-A177-3AD203B41FA5}">
                      <a16:colId xmlns:a16="http://schemas.microsoft.com/office/drawing/2014/main" val="1953057441"/>
                    </a:ext>
                  </a:extLst>
                </a:gridCol>
                <a:gridCol w="3249955">
                  <a:extLst>
                    <a:ext uri="{9D8B030D-6E8A-4147-A177-3AD203B41FA5}">
                      <a16:colId xmlns:a16="http://schemas.microsoft.com/office/drawing/2014/main" val="2001108031"/>
                    </a:ext>
                  </a:extLst>
                </a:gridCol>
              </a:tblGrid>
              <a:tr h="1682334">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endParaRPr lang="en-MY"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r>
                        <a:rPr lang="en-US" sz="1100" dirty="0">
                          <a:solidFill>
                            <a:schemeClr val="tx1"/>
                          </a:solidFill>
                        </a:rPr>
                        <a:t>Bachelor of Science (Hons) Information Technology</a:t>
                      </a:r>
                    </a:p>
                    <a:p>
                      <a:r>
                        <a:rPr lang="en-US" sz="1100" dirty="0">
                          <a:solidFill>
                            <a:schemeClr val="tx1"/>
                          </a:solidFill>
                        </a:rPr>
                        <a:t>Bachelor of Science (Hons) Computer System Engineering </a:t>
                      </a:r>
                    </a:p>
                    <a:p>
                      <a:r>
                        <a:rPr lang="en-US" sz="1100" dirty="0">
                          <a:solidFill>
                            <a:schemeClr val="tx1"/>
                          </a:solidFill>
                        </a:rPr>
                        <a:t>Bachelor of Arts (Hons) Interior Architecture</a:t>
                      </a:r>
                    </a:p>
                    <a:p>
                      <a:r>
                        <a:rPr lang="en-US" sz="1100" dirty="0">
                          <a:solidFill>
                            <a:schemeClr val="tx1"/>
                          </a:solidFill>
                        </a:rPr>
                        <a:t>Bachelor of Arts (Hons) Animation</a:t>
                      </a:r>
                    </a:p>
                    <a:p>
                      <a:r>
                        <a:rPr lang="en-US" sz="1100" dirty="0">
                          <a:solidFill>
                            <a:schemeClr val="tx1"/>
                          </a:solidFill>
                        </a:rPr>
                        <a:t>Bachelor of Arts (Hons) Graphic Design</a:t>
                      </a:r>
                    </a:p>
                    <a:p>
                      <a:r>
                        <a:rPr lang="en-US" sz="1100" dirty="0">
                          <a:solidFill>
                            <a:schemeClr val="tx1"/>
                          </a:solidFill>
                        </a:rPr>
                        <a:t>Bachelor of Arts (Hons) Fashion Design</a:t>
                      </a:r>
                      <a:endParaRPr lang="en-MY" sz="1100" b="1"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270518488"/>
                  </a:ext>
                </a:extLst>
              </a:tr>
              <a:tr h="996833">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MY"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1100" b="1" dirty="0">
                          <a:solidFill>
                            <a:schemeClr val="tx1"/>
                          </a:solidFill>
                        </a:rPr>
                        <a:t>Bachelor of Arts (Hons) Accounting and Finance.</a:t>
                      </a:r>
                    </a:p>
                    <a:p>
                      <a:r>
                        <a:rPr lang="en-US" sz="1100" b="1" dirty="0">
                          <a:solidFill>
                            <a:schemeClr val="tx1"/>
                          </a:solidFill>
                        </a:rPr>
                        <a:t>Bachelor of Arts (Hons) Business Management</a:t>
                      </a:r>
                    </a:p>
                    <a:p>
                      <a:r>
                        <a:rPr lang="en-US" sz="1100" b="1" dirty="0">
                          <a:solidFill>
                            <a:schemeClr val="tx1"/>
                          </a:solidFill>
                        </a:rPr>
                        <a:t>Bachelor of Science (Hons) Psychology</a:t>
                      </a:r>
                    </a:p>
                    <a:p>
                      <a:r>
                        <a:rPr lang="en-US" sz="1100" b="1" dirty="0">
                          <a:solidFill>
                            <a:schemeClr val="tx1"/>
                          </a:solidFill>
                        </a:rPr>
                        <a:t>Bachelor of Science (Hons) Applied Psychology</a:t>
                      </a:r>
                    </a:p>
                    <a:p>
                      <a:endParaRPr lang="en-MY" sz="1100" b="1"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435051087"/>
                  </a:ext>
                </a:extLst>
              </a:tr>
              <a:tr h="1283232">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MY" dirty="0">
                        <a:solidFill>
                          <a:schemeClr val="tx1"/>
                        </a:solidFill>
                      </a:endParaRPr>
                    </a:p>
                    <a:p>
                      <a:endParaRPr lang="en-MY"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1100" b="1" dirty="0">
                          <a:solidFill>
                            <a:schemeClr val="tx1"/>
                          </a:solidFill>
                        </a:rPr>
                        <a:t>Bachelor of Science Actuarial Science</a:t>
                      </a:r>
                    </a:p>
                    <a:p>
                      <a:r>
                        <a:rPr lang="en-MY" sz="1100" b="1" dirty="0">
                          <a:solidFill>
                            <a:schemeClr val="tx1"/>
                          </a:solidFill>
                        </a:rPr>
                        <a:t>Bachelor of Business Administration</a:t>
                      </a:r>
                    </a:p>
                    <a:p>
                      <a:r>
                        <a:rPr lang="en-MY" sz="1100" b="1" dirty="0">
                          <a:solidFill>
                            <a:schemeClr val="tx1"/>
                          </a:solidFill>
                        </a:rPr>
                        <a:t>Bachelor of Science Marketing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Bachelor of Science International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Bachelor of Arts English Language and Linguistics</a:t>
                      </a:r>
                      <a:endParaRPr lang="en-MY" sz="1100" b="1"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43668538"/>
                  </a:ext>
                </a:extLst>
              </a:tr>
            </a:tbl>
          </a:graphicData>
        </a:graphic>
      </p:graphicFrame>
      <p:pic>
        <p:nvPicPr>
          <p:cNvPr id="15" name="Picture 14">
            <a:extLst>
              <a:ext uri="{FF2B5EF4-FFF2-40B4-BE49-F238E27FC236}">
                <a16:creationId xmlns:a16="http://schemas.microsoft.com/office/drawing/2014/main" id="{AE2D04D0-7BA4-DD57-7C70-4C406E809AB3}"/>
              </a:ext>
            </a:extLst>
          </p:cNvPr>
          <p:cNvPicPr>
            <a:picLocks noChangeAspect="1"/>
          </p:cNvPicPr>
          <p:nvPr/>
        </p:nvPicPr>
        <p:blipFill>
          <a:blip r:embed="rId3"/>
          <a:stretch>
            <a:fillRect/>
          </a:stretch>
        </p:blipFill>
        <p:spPr>
          <a:xfrm>
            <a:off x="219508" y="2362200"/>
            <a:ext cx="954851" cy="381000"/>
          </a:xfrm>
          <a:prstGeom prst="rect">
            <a:avLst/>
          </a:prstGeom>
        </p:spPr>
      </p:pic>
      <p:pic>
        <p:nvPicPr>
          <p:cNvPr id="16" name="Picture 15">
            <a:extLst>
              <a:ext uri="{FF2B5EF4-FFF2-40B4-BE49-F238E27FC236}">
                <a16:creationId xmlns:a16="http://schemas.microsoft.com/office/drawing/2014/main" id="{99B01C21-DDF4-0F14-5E82-77BCA888CB77}"/>
              </a:ext>
            </a:extLst>
          </p:cNvPr>
          <p:cNvPicPr>
            <a:picLocks noChangeAspect="1"/>
          </p:cNvPicPr>
          <p:nvPr/>
        </p:nvPicPr>
        <p:blipFill>
          <a:blip r:embed="rId4"/>
          <a:stretch>
            <a:fillRect/>
          </a:stretch>
        </p:blipFill>
        <p:spPr>
          <a:xfrm>
            <a:off x="219508" y="3880084"/>
            <a:ext cx="1009405" cy="381001"/>
          </a:xfrm>
          <a:prstGeom prst="rect">
            <a:avLst/>
          </a:prstGeom>
        </p:spPr>
      </p:pic>
      <p:pic>
        <p:nvPicPr>
          <p:cNvPr id="17" name="Picture 16">
            <a:extLst>
              <a:ext uri="{FF2B5EF4-FFF2-40B4-BE49-F238E27FC236}">
                <a16:creationId xmlns:a16="http://schemas.microsoft.com/office/drawing/2014/main" id="{BD7A061A-F564-12FD-CC3B-E1763C331F54}"/>
              </a:ext>
            </a:extLst>
          </p:cNvPr>
          <p:cNvPicPr>
            <a:picLocks noChangeAspect="1"/>
          </p:cNvPicPr>
          <p:nvPr/>
        </p:nvPicPr>
        <p:blipFill>
          <a:blip r:embed="rId5"/>
          <a:stretch>
            <a:fillRect/>
          </a:stretch>
        </p:blipFill>
        <p:spPr>
          <a:xfrm>
            <a:off x="272761" y="4788317"/>
            <a:ext cx="956152" cy="468702"/>
          </a:xfrm>
          <a:prstGeom prst="rect">
            <a:avLst/>
          </a:prstGeom>
        </p:spPr>
      </p:pic>
      <p:graphicFrame>
        <p:nvGraphicFramePr>
          <p:cNvPr id="20" name="Table 22">
            <a:extLst>
              <a:ext uri="{FF2B5EF4-FFF2-40B4-BE49-F238E27FC236}">
                <a16:creationId xmlns:a16="http://schemas.microsoft.com/office/drawing/2014/main" id="{0B2FE377-23C7-3019-D74D-2EB12456C109}"/>
              </a:ext>
            </a:extLst>
          </p:cNvPr>
          <p:cNvGraphicFramePr>
            <a:graphicFrameLocks noGrp="1"/>
          </p:cNvGraphicFramePr>
          <p:nvPr/>
        </p:nvGraphicFramePr>
        <p:xfrm>
          <a:off x="4540782" y="2091080"/>
          <a:ext cx="4358166" cy="3962399"/>
        </p:xfrm>
        <a:graphic>
          <a:graphicData uri="http://schemas.openxmlformats.org/drawingml/2006/table">
            <a:tbl>
              <a:tblPr firstRow="1" bandRow="1"/>
              <a:tblGrid>
                <a:gridCol w="1306267">
                  <a:extLst>
                    <a:ext uri="{9D8B030D-6E8A-4147-A177-3AD203B41FA5}">
                      <a16:colId xmlns:a16="http://schemas.microsoft.com/office/drawing/2014/main" val="2939979452"/>
                    </a:ext>
                  </a:extLst>
                </a:gridCol>
                <a:gridCol w="3051899">
                  <a:extLst>
                    <a:ext uri="{9D8B030D-6E8A-4147-A177-3AD203B41FA5}">
                      <a16:colId xmlns:a16="http://schemas.microsoft.com/office/drawing/2014/main" val="1117958695"/>
                    </a:ext>
                  </a:extLst>
                </a:gridCol>
              </a:tblGrid>
              <a:tr h="1334230">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endParaRPr lang="en-MY"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r>
                        <a:rPr lang="en-US" sz="1100" b="1" dirty="0">
                          <a:solidFill>
                            <a:schemeClr val="tx1"/>
                          </a:solidFill>
                        </a:rPr>
                        <a:t>Bachelor of Engineering Electronic and Electrical Engineering</a:t>
                      </a:r>
                    </a:p>
                    <a:p>
                      <a:r>
                        <a:rPr lang="en-US" sz="1100" b="1" dirty="0">
                          <a:solidFill>
                            <a:schemeClr val="tx1"/>
                          </a:solidFill>
                        </a:rPr>
                        <a:t>Master of Engineering Electronic and Electrical Engineering</a:t>
                      </a:r>
                    </a:p>
                    <a:p>
                      <a:r>
                        <a:rPr lang="en-US" sz="1100" b="1" dirty="0">
                          <a:solidFill>
                            <a:schemeClr val="tx1"/>
                          </a:solidFill>
                        </a:rPr>
                        <a:t>Bachelor of Engineering Mechanical Engineering</a:t>
                      </a:r>
                    </a:p>
                    <a:p>
                      <a:r>
                        <a:rPr lang="en-US" sz="1100" b="1" dirty="0">
                          <a:solidFill>
                            <a:schemeClr val="tx1"/>
                          </a:solidFill>
                        </a:rPr>
                        <a:t>Master of Engineering Mechanical Engineering</a:t>
                      </a:r>
                      <a:endParaRPr lang="en-MY" sz="1100" dirty="0">
                        <a:solidFill>
                          <a:schemeClr val="tx1"/>
                        </a:solidFill>
                      </a:endParaRPr>
                    </a:p>
                    <a:p>
                      <a:endParaRPr lang="en-US" sz="1100" dirty="0">
                        <a:solidFill>
                          <a:schemeClr val="tx1"/>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79618282"/>
                  </a:ext>
                </a:extLst>
              </a:tr>
              <a:tr h="1188809">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MY"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1100" b="1" dirty="0"/>
                        <a:t>Bachelor of Arts (Hons) Fashion Design with Marketing &amp; Production</a:t>
                      </a:r>
                    </a:p>
                    <a:p>
                      <a:r>
                        <a:rPr lang="en-US" sz="1100" b="1" dirty="0"/>
                        <a:t>Bachelor of Arts (Hons) Fashion and Textiles Buying Management </a:t>
                      </a:r>
                      <a:endParaRPr lang="en-MY" sz="1100" dirty="0">
                        <a:solidFill>
                          <a:srgbClr val="00206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229978509"/>
                  </a:ext>
                </a:extLst>
              </a:tr>
              <a:tr h="712964">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MY"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r>
                        <a:rPr lang="en-US" sz="1100" b="1" dirty="0"/>
                        <a:t>Bachelor of Arts (Hons) Mass Communication</a:t>
                      </a:r>
                    </a:p>
                    <a:p>
                      <a:r>
                        <a:rPr lang="en-US" sz="1100" b="1" dirty="0"/>
                        <a:t>Bachelor of Arts (Hons) Graphic Design</a:t>
                      </a:r>
                    </a:p>
                    <a:p>
                      <a:r>
                        <a:rPr lang="en-US" sz="1100" b="1" dirty="0"/>
                        <a:t>Bachelor of Arts (Hons) Digital Media Design</a:t>
                      </a:r>
                      <a:endParaRPr lang="en-MY"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03930923"/>
                  </a:ext>
                </a:extLst>
              </a:tr>
              <a:tr h="726396">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MY"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Bachelor of Science (Hons) Food Science &amp; Nutrition</a:t>
                      </a:r>
                    </a:p>
                    <a:p>
                      <a:endParaRPr lang="en-MY" sz="11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03211505"/>
                  </a:ext>
                </a:extLst>
              </a:tr>
            </a:tbl>
          </a:graphicData>
        </a:graphic>
      </p:graphicFrame>
      <p:pic>
        <p:nvPicPr>
          <p:cNvPr id="21" name="Picture 20">
            <a:extLst>
              <a:ext uri="{FF2B5EF4-FFF2-40B4-BE49-F238E27FC236}">
                <a16:creationId xmlns:a16="http://schemas.microsoft.com/office/drawing/2014/main" id="{7114FE65-EBA7-537A-7408-EFD64A9FBC62}"/>
              </a:ext>
            </a:extLst>
          </p:cNvPr>
          <p:cNvPicPr>
            <a:picLocks noChangeAspect="1"/>
          </p:cNvPicPr>
          <p:nvPr/>
        </p:nvPicPr>
        <p:blipFill>
          <a:blip r:embed="rId6"/>
          <a:stretch>
            <a:fillRect/>
          </a:stretch>
        </p:blipFill>
        <p:spPr>
          <a:xfrm>
            <a:off x="4737341" y="2353022"/>
            <a:ext cx="999831" cy="390178"/>
          </a:xfrm>
          <a:prstGeom prst="rect">
            <a:avLst/>
          </a:prstGeom>
        </p:spPr>
      </p:pic>
      <p:pic>
        <p:nvPicPr>
          <p:cNvPr id="22" name="Picture 21">
            <a:extLst>
              <a:ext uri="{FF2B5EF4-FFF2-40B4-BE49-F238E27FC236}">
                <a16:creationId xmlns:a16="http://schemas.microsoft.com/office/drawing/2014/main" id="{36F3FD4E-1937-7FC0-E8B7-60A3730EF79F}"/>
              </a:ext>
            </a:extLst>
          </p:cNvPr>
          <p:cNvPicPr>
            <a:picLocks noChangeAspect="1"/>
          </p:cNvPicPr>
          <p:nvPr/>
        </p:nvPicPr>
        <p:blipFill>
          <a:blip r:embed="rId7"/>
          <a:stretch>
            <a:fillRect/>
          </a:stretch>
        </p:blipFill>
        <p:spPr>
          <a:xfrm>
            <a:off x="4799231" y="3563398"/>
            <a:ext cx="890093" cy="438950"/>
          </a:xfrm>
          <a:prstGeom prst="rect">
            <a:avLst/>
          </a:prstGeom>
        </p:spPr>
      </p:pic>
      <p:pic>
        <p:nvPicPr>
          <p:cNvPr id="23" name="Picture 22">
            <a:extLst>
              <a:ext uri="{FF2B5EF4-FFF2-40B4-BE49-F238E27FC236}">
                <a16:creationId xmlns:a16="http://schemas.microsoft.com/office/drawing/2014/main" id="{D13B456F-F064-E768-A6EB-4E03076AF1D5}"/>
              </a:ext>
            </a:extLst>
          </p:cNvPr>
          <p:cNvPicPr>
            <a:picLocks noChangeAspect="1"/>
          </p:cNvPicPr>
          <p:nvPr/>
        </p:nvPicPr>
        <p:blipFill>
          <a:blip r:embed="rId8"/>
          <a:stretch>
            <a:fillRect/>
          </a:stretch>
        </p:blipFill>
        <p:spPr>
          <a:xfrm>
            <a:off x="4653607" y="4685368"/>
            <a:ext cx="1111693" cy="487393"/>
          </a:xfrm>
          <a:prstGeom prst="rect">
            <a:avLst/>
          </a:prstGeom>
        </p:spPr>
      </p:pic>
      <p:pic>
        <p:nvPicPr>
          <p:cNvPr id="24" name="Picture 23">
            <a:extLst>
              <a:ext uri="{FF2B5EF4-FFF2-40B4-BE49-F238E27FC236}">
                <a16:creationId xmlns:a16="http://schemas.microsoft.com/office/drawing/2014/main" id="{717FA028-2A92-EE30-3573-7F2CA43A337E}"/>
              </a:ext>
            </a:extLst>
          </p:cNvPr>
          <p:cNvPicPr>
            <a:picLocks noChangeAspect="1"/>
          </p:cNvPicPr>
          <p:nvPr/>
        </p:nvPicPr>
        <p:blipFill>
          <a:blip r:embed="rId9"/>
          <a:stretch>
            <a:fillRect/>
          </a:stretch>
        </p:blipFill>
        <p:spPr>
          <a:xfrm>
            <a:off x="4590657" y="5410086"/>
            <a:ext cx="1237595" cy="481626"/>
          </a:xfrm>
          <a:prstGeom prst="rect">
            <a:avLst/>
          </a:prstGeom>
        </p:spPr>
      </p:pic>
    </p:spTree>
    <p:extLst>
      <p:ext uri="{BB962C8B-B14F-4D97-AF65-F5344CB8AC3E}">
        <p14:creationId xmlns:p14="http://schemas.microsoft.com/office/powerpoint/2010/main" val="94484797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EBA63C-DA58-4190-8BF7-93440D7ED340}"/>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EC0B51F6-F1C1-DBF1-F554-DB6E2BC28DA0}"/>
              </a:ext>
            </a:extLst>
          </p:cNvPr>
          <p:cNvSpPr>
            <a:spLocks noGrp="1"/>
          </p:cNvSpPr>
          <p:nvPr>
            <p:ph type="title"/>
          </p:nvPr>
        </p:nvSpPr>
        <p:spPr/>
        <p:txBody>
          <a:bodyPr/>
          <a:lstStyle/>
          <a:p>
            <a:r>
              <a:rPr lang="en-MY" dirty="0">
                <a:solidFill>
                  <a:schemeClr val="bg1"/>
                </a:solidFill>
              </a:rPr>
              <a:t>AUSTRALIA</a:t>
            </a:r>
          </a:p>
        </p:txBody>
      </p:sp>
      <p:sp>
        <p:nvSpPr>
          <p:cNvPr id="3" name="Content Placeholder 2">
            <a:extLst>
              <a:ext uri="{FF2B5EF4-FFF2-40B4-BE49-F238E27FC236}">
                <a16:creationId xmlns:a16="http://schemas.microsoft.com/office/drawing/2014/main" id="{EF9BB74F-FAEB-9B53-F46A-347A66117CBC}"/>
              </a:ext>
            </a:extLst>
          </p:cNvPr>
          <p:cNvSpPr>
            <a:spLocks noGrp="1"/>
          </p:cNvSpPr>
          <p:nvPr>
            <p:ph idx="1"/>
          </p:nvPr>
        </p:nvSpPr>
        <p:spPr/>
        <p:txBody>
          <a:bodyPr>
            <a:normAutofit fontScale="92500" lnSpcReduction="10000"/>
          </a:bodyPr>
          <a:lstStyle/>
          <a:p>
            <a:pPr marL="0" indent="0">
              <a:buNone/>
            </a:pPr>
            <a:r>
              <a:rPr lang="en-MY" sz="1900" b="1" dirty="0">
                <a:solidFill>
                  <a:schemeClr val="bg1"/>
                </a:solidFill>
              </a:rPr>
              <a:t>a) Pathways : </a:t>
            </a:r>
          </a:p>
          <a:p>
            <a:r>
              <a:rPr lang="en-MY" sz="1900" dirty="0">
                <a:solidFill>
                  <a:schemeClr val="bg1"/>
                </a:solidFill>
              </a:rPr>
              <a:t>2+2 pathways -  Engineering</a:t>
            </a:r>
          </a:p>
          <a:p>
            <a:r>
              <a:rPr lang="en-MY" sz="1900" dirty="0">
                <a:solidFill>
                  <a:schemeClr val="bg1"/>
                </a:solidFill>
              </a:rPr>
              <a:t>1.5+ 1.5 pathways- Business and Applied Sciences</a:t>
            </a:r>
          </a:p>
          <a:p>
            <a:pPr marL="0" indent="0">
              <a:buNone/>
            </a:pPr>
            <a:r>
              <a:rPr lang="en-MY" sz="1900" b="1" dirty="0">
                <a:solidFill>
                  <a:schemeClr val="bg1"/>
                </a:solidFill>
              </a:rPr>
              <a:t>b) Fees : </a:t>
            </a:r>
          </a:p>
          <a:p>
            <a:r>
              <a:rPr lang="en-MY" sz="1900" dirty="0">
                <a:solidFill>
                  <a:schemeClr val="bg1"/>
                </a:solidFill>
              </a:rPr>
              <a:t>Annual Tuition Fees: AUD 48,000*– AUD 52,000*; </a:t>
            </a:r>
          </a:p>
          <a:p>
            <a:r>
              <a:rPr lang="en-MY" sz="1900" dirty="0">
                <a:solidFill>
                  <a:schemeClr val="bg1"/>
                </a:solidFill>
              </a:rPr>
              <a:t>Annual Cost of Living: AUD 38,000*- AUD 40,000* </a:t>
            </a:r>
          </a:p>
          <a:p>
            <a:pPr marL="0" indent="0">
              <a:buNone/>
            </a:pPr>
            <a:r>
              <a:rPr lang="en-MY" sz="1500" dirty="0">
                <a:solidFill>
                  <a:schemeClr val="bg1"/>
                </a:solidFill>
              </a:rPr>
              <a:t>(* Subject to change)</a:t>
            </a:r>
          </a:p>
          <a:p>
            <a:pPr marL="0" indent="0">
              <a:buNone/>
            </a:pPr>
            <a:r>
              <a:rPr lang="en-MY" sz="1900" b="1" dirty="0">
                <a:solidFill>
                  <a:schemeClr val="bg1"/>
                </a:solidFill>
              </a:rPr>
              <a:t>c) Intakes: </a:t>
            </a:r>
            <a:r>
              <a:rPr lang="en-MY" sz="1900" dirty="0">
                <a:solidFill>
                  <a:schemeClr val="bg1"/>
                </a:solidFill>
              </a:rPr>
              <a:t>February and July</a:t>
            </a:r>
          </a:p>
          <a:p>
            <a:pPr marL="0" indent="0">
              <a:buNone/>
            </a:pPr>
            <a:endParaRPr lang="en-MY" sz="1200" dirty="0">
              <a:solidFill>
                <a:schemeClr val="bg1"/>
              </a:solidFill>
            </a:endParaRPr>
          </a:p>
          <a:p>
            <a:pPr marL="0" indent="0">
              <a:buNone/>
            </a:pPr>
            <a:endParaRPr lang="en-MY" sz="1200" dirty="0">
              <a:solidFill>
                <a:schemeClr val="bg1"/>
              </a:solidFill>
            </a:endParaRPr>
          </a:p>
          <a:p>
            <a:pPr marL="0" indent="0">
              <a:buNone/>
            </a:pPr>
            <a:endParaRPr lang="en-MY" sz="2000" dirty="0">
              <a:solidFill>
                <a:schemeClr val="bg1"/>
              </a:solidFill>
              <a:latin typeface="+mj-lt"/>
            </a:endParaRPr>
          </a:p>
          <a:p>
            <a:endParaRPr lang="en-MY" sz="2000" dirty="0">
              <a:solidFill>
                <a:schemeClr val="bg1"/>
              </a:solidFill>
            </a:endParaRPr>
          </a:p>
          <a:p>
            <a:endParaRPr lang="en-MY" dirty="0">
              <a:solidFill>
                <a:schemeClr val="bg1"/>
              </a:solidFill>
            </a:endParaRPr>
          </a:p>
        </p:txBody>
      </p:sp>
      <p:pic>
        <p:nvPicPr>
          <p:cNvPr id="4" name="Picture 3">
            <a:extLst>
              <a:ext uri="{FF2B5EF4-FFF2-40B4-BE49-F238E27FC236}">
                <a16:creationId xmlns:a16="http://schemas.microsoft.com/office/drawing/2014/main" id="{F451EB32-96D5-E088-DEE6-9948963ABED0}"/>
              </a:ext>
            </a:extLst>
          </p:cNvPr>
          <p:cNvPicPr>
            <a:picLocks noChangeAspect="1"/>
          </p:cNvPicPr>
          <p:nvPr/>
        </p:nvPicPr>
        <p:blipFill>
          <a:blip r:embed="rId3"/>
          <a:stretch>
            <a:fillRect/>
          </a:stretch>
        </p:blipFill>
        <p:spPr>
          <a:xfrm>
            <a:off x="6557509" y="1781677"/>
            <a:ext cx="2286000" cy="1753195"/>
          </a:xfrm>
          <a:prstGeom prst="rect">
            <a:avLst/>
          </a:prstGeom>
        </p:spPr>
      </p:pic>
    </p:spTree>
    <p:extLst>
      <p:ext uri="{BB962C8B-B14F-4D97-AF65-F5344CB8AC3E}">
        <p14:creationId xmlns:p14="http://schemas.microsoft.com/office/powerpoint/2010/main" val="275016186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021D0B-B23B-4489-80D8-1E3910123F26}"/>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8D520B42-9367-D26B-FB14-3C34C0D817C7}"/>
              </a:ext>
            </a:extLst>
          </p:cNvPr>
          <p:cNvSpPr>
            <a:spLocks noGrp="1"/>
          </p:cNvSpPr>
          <p:nvPr>
            <p:ph type="title"/>
          </p:nvPr>
        </p:nvSpPr>
        <p:spPr/>
        <p:txBody>
          <a:bodyPr/>
          <a:lstStyle/>
          <a:p>
            <a:r>
              <a:rPr lang="en-MY" dirty="0">
                <a:solidFill>
                  <a:schemeClr val="bg1"/>
                </a:solidFill>
              </a:rPr>
              <a:t>AUSTRALIA</a:t>
            </a:r>
          </a:p>
        </p:txBody>
      </p:sp>
      <p:pic>
        <p:nvPicPr>
          <p:cNvPr id="5" name="Content Placeholder 4" descr="A map of australia with different colored squares&#10;&#10;Description automatically generated with low confidence">
            <a:extLst>
              <a:ext uri="{FF2B5EF4-FFF2-40B4-BE49-F238E27FC236}">
                <a16:creationId xmlns:a16="http://schemas.microsoft.com/office/drawing/2014/main" id="{47CB9271-7F04-04C5-1D17-FCC5196BA3E6}"/>
              </a:ext>
            </a:extLst>
          </p:cNvPr>
          <p:cNvPicPr>
            <a:picLocks noGrp="1" noChangeAspect="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883918"/>
            <a:ext cx="3250721" cy="3449638"/>
          </a:xfrm>
          <a:prstGeom prst="rect">
            <a:avLst/>
          </a:prstGeom>
        </p:spPr>
      </p:pic>
      <p:pic>
        <p:nvPicPr>
          <p:cNvPr id="6" name="Picture 5">
            <a:extLst>
              <a:ext uri="{FF2B5EF4-FFF2-40B4-BE49-F238E27FC236}">
                <a16:creationId xmlns:a16="http://schemas.microsoft.com/office/drawing/2014/main" id="{0183B818-040C-A0B5-A665-167C349E1A12}"/>
              </a:ext>
            </a:extLst>
          </p:cNvPr>
          <p:cNvPicPr>
            <a:picLocks noChangeAspect="1"/>
          </p:cNvPicPr>
          <p:nvPr/>
        </p:nvPicPr>
        <p:blipFill>
          <a:blip r:embed="rId4"/>
          <a:stretch>
            <a:fillRect/>
          </a:stretch>
        </p:blipFill>
        <p:spPr>
          <a:xfrm>
            <a:off x="4571999" y="2162630"/>
            <a:ext cx="1568251" cy="542540"/>
          </a:xfrm>
          <a:prstGeom prst="rect">
            <a:avLst/>
          </a:prstGeom>
        </p:spPr>
      </p:pic>
      <p:pic>
        <p:nvPicPr>
          <p:cNvPr id="7" name="Picture 6">
            <a:extLst>
              <a:ext uri="{FF2B5EF4-FFF2-40B4-BE49-F238E27FC236}">
                <a16:creationId xmlns:a16="http://schemas.microsoft.com/office/drawing/2014/main" id="{0CC4AF92-6FC5-69C7-04F4-EA72DB33F099}"/>
              </a:ext>
            </a:extLst>
          </p:cNvPr>
          <p:cNvPicPr>
            <a:picLocks noChangeAspect="1"/>
          </p:cNvPicPr>
          <p:nvPr/>
        </p:nvPicPr>
        <p:blipFill>
          <a:blip r:embed="rId5"/>
          <a:stretch>
            <a:fillRect/>
          </a:stretch>
        </p:blipFill>
        <p:spPr>
          <a:xfrm>
            <a:off x="4572000" y="3954637"/>
            <a:ext cx="1568251" cy="463336"/>
          </a:xfrm>
          <a:prstGeom prst="rect">
            <a:avLst/>
          </a:prstGeom>
        </p:spPr>
      </p:pic>
      <p:pic>
        <p:nvPicPr>
          <p:cNvPr id="8" name="Picture 7">
            <a:extLst>
              <a:ext uri="{FF2B5EF4-FFF2-40B4-BE49-F238E27FC236}">
                <a16:creationId xmlns:a16="http://schemas.microsoft.com/office/drawing/2014/main" id="{C116CF02-525D-BA0C-00F2-11F4BAA89137}"/>
              </a:ext>
            </a:extLst>
          </p:cNvPr>
          <p:cNvPicPr>
            <a:picLocks noChangeAspect="1"/>
          </p:cNvPicPr>
          <p:nvPr/>
        </p:nvPicPr>
        <p:blipFill>
          <a:blip r:embed="rId6"/>
          <a:stretch>
            <a:fillRect/>
          </a:stretch>
        </p:blipFill>
        <p:spPr>
          <a:xfrm>
            <a:off x="4654434" y="4967502"/>
            <a:ext cx="1530229" cy="463336"/>
          </a:xfrm>
          <a:prstGeom prst="rect">
            <a:avLst/>
          </a:prstGeom>
        </p:spPr>
      </p:pic>
      <p:sp>
        <p:nvSpPr>
          <p:cNvPr id="10" name="TextBox 9">
            <a:extLst>
              <a:ext uri="{FF2B5EF4-FFF2-40B4-BE49-F238E27FC236}">
                <a16:creationId xmlns:a16="http://schemas.microsoft.com/office/drawing/2014/main" id="{571DBA11-40AE-05A1-BFC8-B191DF007023}"/>
              </a:ext>
            </a:extLst>
          </p:cNvPr>
          <p:cNvSpPr txBox="1"/>
          <p:nvPr/>
        </p:nvSpPr>
        <p:spPr>
          <a:xfrm>
            <a:off x="4399950" y="2802965"/>
            <a:ext cx="179197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dirty="0">
                <a:ln>
                  <a:noFill/>
                </a:ln>
                <a:solidFill>
                  <a:schemeClr val="bg1"/>
                </a:solidFill>
                <a:effectLst/>
                <a:uLnTx/>
                <a:uFillTx/>
                <a:latin typeface="Gill Sans MT" panose="020B0502020104020203"/>
                <a:ea typeface="+mn-ea"/>
                <a:cs typeface="+mn-cs"/>
              </a:rPr>
              <a:t>50</a:t>
            </a:r>
            <a:r>
              <a:rPr kumimoji="0" lang="en-MY" sz="1200" b="0" i="0" u="none" strike="noStrike" kern="1200" cap="none" spc="0" normalizeH="0" baseline="30000" noProof="0" dirty="0">
                <a:ln>
                  <a:noFill/>
                </a:ln>
                <a:solidFill>
                  <a:schemeClr val="bg1"/>
                </a:solidFill>
                <a:effectLst/>
                <a:uLnTx/>
                <a:uFillTx/>
                <a:latin typeface="Gill Sans MT" panose="020B0502020104020203"/>
                <a:ea typeface="+mn-ea"/>
                <a:cs typeface="+mn-cs"/>
              </a:rPr>
              <a:t>th</a:t>
            </a:r>
            <a:r>
              <a:rPr kumimoji="0" lang="en-MY" sz="1200" b="0" i="0" u="none" strike="noStrike" kern="1200" cap="none" spc="0" normalizeH="0" baseline="0" noProof="0" dirty="0">
                <a:ln>
                  <a:noFill/>
                </a:ln>
                <a:solidFill>
                  <a:schemeClr val="bg1"/>
                </a:solidFill>
                <a:effectLst/>
                <a:uLnTx/>
                <a:uFillTx/>
                <a:latin typeface="Gill Sans MT" panose="020B0502020104020203"/>
                <a:ea typeface="+mn-ea"/>
                <a:cs typeface="+mn-cs"/>
              </a:rPr>
              <a:t> QS world University Ranking 2023</a:t>
            </a:r>
          </a:p>
        </p:txBody>
      </p:sp>
      <p:pic>
        <p:nvPicPr>
          <p:cNvPr id="11" name="Picture 10">
            <a:extLst>
              <a:ext uri="{FF2B5EF4-FFF2-40B4-BE49-F238E27FC236}">
                <a16:creationId xmlns:a16="http://schemas.microsoft.com/office/drawing/2014/main" id="{1BE8E22E-4B5E-5794-DF34-0D0608EF1647}"/>
              </a:ext>
            </a:extLst>
          </p:cNvPr>
          <p:cNvPicPr>
            <a:picLocks noChangeAspect="1"/>
          </p:cNvPicPr>
          <p:nvPr/>
        </p:nvPicPr>
        <p:blipFill>
          <a:blip r:embed="rId7"/>
          <a:stretch>
            <a:fillRect/>
          </a:stretch>
        </p:blipFill>
        <p:spPr>
          <a:xfrm>
            <a:off x="6229824" y="2433900"/>
            <a:ext cx="2853175" cy="1822862"/>
          </a:xfrm>
          <a:prstGeom prst="rect">
            <a:avLst/>
          </a:prstGeom>
        </p:spPr>
      </p:pic>
    </p:spTree>
    <p:extLst>
      <p:ext uri="{BB962C8B-B14F-4D97-AF65-F5344CB8AC3E}">
        <p14:creationId xmlns:p14="http://schemas.microsoft.com/office/powerpoint/2010/main" val="2485728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6545EC-9C31-4765-84A4-344A794A5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507" name="Text Box 2"/>
          <p:cNvSpPr txBox="1">
            <a:spLocks noChangeArrowheads="1"/>
          </p:cNvSpPr>
          <p:nvPr/>
        </p:nvSpPr>
        <p:spPr bwMode="auto">
          <a:xfrm>
            <a:off x="1195387" y="1752600"/>
            <a:ext cx="7772400" cy="3970318"/>
          </a:xfrm>
          <a:prstGeom prst="rect">
            <a:avLst/>
          </a:prstGeom>
          <a:noFill/>
          <a:ln w="9525">
            <a:noFill/>
            <a:miter lim="800000"/>
            <a:headEnd/>
            <a:tailEnd/>
          </a:ln>
        </p:spPr>
        <p:txBody>
          <a:bodyPr>
            <a:spAutoFit/>
          </a:bodyPr>
          <a:lstStyle/>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Course Selection:</a:t>
            </a:r>
            <a:endParaRPr kumimoji="0" lang="en-US" sz="2800" b="1" i="0" u="sng"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Check seasonal  dates (available on the IIS portal)</a:t>
            </a:r>
          </a:p>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Course selection - </a:t>
            </a:r>
            <a:r>
              <a:rPr kumimoji="0" lang="en-US" sz="2800" b="0" i="0" u="sng" strike="noStrike" kern="1200" cap="none" spc="0" normalizeH="0" baseline="0" noProof="0" dirty="0">
                <a:ln>
                  <a:noFill/>
                </a:ln>
                <a:solidFill>
                  <a:prstClr val="white"/>
                </a:solidFill>
                <a:effectLst/>
                <a:uLnTx/>
                <a:uFillTx/>
                <a:latin typeface="Gill Sans MT" panose="020B0502020104020203"/>
                <a:ea typeface="+mn-ea"/>
                <a:cs typeface="Arial" pitchFamily="34" charset="0"/>
              </a:rPr>
              <a:t>3 times</a:t>
            </a: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a year, due about one month before the semester starts</a:t>
            </a:r>
          </a:p>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Late submission – </a:t>
            </a:r>
            <a:r>
              <a:rPr kumimoji="0" lang="en-US" sz="28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RM100</a:t>
            </a:r>
          </a:p>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Also applicable to students who are barred from online Course Selection due to outstanding fees.</a:t>
            </a: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025778"/>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E3C31E-FD77-468E-AFF7-94412C0DEA5F}"/>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B5EE2A34-D5AC-52B4-6E56-A82A626E0B15}"/>
              </a:ext>
            </a:extLst>
          </p:cNvPr>
          <p:cNvSpPr>
            <a:spLocks noGrp="1"/>
          </p:cNvSpPr>
          <p:nvPr>
            <p:ph type="title"/>
          </p:nvPr>
        </p:nvSpPr>
        <p:spPr/>
        <p:txBody>
          <a:bodyPr/>
          <a:lstStyle/>
          <a:p>
            <a:r>
              <a:rPr lang="en-US" sz="3200" dirty="0">
                <a:solidFill>
                  <a:schemeClr val="bg1"/>
                </a:solidFill>
                <a:latin typeface="Rockwell" panose="02060603020205020403" pitchFamily="18" charset="77"/>
              </a:rPr>
              <a:t>Contact Us</a:t>
            </a:r>
            <a:endParaRPr lang="en-MY" dirty="0">
              <a:solidFill>
                <a:schemeClr val="bg1"/>
              </a:solidFill>
            </a:endParaRPr>
          </a:p>
        </p:txBody>
      </p:sp>
      <p:sp>
        <p:nvSpPr>
          <p:cNvPr id="3" name="Content Placeholder 2">
            <a:extLst>
              <a:ext uri="{FF2B5EF4-FFF2-40B4-BE49-F238E27FC236}">
                <a16:creationId xmlns:a16="http://schemas.microsoft.com/office/drawing/2014/main" id="{55B0709B-7FD8-DEC0-5CCA-FE8AE07C35C5}"/>
              </a:ext>
            </a:extLst>
          </p:cNvPr>
          <p:cNvSpPr>
            <a:spLocks noGrp="1"/>
          </p:cNvSpPr>
          <p:nvPr>
            <p:ph idx="1"/>
          </p:nvPr>
        </p:nvSpPr>
        <p:spPr/>
        <p:txBody>
          <a:bodyPr/>
          <a:lstStyle/>
          <a:p>
            <a:pPr marL="0" indent="0" algn="ctr">
              <a:buNone/>
            </a:pPr>
            <a:endParaRPr lang="en-US" sz="2000" dirty="0">
              <a:solidFill>
                <a:schemeClr val="bg1"/>
              </a:solidFill>
              <a:latin typeface="Rockwell" panose="02060603020205020403" pitchFamily="18" charset="77"/>
            </a:endParaRPr>
          </a:p>
          <a:p>
            <a:pPr marL="0" indent="0" algn="ctr">
              <a:buNone/>
            </a:pPr>
            <a:r>
              <a:rPr lang="en-US" sz="2000" dirty="0">
                <a:solidFill>
                  <a:schemeClr val="bg1"/>
                </a:solidFill>
                <a:latin typeface="Rockwell" panose="02060603020205020403" pitchFamily="18" charset="77"/>
              </a:rPr>
              <a:t>IDP/Student Exchange Office</a:t>
            </a:r>
            <a:br>
              <a:rPr lang="en-US" dirty="0">
                <a:solidFill>
                  <a:schemeClr val="bg1"/>
                </a:solidFill>
                <a:latin typeface="Rockwell" panose="02060603020205020403" pitchFamily="18" charset="77"/>
              </a:rPr>
            </a:br>
            <a:br>
              <a:rPr lang="en-US" dirty="0">
                <a:solidFill>
                  <a:schemeClr val="bg1"/>
                </a:solidFill>
                <a:latin typeface="Rockwell" panose="02060603020205020403" pitchFamily="18" charset="77"/>
              </a:rPr>
            </a:br>
            <a:r>
              <a:rPr lang="en-US" sz="2400" b="1" dirty="0">
                <a:solidFill>
                  <a:schemeClr val="bg1"/>
                </a:solidFill>
                <a:latin typeface="Rockwell" panose="02060603020205020403" pitchFamily="18" charset="77"/>
              </a:rPr>
              <a:t>Block G, Level 10</a:t>
            </a:r>
            <a:br>
              <a:rPr lang="en-US" sz="2400" dirty="0">
                <a:solidFill>
                  <a:schemeClr val="bg1"/>
                </a:solidFill>
                <a:latin typeface="Rockwell" panose="02060603020205020403" pitchFamily="18" charset="77"/>
              </a:rPr>
            </a:br>
            <a:br>
              <a:rPr lang="en-US" sz="2400" dirty="0">
                <a:solidFill>
                  <a:schemeClr val="bg1"/>
                </a:solidFill>
                <a:latin typeface="Rockwell" panose="02060603020205020403" pitchFamily="18" charset="77"/>
              </a:rPr>
            </a:br>
            <a:r>
              <a:rPr lang="en-US" sz="2000" dirty="0">
                <a:solidFill>
                  <a:schemeClr val="bg1"/>
                </a:solidFill>
                <a:latin typeface="Rockwell" panose="02060603020205020403" pitchFamily="18" charset="77"/>
              </a:rPr>
              <a:t>Email:</a:t>
            </a:r>
            <a:br>
              <a:rPr lang="en-US" sz="2000" dirty="0">
                <a:solidFill>
                  <a:schemeClr val="bg1"/>
                </a:solidFill>
                <a:latin typeface="Rockwell" panose="02060603020205020403" pitchFamily="18" charset="77"/>
              </a:rPr>
            </a:br>
            <a:r>
              <a:rPr lang="en-US" sz="2000" b="1" dirty="0">
                <a:solidFill>
                  <a:schemeClr val="bg1"/>
                </a:solidFill>
                <a:latin typeface="Rockwell" panose="02060603020205020403" pitchFamily="18" charset="77"/>
                <a:hlinkClick r:id="rId3">
                  <a:extLst>
                    <a:ext uri="{A12FA001-AC4F-418D-AE19-62706E023703}">
                      <ahyp:hlinkClr xmlns:ahyp="http://schemas.microsoft.com/office/drawing/2018/hyperlinkcolor" val="tx"/>
                    </a:ext>
                  </a:extLst>
                </a:hlinkClick>
              </a:rPr>
              <a:t>geo@ucsiuniversity.edu.my</a:t>
            </a:r>
            <a:endParaRPr lang="en-MY" dirty="0">
              <a:solidFill>
                <a:schemeClr val="bg1"/>
              </a:solidFill>
            </a:endParaRPr>
          </a:p>
        </p:txBody>
      </p:sp>
      <p:pic>
        <p:nvPicPr>
          <p:cNvPr id="5" name="Picture 4">
            <a:extLst>
              <a:ext uri="{FF2B5EF4-FFF2-40B4-BE49-F238E27FC236}">
                <a16:creationId xmlns:a16="http://schemas.microsoft.com/office/drawing/2014/main" id="{9EE28E80-C75E-F941-4FE2-544C5E65EEB9}"/>
              </a:ext>
            </a:extLst>
          </p:cNvPr>
          <p:cNvPicPr>
            <a:picLocks noChangeAspect="1"/>
          </p:cNvPicPr>
          <p:nvPr/>
        </p:nvPicPr>
        <p:blipFill>
          <a:blip r:embed="rId4"/>
          <a:stretch>
            <a:fillRect/>
          </a:stretch>
        </p:blipFill>
        <p:spPr>
          <a:xfrm>
            <a:off x="0" y="5867400"/>
            <a:ext cx="2971800" cy="1159727"/>
          </a:xfrm>
          <a:prstGeom prst="rect">
            <a:avLst/>
          </a:prstGeom>
        </p:spPr>
      </p:pic>
    </p:spTree>
    <p:extLst>
      <p:ext uri="{BB962C8B-B14F-4D97-AF65-F5344CB8AC3E}">
        <p14:creationId xmlns:p14="http://schemas.microsoft.com/office/powerpoint/2010/main" val="246915653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B7CDDF-EF17-4354-8D45-6FE7C582B8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87" t="16075" r="6250" b="20809"/>
          <a:stretch/>
        </p:blipFill>
        <p:spPr>
          <a:xfrm>
            <a:off x="2879048" y="1372504"/>
            <a:ext cx="3385904" cy="800100"/>
          </a:xfrm>
          <a:prstGeom prst="roundRect">
            <a:avLst/>
          </a:prstGeom>
        </p:spPr>
      </p:pic>
      <p:sp>
        <p:nvSpPr>
          <p:cNvPr id="5" name="Rectangle 4">
            <a:extLst>
              <a:ext uri="{FF2B5EF4-FFF2-40B4-BE49-F238E27FC236}">
                <a16:creationId xmlns:a16="http://schemas.microsoft.com/office/drawing/2014/main" id="{9A7A9FA2-D021-489E-B2E7-8D7E6F533390}"/>
              </a:ext>
            </a:extLst>
          </p:cNvPr>
          <p:cNvSpPr/>
          <p:nvPr/>
        </p:nvSpPr>
        <p:spPr>
          <a:xfrm>
            <a:off x="0" y="2518442"/>
            <a:ext cx="9144000" cy="1153570"/>
          </a:xfrm>
          <a:prstGeom prst="rect">
            <a:avLst/>
          </a:prstGeom>
          <a:solidFill>
            <a:srgbClr val="97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800">
              <a:defRPr/>
            </a:pPr>
            <a:endParaRPr lang="en-US" sz="2700" dirty="0">
              <a:solidFill>
                <a:prstClr val="white"/>
              </a:solidFill>
              <a:latin typeface="Calibri" panose="020F0502020204030204"/>
            </a:endParaRPr>
          </a:p>
          <a:p>
            <a:pPr algn="ctr" defTabSz="685800">
              <a:defRPr/>
            </a:pPr>
            <a:r>
              <a:rPr lang="en-US" sz="2700" b="1" dirty="0">
                <a:solidFill>
                  <a:prstClr val="white"/>
                </a:solidFill>
                <a:latin typeface="Calibri" panose="020F0502020204030204"/>
              </a:rPr>
              <a:t>CENTRE OF RESEARCH FOR RESEARCH, </a:t>
            </a:r>
          </a:p>
          <a:p>
            <a:pPr algn="ctr" defTabSz="685800">
              <a:defRPr/>
            </a:pPr>
            <a:r>
              <a:rPr lang="en-US" sz="2700" b="1" dirty="0">
                <a:solidFill>
                  <a:prstClr val="white"/>
                </a:solidFill>
                <a:latin typeface="Calibri" panose="020F0502020204030204"/>
              </a:rPr>
              <a:t>VALUE INNOVATION &amp; ENTREPRENEURSHIP (CERVIE)</a:t>
            </a:r>
            <a:endParaRPr lang="en-US" sz="2700" b="1" dirty="0">
              <a:solidFill>
                <a:prstClr val="white"/>
              </a:solidFill>
              <a:latin typeface="Calibri" panose="020F0502020204030204"/>
              <a:cs typeface="Calibri"/>
            </a:endParaRPr>
          </a:p>
          <a:p>
            <a:pPr algn="ctr" defTabSz="685800">
              <a:defRPr/>
            </a:pPr>
            <a:endParaRPr lang="en-US" sz="2700" dirty="0">
              <a:solidFill>
                <a:prstClr val="white"/>
              </a:solidFill>
              <a:latin typeface="Calibri" panose="020F0502020204030204"/>
              <a:cs typeface="Calibri"/>
            </a:endParaRPr>
          </a:p>
        </p:txBody>
      </p:sp>
      <p:grpSp>
        <p:nvGrpSpPr>
          <p:cNvPr id="6" name="Group 5">
            <a:extLst>
              <a:ext uri="{FF2B5EF4-FFF2-40B4-BE49-F238E27FC236}">
                <a16:creationId xmlns:a16="http://schemas.microsoft.com/office/drawing/2014/main" id="{45E5C89A-B343-4D67-9CAB-369F9396C967}"/>
              </a:ext>
            </a:extLst>
          </p:cNvPr>
          <p:cNvGrpSpPr/>
          <p:nvPr/>
        </p:nvGrpSpPr>
        <p:grpSpPr>
          <a:xfrm>
            <a:off x="1300038" y="3906078"/>
            <a:ext cx="4541322" cy="1207358"/>
            <a:chOff x="3649321" y="5248190"/>
            <a:chExt cx="6055096" cy="1609810"/>
          </a:xfrm>
        </p:grpSpPr>
        <p:pic>
          <p:nvPicPr>
            <p:cNvPr id="7" name="Picture 6" descr="A picture containing plate&#10;&#10;Description automatically generated">
              <a:extLst>
                <a:ext uri="{FF2B5EF4-FFF2-40B4-BE49-F238E27FC236}">
                  <a16:creationId xmlns:a16="http://schemas.microsoft.com/office/drawing/2014/main" id="{0D5F4E61-E461-4144-85D0-38F48C428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3038" y="5397218"/>
              <a:ext cx="1341743" cy="1296172"/>
            </a:xfrm>
            <a:prstGeom prst="rect">
              <a:avLst/>
            </a:prstGeom>
          </p:spPr>
        </p:pic>
        <p:pic>
          <p:nvPicPr>
            <p:cNvPr id="8" name="Picture 7" descr="A close up of a sign&#10;&#10;Description automatically generated">
              <a:extLst>
                <a:ext uri="{FF2B5EF4-FFF2-40B4-BE49-F238E27FC236}">
                  <a16:creationId xmlns:a16="http://schemas.microsoft.com/office/drawing/2014/main" id="{F977DCF2-3E0C-4CAB-A553-3CAB79309E2F}"/>
                </a:ext>
              </a:extLst>
            </p:cNvPr>
            <p:cNvPicPr>
              <a:picLocks noChangeAspect="1"/>
            </p:cNvPicPr>
            <p:nvPr/>
          </p:nvPicPr>
          <p:blipFill rotWithShape="1">
            <a:blip r:embed="rId4"/>
            <a:srcRect l="9005" t="2262" r="10722"/>
            <a:stretch/>
          </p:blipFill>
          <p:spPr>
            <a:xfrm>
              <a:off x="8148606" y="5248190"/>
              <a:ext cx="1555811" cy="1609810"/>
            </a:xfrm>
            <a:prstGeom prst="rect">
              <a:avLst/>
            </a:prstGeom>
          </p:spPr>
        </p:pic>
        <p:pic>
          <p:nvPicPr>
            <p:cNvPr id="9" name="Picture 8">
              <a:extLst>
                <a:ext uri="{FF2B5EF4-FFF2-40B4-BE49-F238E27FC236}">
                  <a16:creationId xmlns:a16="http://schemas.microsoft.com/office/drawing/2014/main" id="{BF5A2FE7-BCD0-4EF5-84AC-D2574A37358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9321" y="5433216"/>
              <a:ext cx="2298178" cy="1296171"/>
            </a:xfrm>
            <a:prstGeom prst="rect">
              <a:avLst/>
            </a:prstGeom>
            <a:noFill/>
            <a:ln>
              <a:noFill/>
            </a:ln>
          </p:spPr>
        </p:pic>
      </p:grpSp>
      <p:pic>
        <p:nvPicPr>
          <p:cNvPr id="10" name="Picture 2" descr="Image preview">
            <a:extLst>
              <a:ext uri="{FF2B5EF4-FFF2-40B4-BE49-F238E27FC236}">
                <a16:creationId xmlns:a16="http://schemas.microsoft.com/office/drawing/2014/main" id="{B40B0850-4BE9-25F4-5C96-C1E087CC35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1802" y="4212077"/>
            <a:ext cx="2283548" cy="58367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2E89F31-9379-2B6A-596E-2A8AD4897A3B}"/>
              </a:ext>
            </a:extLst>
          </p:cNvPr>
          <p:cNvSpPr>
            <a:spLocks noGrp="1"/>
          </p:cNvSpPr>
          <p:nvPr>
            <p:ph type="sldNum" sz="quarter" idx="12"/>
          </p:nvPr>
        </p:nvSpPr>
        <p:spPr/>
        <p:txBody>
          <a:bodyPr/>
          <a:lstStyle/>
          <a:p>
            <a:pPr defTabSz="685800"/>
            <a:fld id="{F140FA90-0724-4487-8E67-6D02F6CA8352}" type="slidenum">
              <a:rPr lang="en-MY">
                <a:solidFill>
                  <a:prstClr val="black">
                    <a:tint val="75000"/>
                  </a:prstClr>
                </a:solidFill>
                <a:latin typeface="Calibri" panose="020F0502020204030204"/>
              </a:rPr>
              <a:pPr defTabSz="685800"/>
              <a:t>211</a:t>
            </a:fld>
            <a:endParaRPr lang="en-MY">
              <a:solidFill>
                <a:prstClr val="black">
                  <a:tint val="75000"/>
                </a:prstClr>
              </a:solidFill>
              <a:latin typeface="Calibri" panose="020F0502020204030204"/>
            </a:endParaRPr>
          </a:p>
        </p:txBody>
      </p:sp>
    </p:spTree>
    <p:extLst>
      <p:ext uri="{BB962C8B-B14F-4D97-AF65-F5344CB8AC3E}">
        <p14:creationId xmlns:p14="http://schemas.microsoft.com/office/powerpoint/2010/main" val="73329605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8F0FF0-6CBE-4BEA-A4DF-79A64CD04A68}"/>
              </a:ext>
            </a:extLst>
          </p:cNvPr>
          <p:cNvSpPr>
            <a:spLocks noGrp="1"/>
          </p:cNvSpPr>
          <p:nvPr>
            <p:ph type="title"/>
          </p:nvPr>
        </p:nvSpPr>
        <p:spPr>
          <a:xfrm>
            <a:off x="1399020" y="1141548"/>
            <a:ext cx="4868187" cy="783511"/>
          </a:xfrm>
          <a:solidFill>
            <a:schemeClr val="accent4">
              <a:lumMod val="20000"/>
              <a:lumOff val="80000"/>
            </a:schemeClr>
          </a:solidFill>
        </p:spPr>
        <p:txBody>
          <a:bodyPr>
            <a:noAutofit/>
          </a:bodyPr>
          <a:lstStyle/>
          <a:p>
            <a:r>
              <a:rPr lang="en-GB" sz="1800" b="1" dirty="0">
                <a:latin typeface="Arial" panose="020B0604020202020204" pitchFamily="34" charset="0"/>
                <a:cs typeface="Arial" panose="020B0604020202020204" pitchFamily="34" charset="0"/>
              </a:rPr>
              <a:t>Centre of Excellence for Research, Value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Innovation and Entrepreneurship (CERVIE) </a:t>
            </a:r>
          </a:p>
        </p:txBody>
      </p:sp>
      <p:sp>
        <p:nvSpPr>
          <p:cNvPr id="7" name="Content Placeholder 2">
            <a:extLst>
              <a:ext uri="{FF2B5EF4-FFF2-40B4-BE49-F238E27FC236}">
                <a16:creationId xmlns:a16="http://schemas.microsoft.com/office/drawing/2014/main" id="{DE199AF6-12FD-425D-BAE3-AEFBB234DF7F}"/>
              </a:ext>
            </a:extLst>
          </p:cNvPr>
          <p:cNvSpPr>
            <a:spLocks noGrp="1"/>
          </p:cNvSpPr>
          <p:nvPr>
            <p:ph idx="1"/>
          </p:nvPr>
        </p:nvSpPr>
        <p:spPr>
          <a:xfrm>
            <a:off x="2109115" y="2320242"/>
            <a:ext cx="6430586" cy="3285324"/>
          </a:xfrm>
        </p:spPr>
        <p:txBody>
          <a:bodyPr>
            <a:noAutofit/>
          </a:bodyPr>
          <a:lstStyle/>
          <a:p>
            <a:r>
              <a:rPr lang="en-MY" sz="1350" dirty="0">
                <a:latin typeface="Century Gothic" panose="020B0502020202020204" pitchFamily="34" charset="0"/>
              </a:rPr>
              <a:t>Established in year 2010 under the DVC (Research &amp; Postgraduate) Office</a:t>
            </a:r>
          </a:p>
          <a:p>
            <a:r>
              <a:rPr lang="en-MY" sz="1350" dirty="0">
                <a:latin typeface="Century Gothic" panose="020B0502020202020204" pitchFamily="34" charset="0"/>
              </a:rPr>
              <a:t>Aim to </a:t>
            </a:r>
            <a:r>
              <a:rPr lang="en-MY" sz="1350" b="1" dirty="0">
                <a:latin typeface="Century Gothic" panose="020B0502020202020204" pitchFamily="34" charset="0"/>
              </a:rPr>
              <a:t>promote research, value innovation and entrepreneurship</a:t>
            </a:r>
            <a:r>
              <a:rPr lang="en-MY" sz="1350" dirty="0">
                <a:latin typeface="Century Gothic" panose="020B0502020202020204" pitchFamily="34" charset="0"/>
              </a:rPr>
              <a:t> as one of the University’s core drivers. </a:t>
            </a:r>
          </a:p>
          <a:p>
            <a:pPr marL="0" indent="0">
              <a:buNone/>
            </a:pPr>
            <a:endParaRPr lang="en-MY" sz="1350" dirty="0">
              <a:latin typeface="Century Gothic" panose="020B0502020202020204" pitchFamily="34" charset="0"/>
            </a:endParaRPr>
          </a:p>
          <a:p>
            <a:pPr marL="0" indent="0">
              <a:buNone/>
            </a:pPr>
            <a:r>
              <a:rPr lang="en-MY" sz="1350" dirty="0">
                <a:latin typeface="Century Gothic" panose="020B0502020202020204" pitchFamily="34" charset="0"/>
              </a:rPr>
              <a:t>Operate based on FOUR (4) main strategic thrusts: </a:t>
            </a:r>
          </a:p>
          <a:p>
            <a:r>
              <a:rPr lang="en-MY" sz="1350" b="1" dirty="0">
                <a:latin typeface="Century Gothic" panose="020B0502020202020204" pitchFamily="34" charset="0"/>
              </a:rPr>
              <a:t>Internal Capabilities </a:t>
            </a:r>
          </a:p>
          <a:p>
            <a:r>
              <a:rPr lang="en-MY" sz="1350" b="1" dirty="0">
                <a:latin typeface="Century Gothic" panose="020B0502020202020204" pitchFamily="34" charset="0"/>
              </a:rPr>
              <a:t>Smart Partnerships</a:t>
            </a:r>
          </a:p>
          <a:p>
            <a:r>
              <a:rPr lang="en-MY" sz="1350" b="1" dirty="0">
                <a:latin typeface="Century Gothic" panose="020B0502020202020204" pitchFamily="34" charset="0"/>
              </a:rPr>
              <a:t>Enterprise Value Innovation </a:t>
            </a:r>
          </a:p>
          <a:p>
            <a:r>
              <a:rPr lang="en-MY" sz="1350" b="1" dirty="0">
                <a:latin typeface="Century Gothic" panose="020B0502020202020204" pitchFamily="34" charset="0"/>
              </a:rPr>
              <a:t>Knowledge Dissemination</a:t>
            </a:r>
            <a:endParaRPr lang="en-MY" sz="1500" b="1" dirty="0"/>
          </a:p>
          <a:p>
            <a:endParaRPr lang="en-GB" sz="1500" dirty="0"/>
          </a:p>
        </p:txBody>
      </p:sp>
      <p:pic>
        <p:nvPicPr>
          <p:cNvPr id="5" name="Picture 4" descr="A picture containing text&#10;&#10;Description automatically generated">
            <a:extLst>
              <a:ext uri="{FF2B5EF4-FFF2-40B4-BE49-F238E27FC236}">
                <a16:creationId xmlns:a16="http://schemas.microsoft.com/office/drawing/2014/main" id="{AD6ACC53-4C52-470E-BCF6-21F549A5D3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7218" y="924979"/>
            <a:ext cx="2142128" cy="450115"/>
          </a:xfrm>
          <a:prstGeom prst="rect">
            <a:avLst/>
          </a:prstGeom>
        </p:spPr>
      </p:pic>
      <p:pic>
        <p:nvPicPr>
          <p:cNvPr id="6" name="Picture 5" descr="Shape, circle&#10;&#10;Description automatically generated">
            <a:extLst>
              <a:ext uri="{FF2B5EF4-FFF2-40B4-BE49-F238E27FC236}">
                <a16:creationId xmlns:a16="http://schemas.microsoft.com/office/drawing/2014/main" id="{525078DA-55A7-4C61-8384-6E1AFB30FD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09" y="1024678"/>
            <a:ext cx="971387" cy="970889"/>
          </a:xfrm>
          <a:prstGeom prst="rect">
            <a:avLst/>
          </a:prstGeom>
        </p:spPr>
      </p:pic>
      <p:pic>
        <p:nvPicPr>
          <p:cNvPr id="2" name="Picture 1">
            <a:extLst>
              <a:ext uri="{FF2B5EF4-FFF2-40B4-BE49-F238E27FC236}">
                <a16:creationId xmlns:a16="http://schemas.microsoft.com/office/drawing/2014/main" id="{D93954FE-640E-D982-5EB6-465F4237F48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0011" y="4611850"/>
            <a:ext cx="2067590" cy="1219168"/>
          </a:xfrm>
          <a:prstGeom prst="rect">
            <a:avLst/>
          </a:prstGeom>
          <a:noFill/>
          <a:ln>
            <a:noFill/>
          </a:ln>
        </p:spPr>
      </p:pic>
      <p:pic>
        <p:nvPicPr>
          <p:cNvPr id="3" name="Picture 2" descr="Image preview">
            <a:extLst>
              <a:ext uri="{FF2B5EF4-FFF2-40B4-BE49-F238E27FC236}">
                <a16:creationId xmlns:a16="http://schemas.microsoft.com/office/drawing/2014/main" id="{9FBE87E4-7C2A-145E-D9A3-AEB4E428C6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4885" y="4073953"/>
            <a:ext cx="1897844" cy="4850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in a suit&#10;&#10;Description automatically generated">
            <a:extLst>
              <a:ext uri="{FF2B5EF4-FFF2-40B4-BE49-F238E27FC236}">
                <a16:creationId xmlns:a16="http://schemas.microsoft.com/office/drawing/2014/main" id="{C2395C50-BF42-29BB-286A-1A27BFDC856E}"/>
              </a:ext>
            </a:extLst>
          </p:cNvPr>
          <p:cNvPicPr>
            <a:picLocks noChangeAspect="1"/>
          </p:cNvPicPr>
          <p:nvPr/>
        </p:nvPicPr>
        <p:blipFill rotWithShape="1">
          <a:blip r:embed="rId6" cstate="print">
            <a:clrChange>
              <a:clrFrom>
                <a:srgbClr val="D7DBE6"/>
              </a:clrFrom>
              <a:clrTo>
                <a:srgbClr val="D7DBE6">
                  <a:alpha val="0"/>
                </a:srgbClr>
              </a:clrTo>
            </a:clrChange>
            <a:extLst>
              <a:ext uri="{28A0092B-C50C-407E-A947-70E740481C1C}">
                <a14:useLocalDpi xmlns:a14="http://schemas.microsoft.com/office/drawing/2010/main" val="0"/>
              </a:ext>
            </a:extLst>
          </a:blip>
          <a:srcRect l="27204" t="4302" r="32598" b="55842"/>
          <a:stretch/>
        </p:blipFill>
        <p:spPr>
          <a:xfrm>
            <a:off x="373422" y="2351550"/>
            <a:ext cx="1552948" cy="1539755"/>
          </a:xfrm>
          <a:prstGeom prst="rect">
            <a:avLst/>
          </a:prstGeom>
        </p:spPr>
      </p:pic>
      <p:sp>
        <p:nvSpPr>
          <p:cNvPr id="11" name="TextBox 41">
            <a:extLst>
              <a:ext uri="{FF2B5EF4-FFF2-40B4-BE49-F238E27FC236}">
                <a16:creationId xmlns:a16="http://schemas.microsoft.com/office/drawing/2014/main" id="{F1156015-C7B5-0242-59D4-93528019B4ED}"/>
              </a:ext>
            </a:extLst>
          </p:cNvPr>
          <p:cNvSpPr txBox="1"/>
          <p:nvPr/>
        </p:nvSpPr>
        <p:spPr>
          <a:xfrm>
            <a:off x="211271" y="3962904"/>
            <a:ext cx="1857714" cy="822881"/>
          </a:xfrm>
          <a:prstGeom prst="rect">
            <a:avLst/>
          </a:prstGeom>
          <a:noFill/>
          <a:ln cap="flat">
            <a:noFill/>
          </a:ln>
        </p:spPr>
        <p:txBody>
          <a:bodyPr vert="horz" wrap="square" lIns="48986" tIns="24493" rIns="48986" bIns="24493" anchor="t" anchorCtr="1" compatLnSpc="1">
            <a:spAutoFit/>
          </a:bodyPr>
          <a:lstStyle/>
          <a:p>
            <a:pPr defTabSz="244934">
              <a:defRPr sz="1800" b="0" i="0" u="none" strike="noStrike" kern="0" cap="none" spc="0" baseline="0">
                <a:solidFill>
                  <a:srgbClr val="000000"/>
                </a:solidFill>
                <a:uFillTx/>
              </a:defRPr>
            </a:pPr>
            <a:r>
              <a:rPr lang="en-US" sz="1200" b="1" kern="0" dirty="0">
                <a:solidFill>
                  <a:srgbClr val="000000"/>
                </a:solidFill>
                <a:latin typeface="Calibri"/>
              </a:rPr>
              <a:t>Assoc. Prof. Ts. Dr. Lionel In</a:t>
            </a:r>
          </a:p>
          <a:p>
            <a:pPr defTabSz="244934">
              <a:defRPr sz="1800" b="0" i="0" u="none" strike="noStrike" kern="0" cap="none" spc="0" baseline="0">
                <a:solidFill>
                  <a:srgbClr val="000000"/>
                </a:solidFill>
                <a:uFillTx/>
              </a:defRPr>
            </a:pPr>
            <a:r>
              <a:rPr lang="en-US" sz="1200" b="1" kern="0" dirty="0">
                <a:solidFill>
                  <a:srgbClr val="000000"/>
                </a:solidFill>
                <a:latin typeface="Calibri"/>
              </a:rPr>
              <a:t>Director, CERVIE</a:t>
            </a:r>
          </a:p>
          <a:p>
            <a:pPr defTabSz="244934">
              <a:defRPr sz="1800" b="0" i="0" u="none" strike="noStrike" kern="0" cap="none" spc="0" baseline="0">
                <a:solidFill>
                  <a:srgbClr val="000000"/>
                </a:solidFill>
                <a:uFillTx/>
              </a:defRPr>
            </a:pPr>
            <a:r>
              <a:rPr lang="en-GB" sz="1050" b="1" kern="0" dirty="0">
                <a:solidFill>
                  <a:srgbClr val="000000"/>
                </a:solidFill>
                <a:latin typeface="Calibri"/>
                <a:hlinkClick r:id="rId7"/>
              </a:rPr>
              <a:t>lionelin@ucsiuniversity.edu.my</a:t>
            </a:r>
            <a:endParaRPr lang="en-GB" sz="1050" b="1" kern="0" dirty="0">
              <a:solidFill>
                <a:srgbClr val="000000"/>
              </a:solidFill>
              <a:latin typeface="Calibri"/>
            </a:endParaRPr>
          </a:p>
          <a:p>
            <a:pPr defTabSz="244934">
              <a:defRPr sz="1800" b="0" i="0" u="none" strike="noStrike" kern="0" cap="none" spc="0" baseline="0">
                <a:solidFill>
                  <a:srgbClr val="000000"/>
                </a:solidFill>
                <a:uFillTx/>
              </a:defRPr>
            </a:pPr>
            <a:endParaRPr lang="en-GB" sz="788" b="1" kern="0" dirty="0">
              <a:solidFill>
                <a:srgbClr val="000000"/>
              </a:solidFill>
              <a:latin typeface="Calibri"/>
            </a:endParaRPr>
          </a:p>
          <a:p>
            <a:pPr defTabSz="244934">
              <a:defRPr sz="1800" b="0" i="0" u="none" strike="noStrike" kern="0" cap="none" spc="0" baseline="0">
                <a:solidFill>
                  <a:srgbClr val="000000"/>
                </a:solidFill>
                <a:uFillTx/>
              </a:defRPr>
            </a:pPr>
            <a:endParaRPr lang="en-GB" sz="788" b="1" kern="0" dirty="0">
              <a:solidFill>
                <a:srgbClr val="000000"/>
              </a:solidFill>
              <a:latin typeface="Calibri"/>
            </a:endParaRPr>
          </a:p>
        </p:txBody>
      </p:sp>
      <p:pic>
        <p:nvPicPr>
          <p:cNvPr id="12" name="Picture 11" descr="A close up of a sign&#10;&#10;Description automatically generated">
            <a:extLst>
              <a:ext uri="{FF2B5EF4-FFF2-40B4-BE49-F238E27FC236}">
                <a16:creationId xmlns:a16="http://schemas.microsoft.com/office/drawing/2014/main" id="{5C1F061B-6903-E4E1-7F29-6CF766273651}"/>
              </a:ext>
            </a:extLst>
          </p:cNvPr>
          <p:cNvPicPr>
            <a:picLocks noChangeAspect="1"/>
          </p:cNvPicPr>
          <p:nvPr/>
        </p:nvPicPr>
        <p:blipFill rotWithShape="1">
          <a:blip r:embed="rId8"/>
          <a:srcRect l="9005" t="2262" r="10722"/>
          <a:stretch/>
        </p:blipFill>
        <p:spPr>
          <a:xfrm>
            <a:off x="7400377" y="2984247"/>
            <a:ext cx="1166858" cy="1207358"/>
          </a:xfrm>
          <a:prstGeom prst="rect">
            <a:avLst/>
          </a:prstGeom>
        </p:spPr>
      </p:pic>
    </p:spTree>
    <p:extLst>
      <p:ext uri="{BB962C8B-B14F-4D97-AF65-F5344CB8AC3E}">
        <p14:creationId xmlns:p14="http://schemas.microsoft.com/office/powerpoint/2010/main" val="388581302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861" y="1016262"/>
            <a:ext cx="6106603" cy="646331"/>
          </a:xfrm>
          <a:prstGeom prst="rect">
            <a:avLst/>
          </a:prstGeom>
          <a:solidFill>
            <a:srgbClr val="FFFFCC"/>
          </a:solidFill>
        </p:spPr>
        <p:txBody>
          <a:bodyPr wrap="square" rtlCol="0">
            <a:spAutoFit/>
          </a:bodyPr>
          <a:lstStyle/>
          <a:p>
            <a:pPr algn="ctr" defTabSz="685800"/>
            <a:r>
              <a:rPr lang="en-GB" b="1" dirty="0">
                <a:solidFill>
                  <a:prstClr val="black"/>
                </a:solidFill>
                <a:latin typeface="Calibri" panose="020F0502020204030204"/>
              </a:rPr>
              <a:t>CERVIE’S SCOPE &amp; RESPONSIBILITIES AS </a:t>
            </a:r>
          </a:p>
          <a:p>
            <a:pPr algn="ctr" defTabSz="685800"/>
            <a:r>
              <a:rPr lang="en-GB" b="1" dirty="0">
                <a:solidFill>
                  <a:prstClr val="black"/>
                </a:solidFill>
                <a:latin typeface="Calibri" panose="020F0502020204030204"/>
              </a:rPr>
              <a:t>UCSI UNIVERSITY’S RESEARCH MANAGEMENT CENTRE (RMC)</a:t>
            </a:r>
          </a:p>
        </p:txBody>
      </p:sp>
      <p:cxnSp>
        <p:nvCxnSpPr>
          <p:cNvPr id="35" name="Straight Connector 34"/>
          <p:cNvCxnSpPr>
            <a:cxnSpLocks/>
          </p:cNvCxnSpPr>
          <p:nvPr/>
        </p:nvCxnSpPr>
        <p:spPr>
          <a:xfrm>
            <a:off x="7470369" y="3720949"/>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descr="A picture containing text&#10;&#10;Description automatically generated">
            <a:extLst>
              <a:ext uri="{FF2B5EF4-FFF2-40B4-BE49-F238E27FC236}">
                <a16:creationId xmlns:a16="http://schemas.microsoft.com/office/drawing/2014/main" id="{C736945C-869E-1961-09F0-FF0CAC5D5F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889" y="5391624"/>
            <a:ext cx="2142128" cy="450115"/>
          </a:xfrm>
          <a:prstGeom prst="rect">
            <a:avLst/>
          </a:prstGeom>
        </p:spPr>
      </p:pic>
      <p:pic>
        <p:nvPicPr>
          <p:cNvPr id="5" name="Picture 4" descr="A blue and red rectangular object with white text&#10;&#10;Description automatically generated">
            <a:extLst>
              <a:ext uri="{FF2B5EF4-FFF2-40B4-BE49-F238E27FC236}">
                <a16:creationId xmlns:a16="http://schemas.microsoft.com/office/drawing/2014/main" id="{65CD101D-BFAD-5561-5EDB-294A367234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23" y="857250"/>
            <a:ext cx="1978269" cy="5143500"/>
          </a:xfrm>
          <a:prstGeom prst="rect">
            <a:avLst/>
          </a:prstGeom>
        </p:spPr>
      </p:pic>
      <p:grpSp>
        <p:nvGrpSpPr>
          <p:cNvPr id="19" name="Group 18">
            <a:extLst>
              <a:ext uri="{FF2B5EF4-FFF2-40B4-BE49-F238E27FC236}">
                <a16:creationId xmlns:a16="http://schemas.microsoft.com/office/drawing/2014/main" id="{97D74250-220A-F0D4-1EB3-31CF99FFC31E}"/>
              </a:ext>
            </a:extLst>
          </p:cNvPr>
          <p:cNvGrpSpPr/>
          <p:nvPr/>
        </p:nvGrpSpPr>
        <p:grpSpPr>
          <a:xfrm>
            <a:off x="2486769" y="1727050"/>
            <a:ext cx="5802466" cy="4064000"/>
            <a:chOff x="2032000" y="719666"/>
            <a:chExt cx="8128000" cy="5418667"/>
          </a:xfrm>
        </p:grpSpPr>
        <p:graphicFrame>
          <p:nvGraphicFramePr>
            <p:cNvPr id="20" name="Diagram 19">
              <a:extLst>
                <a:ext uri="{FF2B5EF4-FFF2-40B4-BE49-F238E27FC236}">
                  <a16:creationId xmlns:a16="http://schemas.microsoft.com/office/drawing/2014/main" id="{34C514F0-9038-D627-BBDA-AC70E2A07F2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1" name="Picture 20" descr="Shape, circle&#10;&#10;Description automatically generated">
              <a:extLst>
                <a:ext uri="{FF2B5EF4-FFF2-40B4-BE49-F238E27FC236}">
                  <a16:creationId xmlns:a16="http://schemas.microsoft.com/office/drawing/2014/main" id="{656F35D6-E1BC-BA40-A558-9C7CBD1C06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32506" y="2643106"/>
              <a:ext cx="1572594" cy="1571788"/>
            </a:xfrm>
            <a:prstGeom prst="rect">
              <a:avLst/>
            </a:prstGeom>
          </p:spPr>
        </p:pic>
      </p:grpSp>
    </p:spTree>
    <p:extLst>
      <p:ext uri="{BB962C8B-B14F-4D97-AF65-F5344CB8AC3E}">
        <p14:creationId xmlns:p14="http://schemas.microsoft.com/office/powerpoint/2010/main" val="148203761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B0B49B-AFD7-4218-ACD4-ABEC9936B9D3}"/>
              </a:ext>
            </a:extLst>
          </p:cNvPr>
          <p:cNvPicPr>
            <a:picLocks noChangeAspect="1"/>
          </p:cNvPicPr>
          <p:nvPr/>
        </p:nvPicPr>
        <p:blipFill rotWithShape="1">
          <a:blip r:embed="rId2"/>
          <a:srcRect l="19988" t="24461" r="25890" b="49722"/>
          <a:stretch/>
        </p:blipFill>
        <p:spPr>
          <a:xfrm>
            <a:off x="117163" y="919962"/>
            <a:ext cx="6184182" cy="1452578"/>
          </a:xfrm>
          <a:prstGeom prst="rect">
            <a:avLst/>
          </a:prstGeom>
        </p:spPr>
      </p:pic>
      <p:sp>
        <p:nvSpPr>
          <p:cNvPr id="2" name="Rectangle 1">
            <a:extLst>
              <a:ext uri="{FF2B5EF4-FFF2-40B4-BE49-F238E27FC236}">
                <a16:creationId xmlns:a16="http://schemas.microsoft.com/office/drawing/2014/main" id="{FE8B6642-224F-46F1-9A1A-30ABC0A29F32}"/>
              </a:ext>
            </a:extLst>
          </p:cNvPr>
          <p:cNvSpPr/>
          <p:nvPr/>
        </p:nvSpPr>
        <p:spPr>
          <a:xfrm>
            <a:off x="117163" y="2489515"/>
            <a:ext cx="8789331" cy="1088210"/>
          </a:xfrm>
          <a:prstGeom prst="rect">
            <a:avLst/>
          </a:prstGeom>
          <a:noFill/>
        </p:spPr>
        <p:txBody>
          <a:bodyPr wrap="square" lIns="48986" tIns="24493" rIns="48986" bIns="24493">
            <a:spAutoFit/>
          </a:bodyPr>
          <a:lstStyle/>
          <a:p>
            <a:pPr marL="257175" indent="-257175" defTabSz="685800">
              <a:buFont typeface="Arial" panose="020B0604020202020204" pitchFamily="34" charset="0"/>
              <a:buChar char="•"/>
            </a:pPr>
            <a:r>
              <a:rPr lang="en-US" sz="1350" dirty="0">
                <a:ln w="0"/>
                <a:solidFill>
                  <a:prstClr val="black"/>
                </a:solidFill>
                <a:latin typeface="Century Gothic" panose="020B0502020202020204" pitchFamily="34" charset="0"/>
              </a:rPr>
              <a:t>UCSI University Praxis, Industry and Community Engagement (UCSI PICE) was established on August 2020 to coordinate, manage and engage UCSI’s students and staff with industry and community groups related to industrial research, commercialization and outreach activities. </a:t>
            </a:r>
          </a:p>
          <a:p>
            <a:pPr marL="257175" indent="-257175" defTabSz="685800">
              <a:buFont typeface="Arial" panose="020B0604020202020204" pitchFamily="34" charset="0"/>
              <a:buChar char="•"/>
            </a:pPr>
            <a:r>
              <a:rPr lang="en-US" sz="1350" dirty="0">
                <a:ln w="0"/>
                <a:solidFill>
                  <a:prstClr val="black"/>
                </a:solidFill>
                <a:latin typeface="Century Gothic" panose="020B0502020202020204" pitchFamily="34" charset="0"/>
              </a:rPr>
              <a:t>The office supports activities with relevant stakeholders to establish and enrich the Praxis, industry linkages and community engagement environment between UCSI and the collaborators.</a:t>
            </a:r>
          </a:p>
        </p:txBody>
      </p:sp>
      <p:pic>
        <p:nvPicPr>
          <p:cNvPr id="4" name="Picture 3">
            <a:extLst>
              <a:ext uri="{FF2B5EF4-FFF2-40B4-BE49-F238E27FC236}">
                <a16:creationId xmlns:a16="http://schemas.microsoft.com/office/drawing/2014/main" id="{BDE541DE-9637-475B-B671-9207F4CFF5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9546" y="1109048"/>
            <a:ext cx="2587292" cy="1203627"/>
          </a:xfrm>
          <a:prstGeom prst="rect">
            <a:avLst/>
          </a:prstGeom>
          <a:noFill/>
          <a:ln>
            <a:noFill/>
          </a:ln>
        </p:spPr>
      </p:pic>
      <p:sp>
        <p:nvSpPr>
          <p:cNvPr id="8" name="TextBox 41">
            <a:extLst>
              <a:ext uri="{FF2B5EF4-FFF2-40B4-BE49-F238E27FC236}">
                <a16:creationId xmlns:a16="http://schemas.microsoft.com/office/drawing/2014/main" id="{BF09C54A-3E90-4EE7-B6FE-F17B55E7B35C}"/>
              </a:ext>
            </a:extLst>
          </p:cNvPr>
          <p:cNvSpPr txBox="1"/>
          <p:nvPr/>
        </p:nvSpPr>
        <p:spPr>
          <a:xfrm>
            <a:off x="117163" y="5024395"/>
            <a:ext cx="1648138" cy="913740"/>
          </a:xfrm>
          <a:prstGeom prst="rect">
            <a:avLst/>
          </a:prstGeom>
          <a:noFill/>
          <a:ln cap="flat">
            <a:noFill/>
          </a:ln>
        </p:spPr>
        <p:txBody>
          <a:bodyPr vert="horz" wrap="square" lIns="48986" tIns="24493" rIns="48986" bIns="24493" anchor="t" anchorCtr="1" compatLnSpc="1">
            <a:spAutoFit/>
          </a:bodyPr>
          <a:lstStyle/>
          <a:p>
            <a:pPr algn="ctr" defTabSz="244934">
              <a:defRPr sz="1800" b="0" i="0" u="none" strike="noStrike" kern="0" cap="none" spc="0" baseline="0">
                <a:solidFill>
                  <a:srgbClr val="000000"/>
                </a:solidFill>
                <a:uFillTx/>
              </a:defRPr>
            </a:pPr>
            <a:r>
              <a:rPr lang="en-US" sz="1072" b="1" kern="0" dirty="0">
                <a:solidFill>
                  <a:srgbClr val="000000"/>
                </a:solidFill>
                <a:latin typeface="Calibri"/>
              </a:rPr>
              <a:t>Assoc. Prof. Dr. Elango Natarajan</a:t>
            </a:r>
          </a:p>
          <a:p>
            <a:pPr algn="ctr" defTabSz="244934">
              <a:defRPr sz="1800" b="0" i="0" u="none" strike="noStrike" kern="0" cap="none" spc="0" baseline="0">
                <a:solidFill>
                  <a:srgbClr val="000000"/>
                </a:solidFill>
                <a:uFillTx/>
              </a:defRPr>
            </a:pPr>
            <a:r>
              <a:rPr lang="en-US" sz="1072" b="1" kern="0" dirty="0">
                <a:solidFill>
                  <a:srgbClr val="000000"/>
                </a:solidFill>
                <a:latin typeface="Calibri"/>
              </a:rPr>
              <a:t>Deputy Director (PICE)</a:t>
            </a:r>
          </a:p>
          <a:p>
            <a:pPr algn="ctr" defTabSz="244934">
              <a:defRPr sz="1800" b="0" i="0" u="none" strike="noStrike" kern="0" cap="none" spc="0" baseline="0">
                <a:solidFill>
                  <a:srgbClr val="000000"/>
                </a:solidFill>
                <a:uFillTx/>
              </a:defRPr>
            </a:pPr>
            <a:r>
              <a:rPr lang="en-GB" sz="900" b="1" kern="0" dirty="0">
                <a:solidFill>
                  <a:srgbClr val="000000"/>
                </a:solidFill>
                <a:latin typeface="Calibri"/>
                <a:hlinkClick r:id="rId4"/>
              </a:rPr>
              <a:t>elango@ucsiuniversity.edu.my</a:t>
            </a:r>
            <a:endParaRPr lang="en-GB" sz="900" b="1" kern="0" dirty="0">
              <a:solidFill>
                <a:srgbClr val="000000"/>
              </a:solidFill>
              <a:latin typeface="Calibri"/>
            </a:endParaRPr>
          </a:p>
          <a:p>
            <a:pPr algn="ctr" defTabSz="244934">
              <a:defRPr sz="1800" b="0" i="0" u="none" strike="noStrike" kern="0" cap="none" spc="0" baseline="0">
                <a:solidFill>
                  <a:srgbClr val="000000"/>
                </a:solidFill>
                <a:uFillTx/>
              </a:defRPr>
            </a:pPr>
            <a:endParaRPr lang="en-GB" sz="750" b="1" kern="0" dirty="0">
              <a:solidFill>
                <a:srgbClr val="000000"/>
              </a:solidFill>
              <a:latin typeface="Calibri"/>
            </a:endParaRPr>
          </a:p>
          <a:p>
            <a:pPr algn="ctr" defTabSz="244934">
              <a:defRPr sz="1800" b="0" i="0" u="none" strike="noStrike" kern="0" cap="none" spc="0" baseline="0">
                <a:solidFill>
                  <a:srgbClr val="000000"/>
                </a:solidFill>
                <a:uFillTx/>
              </a:defRPr>
            </a:pPr>
            <a:endParaRPr lang="en-GB" sz="750" b="1" kern="0" dirty="0">
              <a:solidFill>
                <a:srgbClr val="000000"/>
              </a:solidFill>
              <a:latin typeface="Calibri"/>
            </a:endParaRPr>
          </a:p>
        </p:txBody>
      </p:sp>
      <p:sp>
        <p:nvSpPr>
          <p:cNvPr id="9" name="Rectangle 8">
            <a:extLst>
              <a:ext uri="{FF2B5EF4-FFF2-40B4-BE49-F238E27FC236}">
                <a16:creationId xmlns:a16="http://schemas.microsoft.com/office/drawing/2014/main" id="{93D04E9E-BA12-4A66-A878-74CF6DE24815}"/>
              </a:ext>
            </a:extLst>
          </p:cNvPr>
          <p:cNvSpPr/>
          <p:nvPr/>
        </p:nvSpPr>
        <p:spPr>
          <a:xfrm>
            <a:off x="1818862" y="3694701"/>
            <a:ext cx="7207976" cy="2126956"/>
          </a:xfrm>
          <a:prstGeom prst="rect">
            <a:avLst/>
          </a:prstGeom>
          <a:noFill/>
          <a:ln w="28575">
            <a:solidFill>
              <a:schemeClr val="tx1"/>
            </a:solidFill>
          </a:ln>
        </p:spPr>
        <p:txBody>
          <a:bodyPr wrap="square" lIns="48986" tIns="24493" rIns="48986" bIns="24493">
            <a:spAutoFit/>
          </a:bodyPr>
          <a:lstStyle/>
          <a:p>
            <a:pPr defTabSz="685800"/>
            <a:r>
              <a:rPr lang="en-US" sz="1350" b="1" dirty="0">
                <a:ln w="0"/>
                <a:solidFill>
                  <a:prstClr val="black"/>
                </a:solidFill>
                <a:latin typeface="Century Gothic" panose="020B0502020202020204" pitchFamily="34" charset="0"/>
              </a:rPr>
              <a:t>Roles &amp; Responsibilities:</a:t>
            </a:r>
          </a:p>
          <a:p>
            <a:pPr defTabSz="685800"/>
            <a:endParaRPr lang="en-US" sz="1350" dirty="0">
              <a:ln w="0"/>
              <a:solidFill>
                <a:prstClr val="black"/>
              </a:solidFill>
              <a:effectLst>
                <a:outerShdw blurRad="38100" dist="19050" dir="2700000" algn="tl" rotWithShape="0">
                  <a:prstClr val="black">
                    <a:alpha val="40000"/>
                  </a:prstClr>
                </a:outerShdw>
              </a:effectLst>
              <a:latin typeface="Century Gothic" panose="020B0502020202020204" pitchFamily="34" charset="0"/>
            </a:endParaRPr>
          </a:p>
          <a:p>
            <a:pPr marL="244934" indent="-244934" defTabSz="685800">
              <a:buFont typeface="Wingdings" panose="05000000000000000000" pitchFamily="2" charset="2"/>
              <a:buChar char="Ø"/>
            </a:pPr>
            <a:r>
              <a:rPr lang="en-US" sz="1350" b="1" dirty="0">
                <a:ln w="0"/>
                <a:solidFill>
                  <a:srgbClr val="FF0000"/>
                </a:solidFill>
                <a:latin typeface="Century Gothic" panose="020B0502020202020204" pitchFamily="34" charset="0"/>
              </a:rPr>
              <a:t>Coordinate and connect </a:t>
            </a:r>
            <a:r>
              <a:rPr lang="en-US" sz="1350" dirty="0">
                <a:ln w="0"/>
                <a:solidFill>
                  <a:prstClr val="black"/>
                </a:solidFill>
                <a:latin typeface="Century Gothic" panose="020B0502020202020204" pitchFamily="34" charset="0"/>
              </a:rPr>
              <a:t>UCSI’s researchers, staff and students with industry, government and community groups that are interested in industry research and outreach activities.​</a:t>
            </a:r>
          </a:p>
          <a:p>
            <a:pPr marL="244934" indent="-244934" defTabSz="685800">
              <a:buFont typeface="Wingdings" panose="05000000000000000000" pitchFamily="2" charset="2"/>
              <a:buChar char="Ø"/>
            </a:pPr>
            <a:r>
              <a:rPr lang="en-US" sz="1350" b="1" dirty="0">
                <a:ln w="0"/>
                <a:solidFill>
                  <a:srgbClr val="FF0000"/>
                </a:solidFill>
                <a:latin typeface="Century Gothic" panose="020B0502020202020204" pitchFamily="34" charset="0"/>
              </a:rPr>
              <a:t>Plan, drive and monitor </a:t>
            </a:r>
            <a:r>
              <a:rPr lang="en-US" sz="1350" dirty="0">
                <a:ln w="0"/>
                <a:solidFill>
                  <a:prstClr val="black"/>
                </a:solidFill>
                <a:latin typeface="Century Gothic" panose="020B0502020202020204" pitchFamily="34" charset="0"/>
              </a:rPr>
              <a:t>industry and community </a:t>
            </a:r>
            <a:r>
              <a:rPr lang="en-US" sz="1350" b="1" dirty="0">
                <a:ln w="0"/>
                <a:solidFill>
                  <a:srgbClr val="FF0000"/>
                </a:solidFill>
                <a:latin typeface="Century Gothic" panose="020B0502020202020204" pitchFamily="34" charset="0"/>
              </a:rPr>
              <a:t>engagement activities </a:t>
            </a:r>
            <a:r>
              <a:rPr lang="en-US" sz="1350" dirty="0">
                <a:ln w="0"/>
                <a:solidFill>
                  <a:prstClr val="black"/>
                </a:solidFill>
                <a:latin typeface="Century Gothic" panose="020B0502020202020204" pitchFamily="34" charset="0"/>
              </a:rPr>
              <a:t>for UCSI.</a:t>
            </a:r>
          </a:p>
          <a:p>
            <a:pPr marL="244934" indent="-244934" defTabSz="685800">
              <a:buFont typeface="Wingdings" panose="05000000000000000000" pitchFamily="2" charset="2"/>
              <a:buChar char="Ø"/>
            </a:pPr>
            <a:r>
              <a:rPr lang="en-US" sz="1350" b="1" dirty="0">
                <a:ln w="0"/>
                <a:solidFill>
                  <a:srgbClr val="FF0000"/>
                </a:solidFill>
                <a:latin typeface="Century Gothic" panose="020B0502020202020204" pitchFamily="34" charset="0"/>
              </a:rPr>
              <a:t>Build, implement and enhance strategic partnerships </a:t>
            </a:r>
            <a:r>
              <a:rPr lang="en-US" sz="1350" dirty="0">
                <a:ln w="0"/>
                <a:solidFill>
                  <a:prstClr val="black"/>
                </a:solidFill>
                <a:latin typeface="Century Gothic" panose="020B0502020202020204" pitchFamily="34" charset="0"/>
              </a:rPr>
              <a:t>between university, industries, community and government agencies; both national &amp; international.</a:t>
            </a:r>
          </a:p>
          <a:p>
            <a:pPr marL="244934" indent="-244934" defTabSz="685800">
              <a:buFont typeface="Wingdings" panose="05000000000000000000" pitchFamily="2" charset="2"/>
              <a:buChar char="Ø"/>
            </a:pPr>
            <a:r>
              <a:rPr lang="en-US" sz="1350" b="1" dirty="0">
                <a:ln w="0"/>
                <a:solidFill>
                  <a:srgbClr val="FF0000"/>
                </a:solidFill>
                <a:latin typeface="Century Gothic" panose="020B0502020202020204" pitchFamily="34" charset="0"/>
              </a:rPr>
              <a:t>Promote and enhance visibility </a:t>
            </a:r>
            <a:r>
              <a:rPr lang="en-US" sz="1350" dirty="0">
                <a:ln w="0"/>
                <a:solidFill>
                  <a:prstClr val="black"/>
                </a:solidFill>
                <a:latin typeface="Century Gothic" panose="020B0502020202020204" pitchFamily="34" charset="0"/>
              </a:rPr>
              <a:t>of UCSI through information dissemination, programs and activities with industry &amp; community partners.</a:t>
            </a:r>
          </a:p>
        </p:txBody>
      </p:sp>
      <p:pic>
        <p:nvPicPr>
          <p:cNvPr id="1026" name="Picture 2" descr="Dr. Elango Natarajan">
            <a:extLst>
              <a:ext uri="{FF2B5EF4-FFF2-40B4-BE49-F238E27FC236}">
                <a16:creationId xmlns:a16="http://schemas.microsoft.com/office/drawing/2014/main" id="{985D4920-BCF6-7D8E-9D50-C318C7BE0F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844" y="3869983"/>
            <a:ext cx="1028172" cy="1089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06422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00FA54B-52B1-0069-68D1-2A195168E10D}"/>
              </a:ext>
            </a:extLst>
          </p:cNvPr>
          <p:cNvGrpSpPr/>
          <p:nvPr/>
        </p:nvGrpSpPr>
        <p:grpSpPr>
          <a:xfrm>
            <a:off x="-921550" y="1729398"/>
            <a:ext cx="8050696" cy="3560769"/>
            <a:chOff x="0" y="1200646"/>
            <a:chExt cx="10734261" cy="4747691"/>
          </a:xfrm>
        </p:grpSpPr>
        <p:graphicFrame>
          <p:nvGraphicFramePr>
            <p:cNvPr id="4" name="Diagram 3"/>
            <p:cNvGraphicFramePr/>
            <p:nvPr>
              <p:extLst>
                <p:ext uri="{D42A27DB-BD31-4B8C-83A1-F6EECF244321}">
                  <p14:modId xmlns:p14="http://schemas.microsoft.com/office/powerpoint/2010/main" val="3477257145"/>
                </p:ext>
              </p:extLst>
            </p:nvPr>
          </p:nvGraphicFramePr>
          <p:xfrm>
            <a:off x="0" y="1200646"/>
            <a:ext cx="10734261" cy="2783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9BC5AC4-72CD-1145-B501-BB9A1401560C}"/>
                </a:ext>
              </a:extLst>
            </p:cNvPr>
            <p:cNvSpPr txBox="1"/>
            <p:nvPr/>
          </p:nvSpPr>
          <p:spPr>
            <a:xfrm>
              <a:off x="7718226" y="1701405"/>
              <a:ext cx="1866385" cy="492443"/>
            </a:xfrm>
            <a:prstGeom prst="rect">
              <a:avLst/>
            </a:prstGeom>
            <a:noFill/>
          </p:spPr>
          <p:txBody>
            <a:bodyPr wrap="square" rtlCol="0">
              <a:spAutoFit/>
            </a:bodyPr>
            <a:lstStyle/>
            <a:p>
              <a:pPr defTabSz="685800"/>
              <a:r>
                <a:rPr lang="en-US" b="1" dirty="0">
                  <a:solidFill>
                    <a:prstClr val="black"/>
                  </a:solidFill>
                  <a:latin typeface="Calibri" panose="020F0502020204030204"/>
                </a:rPr>
                <a:t>2024-2025</a:t>
              </a:r>
            </a:p>
          </p:txBody>
        </p:sp>
        <p:sp>
          <p:nvSpPr>
            <p:cNvPr id="14" name="TextBox 13">
              <a:extLst>
                <a:ext uri="{FF2B5EF4-FFF2-40B4-BE49-F238E27FC236}">
                  <a16:creationId xmlns:a16="http://schemas.microsoft.com/office/drawing/2014/main" id="{FFC98E58-BA5F-5A42-B2D6-948F22C35ACC}"/>
                </a:ext>
              </a:extLst>
            </p:cNvPr>
            <p:cNvSpPr txBox="1"/>
            <p:nvPr/>
          </p:nvSpPr>
          <p:spPr>
            <a:xfrm>
              <a:off x="1664473" y="3609236"/>
              <a:ext cx="2879579" cy="2339101"/>
            </a:xfrm>
            <a:prstGeom prst="rect">
              <a:avLst/>
            </a:prstGeom>
            <a:noFill/>
          </p:spPr>
          <p:txBody>
            <a:bodyPr wrap="square" rtlCol="0">
              <a:spAutoFit/>
            </a:bodyPr>
            <a:lstStyle/>
            <a:p>
              <a:pPr marL="257175" indent="-257175" defTabSz="685800">
                <a:buFont typeface="Arial" panose="020B0604020202020204" pitchFamily="34" charset="0"/>
                <a:buChar char="•"/>
              </a:pPr>
              <a:r>
                <a:rPr lang="en-US" sz="1200" dirty="0">
                  <a:solidFill>
                    <a:prstClr val="black"/>
                  </a:solidFill>
                  <a:latin typeface="Century Gothic" panose="020B0502020202020204" pitchFamily="34" charset="0"/>
                </a:rPr>
                <a:t>The establishment of UCSI Press. The Press is registered as one of the publishers under National Library Malaysia.</a:t>
              </a:r>
            </a:p>
            <a:p>
              <a:pPr defTabSz="685800"/>
              <a:endParaRPr lang="en-US" sz="1200" dirty="0">
                <a:solidFill>
                  <a:prstClr val="black"/>
                </a:solidFill>
                <a:latin typeface="Century Gothic" panose="020B0502020202020204" pitchFamily="34" charset="0"/>
              </a:endParaRPr>
            </a:p>
            <a:p>
              <a:pPr marL="257175" indent="-257175" defTabSz="685800">
                <a:buFont typeface="Arial" panose="020B0604020202020204" pitchFamily="34" charset="0"/>
                <a:buChar char="•"/>
              </a:pPr>
              <a:r>
                <a:rPr lang="en-US" sz="1200" dirty="0">
                  <a:solidFill>
                    <a:prstClr val="black"/>
                  </a:solidFill>
                  <a:latin typeface="Century Gothic" panose="020B0502020202020204" pitchFamily="34" charset="0"/>
                </a:rPr>
                <a:t>UCSI Press website to be launched by 2022.</a:t>
              </a:r>
            </a:p>
          </p:txBody>
        </p:sp>
        <p:sp>
          <p:nvSpPr>
            <p:cNvPr id="15" name="TextBox 14">
              <a:extLst>
                <a:ext uri="{FF2B5EF4-FFF2-40B4-BE49-F238E27FC236}">
                  <a16:creationId xmlns:a16="http://schemas.microsoft.com/office/drawing/2014/main" id="{56BDF411-2E4C-D94F-8F7B-7FDF795B0989}"/>
                </a:ext>
              </a:extLst>
            </p:cNvPr>
            <p:cNvSpPr txBox="1"/>
            <p:nvPr/>
          </p:nvSpPr>
          <p:spPr>
            <a:xfrm>
              <a:off x="4747757" y="2658543"/>
              <a:ext cx="2617355" cy="2585322"/>
            </a:xfrm>
            <a:prstGeom prst="rect">
              <a:avLst/>
            </a:prstGeom>
            <a:noFill/>
          </p:spPr>
          <p:txBody>
            <a:bodyPr wrap="square" rtlCol="0">
              <a:spAutoFit/>
            </a:bodyPr>
            <a:lstStyle/>
            <a:p>
              <a:pPr marL="257175" indent="-257175" defTabSz="685800">
                <a:buFont typeface="Arial" panose="020B0604020202020204" pitchFamily="34" charset="0"/>
                <a:buChar char="•"/>
              </a:pPr>
              <a:r>
                <a:rPr lang="en-US" sz="1200" dirty="0">
                  <a:solidFill>
                    <a:prstClr val="black"/>
                  </a:solidFill>
                  <a:latin typeface="Century Gothic" panose="020B0502020202020204" pitchFamily="34" charset="0"/>
                </a:rPr>
                <a:t>UCSI Press to be registered with Majlis </a:t>
              </a:r>
              <a:r>
                <a:rPr lang="en-US" sz="1200" dirty="0" err="1">
                  <a:solidFill>
                    <a:prstClr val="black"/>
                  </a:solidFill>
                  <a:latin typeface="Century Gothic" panose="020B0502020202020204" pitchFamily="34" charset="0"/>
                </a:rPr>
                <a:t>Penerbitan</a:t>
              </a:r>
              <a:r>
                <a:rPr lang="en-US" sz="1200" dirty="0">
                  <a:solidFill>
                    <a:prstClr val="black"/>
                  </a:solidFill>
                  <a:latin typeface="Century Gothic" panose="020B0502020202020204" pitchFamily="34" charset="0"/>
                </a:rPr>
                <a:t> </a:t>
              </a:r>
              <a:r>
                <a:rPr lang="en-US" sz="1200" dirty="0" err="1">
                  <a:solidFill>
                    <a:prstClr val="black"/>
                  </a:solidFill>
                  <a:latin typeface="Century Gothic" panose="020B0502020202020204" pitchFamily="34" charset="0"/>
                </a:rPr>
                <a:t>Ilmiah</a:t>
              </a:r>
              <a:r>
                <a:rPr lang="en-US" sz="1200" dirty="0">
                  <a:solidFill>
                    <a:prstClr val="black"/>
                  </a:solidFill>
                  <a:latin typeface="Century Gothic" panose="020B0502020202020204" pitchFamily="34" charset="0"/>
                </a:rPr>
                <a:t> Malaysia (MAPIM).</a:t>
              </a:r>
            </a:p>
            <a:p>
              <a:pPr marL="257175" indent="-257175" defTabSz="685800">
                <a:buFont typeface="Arial" panose="020B0604020202020204" pitchFamily="34" charset="0"/>
                <a:buChar char="•"/>
              </a:pPr>
              <a:endParaRPr lang="en-US" sz="1200" dirty="0">
                <a:solidFill>
                  <a:prstClr val="black"/>
                </a:solidFill>
                <a:latin typeface="Century Gothic" panose="020B0502020202020204" pitchFamily="34" charset="0"/>
              </a:endParaRPr>
            </a:p>
            <a:p>
              <a:pPr marL="257175" indent="-257175" defTabSz="685800">
                <a:buFont typeface="Arial" panose="020B0604020202020204" pitchFamily="34" charset="0"/>
                <a:buChar char="•"/>
              </a:pPr>
              <a:r>
                <a:rPr lang="en-US" sz="1200" dirty="0">
                  <a:solidFill>
                    <a:prstClr val="black"/>
                  </a:solidFill>
                  <a:latin typeface="Century Gothic" panose="020B0502020202020204" pitchFamily="34" charset="0"/>
                </a:rPr>
                <a:t>Commercialization program </a:t>
              </a:r>
            </a:p>
            <a:p>
              <a:pPr marL="257175" indent="-257175" defTabSz="685800">
                <a:buFont typeface="Arial" panose="020B0604020202020204" pitchFamily="34" charset="0"/>
                <a:buChar char="•"/>
              </a:pPr>
              <a:endParaRPr lang="en-US" sz="1200" dirty="0">
                <a:solidFill>
                  <a:prstClr val="black"/>
                </a:solidFill>
                <a:latin typeface="Century Gothic" panose="020B0502020202020204" pitchFamily="34" charset="0"/>
              </a:endParaRPr>
            </a:p>
            <a:p>
              <a:pPr marL="257175" indent="-257175" defTabSz="685800">
                <a:buFont typeface="Arial" panose="020B0604020202020204" pitchFamily="34" charset="0"/>
                <a:buChar char="•"/>
              </a:pPr>
              <a:r>
                <a:rPr lang="en-US" sz="1200" dirty="0">
                  <a:solidFill>
                    <a:prstClr val="black"/>
                  </a:solidFill>
                  <a:latin typeface="Century Gothic" panose="020B0502020202020204" pitchFamily="34" charset="0"/>
                </a:rPr>
                <a:t>Branding activities to be conducted. </a:t>
              </a:r>
            </a:p>
          </p:txBody>
        </p:sp>
        <p:sp>
          <p:nvSpPr>
            <p:cNvPr id="17" name="TextBox 16">
              <a:extLst>
                <a:ext uri="{FF2B5EF4-FFF2-40B4-BE49-F238E27FC236}">
                  <a16:creationId xmlns:a16="http://schemas.microsoft.com/office/drawing/2014/main" id="{C2C011E6-156F-084D-9CBA-44E388C1BCA9}"/>
                </a:ext>
              </a:extLst>
            </p:cNvPr>
            <p:cNvSpPr txBox="1"/>
            <p:nvPr/>
          </p:nvSpPr>
          <p:spPr>
            <a:xfrm>
              <a:off x="7365113" y="2341676"/>
              <a:ext cx="2219500" cy="1846660"/>
            </a:xfrm>
            <a:prstGeom prst="rect">
              <a:avLst/>
            </a:prstGeom>
            <a:noFill/>
          </p:spPr>
          <p:txBody>
            <a:bodyPr wrap="square" rtlCol="0">
              <a:spAutoFit/>
            </a:bodyPr>
            <a:lstStyle/>
            <a:p>
              <a:pPr marL="257175" indent="-257175" defTabSz="685800">
                <a:buFont typeface="Arial" panose="020B0604020202020204" pitchFamily="34" charset="0"/>
                <a:buChar char="•"/>
              </a:pPr>
              <a:r>
                <a:rPr lang="en-US" sz="1200" dirty="0">
                  <a:solidFill>
                    <a:prstClr val="black"/>
                  </a:solidFill>
                  <a:latin typeface="Century Gothic" panose="020B0502020202020204" pitchFamily="34" charset="0"/>
                </a:rPr>
                <a:t>UCSI Press to be recognized as one of the prime university publishers in Malaysia and the regions. </a:t>
              </a:r>
            </a:p>
          </p:txBody>
        </p:sp>
      </p:grpSp>
      <p:sp>
        <p:nvSpPr>
          <p:cNvPr id="2" name="TextBox 1">
            <a:extLst>
              <a:ext uri="{FF2B5EF4-FFF2-40B4-BE49-F238E27FC236}">
                <a16:creationId xmlns:a16="http://schemas.microsoft.com/office/drawing/2014/main" id="{305E090A-4373-5550-FE5D-2E30036010BF}"/>
              </a:ext>
            </a:extLst>
          </p:cNvPr>
          <p:cNvSpPr txBox="1"/>
          <p:nvPr/>
        </p:nvSpPr>
        <p:spPr>
          <a:xfrm>
            <a:off x="6566388" y="1705260"/>
            <a:ext cx="2317828" cy="646331"/>
          </a:xfrm>
          <a:prstGeom prst="rect">
            <a:avLst/>
          </a:prstGeom>
          <a:noFill/>
          <a:ln w="28575">
            <a:solidFill>
              <a:srgbClr val="FF0000"/>
            </a:solidFill>
          </a:ln>
        </p:spPr>
        <p:txBody>
          <a:bodyPr wrap="square" rtlCol="0">
            <a:spAutoFit/>
          </a:bodyPr>
          <a:lstStyle/>
          <a:p>
            <a:pPr algn="ctr" defTabSz="685800"/>
            <a:r>
              <a:rPr lang="en-MY" b="1" dirty="0">
                <a:solidFill>
                  <a:prstClr val="black"/>
                </a:solidFill>
                <a:latin typeface="Calibri" panose="020F0502020204030204"/>
              </a:rPr>
              <a:t>UCSI Press Books Launched in 2022</a:t>
            </a:r>
          </a:p>
        </p:txBody>
      </p:sp>
      <p:grpSp>
        <p:nvGrpSpPr>
          <p:cNvPr id="22" name="Group 21">
            <a:extLst>
              <a:ext uri="{FF2B5EF4-FFF2-40B4-BE49-F238E27FC236}">
                <a16:creationId xmlns:a16="http://schemas.microsoft.com/office/drawing/2014/main" id="{52A73108-8FC6-3663-0C83-49373AF3745C}"/>
              </a:ext>
            </a:extLst>
          </p:cNvPr>
          <p:cNvGrpSpPr/>
          <p:nvPr/>
        </p:nvGrpSpPr>
        <p:grpSpPr>
          <a:xfrm>
            <a:off x="5344856" y="2574248"/>
            <a:ext cx="3647166" cy="3230024"/>
            <a:chOff x="7126475" y="2289330"/>
            <a:chExt cx="4862888" cy="4306699"/>
          </a:xfrm>
        </p:grpSpPr>
        <p:pic>
          <p:nvPicPr>
            <p:cNvPr id="6" name="Picture 6" descr="Image preview">
              <a:extLst>
                <a:ext uri="{FF2B5EF4-FFF2-40B4-BE49-F238E27FC236}">
                  <a16:creationId xmlns:a16="http://schemas.microsoft.com/office/drawing/2014/main" id="{6C90E612-E262-C273-FE44-BA5362609DD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3892" y="4494580"/>
              <a:ext cx="1500688" cy="21014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preview">
              <a:extLst>
                <a:ext uri="{FF2B5EF4-FFF2-40B4-BE49-F238E27FC236}">
                  <a16:creationId xmlns:a16="http://schemas.microsoft.com/office/drawing/2014/main" id="{C34A65B5-EEC3-1049-7630-54FAA65993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55184" y="4457469"/>
              <a:ext cx="1500688" cy="21283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preview">
              <a:extLst>
                <a:ext uri="{FF2B5EF4-FFF2-40B4-BE49-F238E27FC236}">
                  <a16:creationId xmlns:a16="http://schemas.microsoft.com/office/drawing/2014/main" id="{C6D4A355-66D6-B087-D5C5-BF8BF5629F8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26475" y="4457469"/>
              <a:ext cx="1500689" cy="2131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16805B3-ED31-F883-C418-939DA0C65B73}"/>
                </a:ext>
              </a:extLst>
            </p:cNvPr>
            <p:cNvPicPr>
              <a:picLocks noChangeAspect="1"/>
            </p:cNvPicPr>
            <p:nvPr/>
          </p:nvPicPr>
          <p:blipFill rotWithShape="1">
            <a:blip r:embed="rId10"/>
            <a:srcRect l="31552" t="34967" r="44047" b="20152"/>
            <a:stretch/>
          </p:blipFill>
          <p:spPr>
            <a:xfrm>
              <a:off x="10350638" y="2289330"/>
              <a:ext cx="1638725" cy="2101448"/>
            </a:xfrm>
            <a:prstGeom prst="rect">
              <a:avLst/>
            </a:prstGeom>
          </p:spPr>
        </p:pic>
        <p:pic>
          <p:nvPicPr>
            <p:cNvPr id="16" name="Picture 15">
              <a:extLst>
                <a:ext uri="{FF2B5EF4-FFF2-40B4-BE49-F238E27FC236}">
                  <a16:creationId xmlns:a16="http://schemas.microsoft.com/office/drawing/2014/main" id="{B01EA61D-4617-F9FC-9EAB-5198E5E2BF32}"/>
                </a:ext>
              </a:extLst>
            </p:cNvPr>
            <p:cNvPicPr>
              <a:picLocks noChangeAspect="1"/>
            </p:cNvPicPr>
            <p:nvPr/>
          </p:nvPicPr>
          <p:blipFill rotWithShape="1">
            <a:blip r:embed="rId11"/>
            <a:srcRect l="31861" t="16487" r="44409" b="38250"/>
            <a:stretch/>
          </p:blipFill>
          <p:spPr>
            <a:xfrm>
              <a:off x="8627164" y="2307826"/>
              <a:ext cx="1628708" cy="2071122"/>
            </a:xfrm>
            <a:prstGeom prst="rect">
              <a:avLst/>
            </a:prstGeom>
          </p:spPr>
        </p:pic>
      </p:grpSp>
      <p:pic>
        <p:nvPicPr>
          <p:cNvPr id="20" name="Picture 19" descr="A person in a suit and tie&#10;&#10;Description automatically generated with medium confidence">
            <a:extLst>
              <a:ext uri="{FF2B5EF4-FFF2-40B4-BE49-F238E27FC236}">
                <a16:creationId xmlns:a16="http://schemas.microsoft.com/office/drawing/2014/main" id="{10E32D0C-FFAB-8028-5E82-54A2CDF5C6C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5191" t="5220" r="30333" b="53043"/>
          <a:stretch/>
        </p:blipFill>
        <p:spPr>
          <a:xfrm>
            <a:off x="259785" y="1024795"/>
            <a:ext cx="1132457" cy="1096713"/>
          </a:xfrm>
          <a:prstGeom prst="rect">
            <a:avLst/>
          </a:prstGeom>
        </p:spPr>
      </p:pic>
      <p:sp>
        <p:nvSpPr>
          <p:cNvPr id="21" name="TextBox 41">
            <a:extLst>
              <a:ext uri="{FF2B5EF4-FFF2-40B4-BE49-F238E27FC236}">
                <a16:creationId xmlns:a16="http://schemas.microsoft.com/office/drawing/2014/main" id="{31D3B234-792F-BDA8-42B2-942D72E28272}"/>
              </a:ext>
            </a:extLst>
          </p:cNvPr>
          <p:cNvSpPr txBox="1"/>
          <p:nvPr/>
        </p:nvSpPr>
        <p:spPr>
          <a:xfrm>
            <a:off x="151978" y="2141493"/>
            <a:ext cx="1924532" cy="748758"/>
          </a:xfrm>
          <a:prstGeom prst="rect">
            <a:avLst/>
          </a:prstGeom>
          <a:noFill/>
          <a:ln cap="flat">
            <a:noFill/>
          </a:ln>
        </p:spPr>
        <p:txBody>
          <a:bodyPr vert="horz" wrap="square" lIns="48986" tIns="24493" rIns="48986" bIns="24493" anchor="t" anchorCtr="1" compatLnSpc="1">
            <a:spAutoFit/>
          </a:bodyPr>
          <a:lstStyle/>
          <a:p>
            <a:pPr defTabSz="244934">
              <a:defRPr sz="1800" b="0" i="0" u="none" strike="noStrike" kern="0" cap="none" spc="0" baseline="0">
                <a:solidFill>
                  <a:srgbClr val="000000"/>
                </a:solidFill>
                <a:uFillTx/>
              </a:defRPr>
            </a:pPr>
            <a:r>
              <a:rPr lang="en-US" sz="1072" b="1" kern="0" dirty="0">
                <a:solidFill>
                  <a:srgbClr val="000000"/>
                </a:solidFill>
                <a:latin typeface="Calibri"/>
              </a:rPr>
              <a:t>Prof. Dr. Garry Tan</a:t>
            </a:r>
          </a:p>
          <a:p>
            <a:pPr defTabSz="244934">
              <a:defRPr sz="1800" b="0" i="0" u="none" strike="noStrike" kern="0" cap="none" spc="0" baseline="0">
                <a:solidFill>
                  <a:srgbClr val="000000"/>
                </a:solidFill>
                <a:uFillTx/>
              </a:defRPr>
            </a:pPr>
            <a:r>
              <a:rPr lang="en-US" sz="1072" b="1" kern="0" dirty="0">
                <a:solidFill>
                  <a:srgbClr val="000000"/>
                </a:solidFill>
                <a:latin typeface="Calibri"/>
              </a:rPr>
              <a:t>Editor-in-Chief</a:t>
            </a:r>
          </a:p>
          <a:p>
            <a:pPr defTabSz="244934">
              <a:defRPr sz="1800" b="0" i="0" u="none" strike="noStrike" kern="0" cap="none" spc="0" baseline="0">
                <a:solidFill>
                  <a:srgbClr val="000000"/>
                </a:solidFill>
                <a:uFillTx/>
              </a:defRPr>
            </a:pPr>
            <a:r>
              <a:rPr lang="en-GB" sz="900" b="1" kern="0" dirty="0">
                <a:solidFill>
                  <a:srgbClr val="000000"/>
                </a:solidFill>
                <a:latin typeface="Calibri"/>
                <a:hlinkClick r:id="rId13"/>
              </a:rPr>
              <a:t>GarryTan@ucsiuniversity.edu.my</a:t>
            </a:r>
            <a:endParaRPr lang="en-GB" sz="900" b="1" kern="0" dirty="0">
              <a:solidFill>
                <a:srgbClr val="000000"/>
              </a:solidFill>
              <a:latin typeface="Calibri"/>
            </a:endParaRPr>
          </a:p>
          <a:p>
            <a:pPr defTabSz="244934">
              <a:defRPr sz="1800" b="0" i="0" u="none" strike="noStrike" kern="0" cap="none" spc="0" baseline="0">
                <a:solidFill>
                  <a:srgbClr val="000000"/>
                </a:solidFill>
                <a:uFillTx/>
              </a:defRPr>
            </a:pPr>
            <a:endParaRPr lang="en-GB" sz="750" b="1" kern="0" dirty="0">
              <a:solidFill>
                <a:srgbClr val="000000"/>
              </a:solidFill>
              <a:latin typeface="Calibri"/>
            </a:endParaRPr>
          </a:p>
          <a:p>
            <a:pPr defTabSz="244934">
              <a:defRPr sz="1800" b="0" i="0" u="none" strike="noStrike" kern="0" cap="none" spc="0" baseline="0">
                <a:solidFill>
                  <a:srgbClr val="000000"/>
                </a:solidFill>
                <a:uFillTx/>
              </a:defRPr>
            </a:pPr>
            <a:endParaRPr lang="en-GB" sz="750" b="1" kern="0" dirty="0">
              <a:solidFill>
                <a:srgbClr val="000000"/>
              </a:solidFill>
              <a:latin typeface="Calibri"/>
            </a:endParaRPr>
          </a:p>
        </p:txBody>
      </p:sp>
      <p:pic>
        <p:nvPicPr>
          <p:cNvPr id="5" name="Picture 2" descr="Image preview">
            <a:extLst>
              <a:ext uri="{FF2B5EF4-FFF2-40B4-BE49-F238E27FC236}">
                <a16:creationId xmlns:a16="http://schemas.microsoft.com/office/drawing/2014/main" id="{B1D3438B-5518-473F-DE11-04D2CDA8861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85205" y="1125376"/>
            <a:ext cx="2190489" cy="559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9701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2.jpg" descr="02.jpg">
            <a:extLst>
              <a:ext uri="{FF2B5EF4-FFF2-40B4-BE49-F238E27FC236}">
                <a16:creationId xmlns:a16="http://schemas.microsoft.com/office/drawing/2014/main" id="{0A45CB79-7172-077C-F9DC-2BEE46F6FCBB}"/>
              </a:ext>
            </a:extLst>
          </p:cNvPr>
          <p:cNvPicPr>
            <a:picLocks noChangeAspect="1"/>
          </p:cNvPicPr>
          <p:nvPr/>
        </p:nvPicPr>
        <p:blipFill rotWithShape="1">
          <a:blip r:embed="rId2"/>
          <a:srcRect r="51543" b="73333"/>
          <a:stretch/>
        </p:blipFill>
        <p:spPr>
          <a:xfrm>
            <a:off x="1" y="857250"/>
            <a:ext cx="4430864" cy="1371600"/>
          </a:xfrm>
          <a:prstGeom prst="rect">
            <a:avLst/>
          </a:prstGeom>
          <a:ln w="12700">
            <a:miter lim="400000"/>
          </a:ln>
        </p:spPr>
      </p:pic>
      <p:pic>
        <p:nvPicPr>
          <p:cNvPr id="6" name="Picture 5">
            <a:extLst>
              <a:ext uri="{FF2B5EF4-FFF2-40B4-BE49-F238E27FC236}">
                <a16:creationId xmlns:a16="http://schemas.microsoft.com/office/drawing/2014/main" id="{08D8736C-80B2-A6E8-BA11-12F60BEF4379}"/>
              </a:ext>
            </a:extLst>
          </p:cNvPr>
          <p:cNvPicPr>
            <a:picLocks noChangeAspect="1"/>
          </p:cNvPicPr>
          <p:nvPr/>
        </p:nvPicPr>
        <p:blipFill>
          <a:blip r:embed="rId3"/>
          <a:stretch>
            <a:fillRect/>
          </a:stretch>
        </p:blipFill>
        <p:spPr>
          <a:xfrm>
            <a:off x="1073428" y="1690646"/>
            <a:ext cx="7667292" cy="4235561"/>
          </a:xfrm>
          <a:prstGeom prst="rect">
            <a:avLst/>
          </a:prstGeom>
        </p:spPr>
      </p:pic>
    </p:spTree>
    <p:extLst>
      <p:ext uri="{BB962C8B-B14F-4D97-AF65-F5344CB8AC3E}">
        <p14:creationId xmlns:p14="http://schemas.microsoft.com/office/powerpoint/2010/main" val="42106940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FDE0E9-98CA-4272-B0A9-E130C22BB6CA}"/>
              </a:ext>
            </a:extLst>
          </p:cNvPr>
          <p:cNvPicPr>
            <a:picLocks noChangeAspect="1"/>
          </p:cNvPicPr>
          <p:nvPr/>
        </p:nvPicPr>
        <p:blipFill>
          <a:blip r:embed="rId2"/>
          <a:stretch>
            <a:fillRect/>
          </a:stretch>
        </p:blipFill>
        <p:spPr>
          <a:xfrm>
            <a:off x="0" y="0"/>
            <a:ext cx="9144000" cy="6857999"/>
          </a:xfrm>
          <a:prstGeom prst="rect">
            <a:avLst/>
          </a:prstGeom>
        </p:spPr>
      </p:pic>
      <p:sp>
        <p:nvSpPr>
          <p:cNvPr id="4" name="Slide Number Placeholder 3">
            <a:extLst>
              <a:ext uri="{FF2B5EF4-FFF2-40B4-BE49-F238E27FC236}">
                <a16:creationId xmlns:a16="http://schemas.microsoft.com/office/drawing/2014/main" id="{5A3FF4CF-3D09-04CD-E274-73F04B543730}"/>
              </a:ext>
            </a:extLst>
          </p:cNvPr>
          <p:cNvSpPr>
            <a:spLocks noGrp="1"/>
          </p:cNvSpPr>
          <p:nvPr>
            <p:ph type="sldNum" sz="quarter" idx="12"/>
          </p:nvPr>
        </p:nvSpPr>
        <p:spPr/>
        <p:txBody>
          <a:bodyPr/>
          <a:lstStyle/>
          <a:p>
            <a:pPr defTabSz="685800"/>
            <a:fld id="{F140FA90-0724-4487-8E67-6D02F6CA8352}" type="slidenum">
              <a:rPr lang="en-MY">
                <a:solidFill>
                  <a:prstClr val="black">
                    <a:tint val="75000"/>
                  </a:prstClr>
                </a:solidFill>
                <a:latin typeface="Calibri" panose="020F0502020204030204"/>
              </a:rPr>
              <a:pPr defTabSz="685800"/>
              <a:t>217</a:t>
            </a:fld>
            <a:endParaRPr lang="en-MY">
              <a:solidFill>
                <a:prstClr val="black">
                  <a:tint val="75000"/>
                </a:prstClr>
              </a:solidFill>
              <a:latin typeface="Calibri" panose="020F0502020204030204"/>
            </a:endParaRPr>
          </a:p>
        </p:txBody>
      </p:sp>
      <p:sp>
        <p:nvSpPr>
          <p:cNvPr id="5" name="Rectangle 4">
            <a:extLst>
              <a:ext uri="{FF2B5EF4-FFF2-40B4-BE49-F238E27FC236}">
                <a16:creationId xmlns:a16="http://schemas.microsoft.com/office/drawing/2014/main" id="{4D8ACC5F-E500-0884-C922-29A1EDF41E99}"/>
              </a:ext>
            </a:extLst>
          </p:cNvPr>
          <p:cNvSpPr/>
          <p:nvPr/>
        </p:nvSpPr>
        <p:spPr>
          <a:xfrm>
            <a:off x="1314180" y="3054548"/>
            <a:ext cx="6515637" cy="3416320"/>
          </a:xfrm>
          <a:prstGeom prst="rect">
            <a:avLst/>
          </a:prstGeom>
        </p:spPr>
        <p:txBody>
          <a:bodyPr wrap="square">
            <a:spAutoFit/>
          </a:bodyPr>
          <a:lstStyle/>
          <a:p>
            <a:pPr algn="ctr" defTabSz="685800">
              <a:defRPr/>
            </a:pPr>
            <a:r>
              <a:rPr lang="en-US" sz="1200" b="1" dirty="0">
                <a:solidFill>
                  <a:schemeClr val="bg1"/>
                </a:solidFill>
                <a:latin typeface="Century Gothic" panose="020B0502020202020204" pitchFamily="34" charset="0"/>
              </a:rPr>
              <a:t>Address</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Centre of Excellence for Research, Value Innovation and Entrepreneurship (CERVIE)</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 10th Floor, Block G, KL Campus, UCSI University</a:t>
            </a:r>
            <a:br>
              <a:rPr lang="en-US" sz="1200" dirty="0">
                <a:solidFill>
                  <a:schemeClr val="bg1"/>
                </a:solidFill>
                <a:latin typeface="Century Gothic" panose="020B0502020202020204" pitchFamily="34" charset="0"/>
              </a:rPr>
            </a:br>
            <a:br>
              <a:rPr lang="en-US" sz="1200" dirty="0">
                <a:solidFill>
                  <a:schemeClr val="bg1"/>
                </a:solidFill>
                <a:latin typeface="Century Gothic" panose="020B0502020202020204" pitchFamily="34" charset="0"/>
              </a:rPr>
            </a:br>
            <a:r>
              <a:rPr lang="en-US" sz="1200" b="1" dirty="0">
                <a:solidFill>
                  <a:schemeClr val="bg1"/>
                </a:solidFill>
                <a:latin typeface="Century Gothic" panose="020B0502020202020204" pitchFamily="34" charset="0"/>
              </a:rPr>
              <a:t>Telephone</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+603-9101 8880 </a:t>
            </a:r>
            <a:r>
              <a:rPr lang="en-US" sz="1200" dirty="0" err="1">
                <a:solidFill>
                  <a:schemeClr val="bg1"/>
                </a:solidFill>
                <a:latin typeface="Century Gothic" panose="020B0502020202020204" pitchFamily="34" charset="0"/>
              </a:rPr>
              <a:t>ext</a:t>
            </a:r>
            <a:r>
              <a:rPr lang="en-US" sz="1200" dirty="0">
                <a:solidFill>
                  <a:schemeClr val="bg1"/>
                </a:solidFill>
                <a:latin typeface="Century Gothic" panose="020B0502020202020204" pitchFamily="34" charset="0"/>
              </a:rPr>
              <a:t>: 2257, 2256, 2454</a:t>
            </a:r>
            <a:br>
              <a:rPr lang="en-US" sz="1200" dirty="0">
                <a:solidFill>
                  <a:schemeClr val="bg1"/>
                </a:solidFill>
                <a:latin typeface="Century Gothic" panose="020B0502020202020204" pitchFamily="34" charset="0"/>
              </a:rPr>
            </a:br>
            <a:br>
              <a:rPr lang="en-US" sz="1200" dirty="0">
                <a:solidFill>
                  <a:schemeClr val="bg1"/>
                </a:solidFill>
                <a:latin typeface="Century Gothic" panose="020B0502020202020204" pitchFamily="34" charset="0"/>
              </a:rPr>
            </a:br>
            <a:r>
              <a:rPr lang="en-US" sz="1200" b="1" dirty="0">
                <a:solidFill>
                  <a:schemeClr val="bg1"/>
                </a:solidFill>
                <a:latin typeface="Century Gothic" panose="020B0502020202020204" pitchFamily="34" charset="0"/>
              </a:rPr>
              <a:t>Email</a:t>
            </a:r>
          </a:p>
          <a:p>
            <a:pPr algn="ctr" defTabSz="685800">
              <a:defRPr/>
            </a:pPr>
            <a:r>
              <a:rPr lang="en-US" sz="1200" dirty="0">
                <a:solidFill>
                  <a:schemeClr val="bg1"/>
                </a:solidFill>
                <a:latin typeface="Century Gothic" panose="020B0502020202020204" pitchFamily="34" charset="0"/>
              </a:rPr>
              <a:t>General Enquiries</a:t>
            </a:r>
            <a:endParaRPr lang="en-US" sz="1200" b="1" dirty="0">
              <a:solidFill>
                <a:schemeClr val="bg1"/>
              </a:solidFill>
              <a:latin typeface="Century Gothic" panose="020B0502020202020204" pitchFamily="34" charset="0"/>
            </a:endParaRPr>
          </a:p>
          <a:p>
            <a:pPr algn="ctr" defTabSz="685800">
              <a:defRPr/>
            </a:pPr>
            <a:r>
              <a:rPr lang="en-US" sz="1200" dirty="0">
                <a:solidFill>
                  <a:schemeClr val="bg1"/>
                </a:solidFill>
                <a:latin typeface="Century Gothic" panose="020B0502020202020204" pitchFamily="34" charset="0"/>
                <a:hlinkClick r:id="rId3">
                  <a:extLst>
                    <a:ext uri="{A12FA001-AC4F-418D-AE19-62706E023703}">
                      <ahyp:hlinkClr xmlns:ahyp="http://schemas.microsoft.com/office/drawing/2018/hyperlinkcolor" val="tx"/>
                    </a:ext>
                  </a:extLst>
                </a:hlinkClick>
              </a:rPr>
              <a:t>Cervie_ucsi@ucsiuniversity.edu.my</a:t>
            </a:r>
            <a:r>
              <a:rPr lang="en-US" sz="1200" dirty="0">
                <a:solidFill>
                  <a:schemeClr val="bg1"/>
                </a:solidFill>
                <a:latin typeface="Century Gothic" panose="020B0502020202020204" pitchFamily="34" charset="0"/>
              </a:rPr>
              <a:t>  </a:t>
            </a:r>
          </a:p>
          <a:p>
            <a:pPr algn="ctr" defTabSz="685800">
              <a:defRPr/>
            </a:pP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Assoc Prof Ts. Dr. Lionel In Lian Aun</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Director</a:t>
            </a:r>
          </a:p>
          <a:p>
            <a:pPr algn="ctr" defTabSz="685800">
              <a:defRPr/>
            </a:pPr>
            <a:r>
              <a:rPr lang="en-US" sz="1200" dirty="0">
                <a:solidFill>
                  <a:schemeClr val="bg1"/>
                </a:solidFill>
                <a:latin typeface="Century Gothic" panose="020B0502020202020204" pitchFamily="34" charset="0"/>
                <a:hlinkClick r:id="rId4">
                  <a:extLst>
                    <a:ext uri="{A12FA001-AC4F-418D-AE19-62706E023703}">
                      <ahyp:hlinkClr xmlns:ahyp="http://schemas.microsoft.com/office/drawing/2018/hyperlinkcolor" val="tx"/>
                    </a:ext>
                  </a:extLst>
                </a:hlinkClick>
              </a:rPr>
              <a:t>lionelin@ucsiuniversity.edu.my</a:t>
            </a:r>
            <a:r>
              <a:rPr lang="en-US" sz="1200" dirty="0">
                <a:solidFill>
                  <a:schemeClr val="bg1"/>
                </a:solidFill>
                <a:latin typeface="Century Gothic" panose="020B0502020202020204" pitchFamily="34" charset="0"/>
              </a:rPr>
              <a:t> </a:t>
            </a:r>
            <a:br>
              <a:rPr lang="en-US" sz="1200" dirty="0">
                <a:solidFill>
                  <a:schemeClr val="bg1"/>
                </a:solidFill>
                <a:latin typeface="Century Gothic" panose="020B0502020202020204" pitchFamily="34" charset="0"/>
              </a:rPr>
            </a:b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Dr. Wang Kang Han</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Research Manager</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hlinkClick r:id="rId5">
                  <a:extLst>
                    <a:ext uri="{A12FA001-AC4F-418D-AE19-62706E023703}">
                      <ahyp:hlinkClr xmlns:ahyp="http://schemas.microsoft.com/office/drawing/2018/hyperlinkcolor" val="tx"/>
                    </a:ext>
                  </a:extLst>
                </a:hlinkClick>
              </a:rPr>
              <a:t>wangkh@ucsiuniversity.edu.my</a:t>
            </a:r>
            <a:r>
              <a:rPr lang="en-US" sz="1200" dirty="0">
                <a:solidFill>
                  <a:schemeClr val="bg1"/>
                </a:solidFill>
                <a:latin typeface="Century Gothic" panose="020B0502020202020204" pitchFamily="34" charset="0"/>
              </a:rPr>
              <a:t> </a:t>
            </a:r>
            <a:endParaRPr lang="en-GB" sz="1200" u="sng" dirty="0">
              <a:solidFill>
                <a:schemeClr val="bg1"/>
              </a:solidFill>
              <a:latin typeface="Century Gothic" panose="020B0502020202020204" pitchFamily="34" charset="0"/>
            </a:endParaRPr>
          </a:p>
        </p:txBody>
      </p:sp>
      <p:pic>
        <p:nvPicPr>
          <p:cNvPr id="6" name="02.jpg" descr="02.jpg">
            <a:extLst>
              <a:ext uri="{FF2B5EF4-FFF2-40B4-BE49-F238E27FC236}">
                <a16:creationId xmlns:a16="http://schemas.microsoft.com/office/drawing/2014/main" id="{C2CE6CBD-5C91-C788-F256-9F524D137077}"/>
              </a:ext>
            </a:extLst>
          </p:cNvPr>
          <p:cNvPicPr>
            <a:picLocks noChangeAspect="1"/>
          </p:cNvPicPr>
          <p:nvPr/>
        </p:nvPicPr>
        <p:blipFill rotWithShape="1">
          <a:blip r:embed="rId6"/>
          <a:srcRect r="51543" b="73333"/>
          <a:stretch/>
        </p:blipFill>
        <p:spPr>
          <a:xfrm>
            <a:off x="1" y="857250"/>
            <a:ext cx="4430864" cy="1371600"/>
          </a:xfrm>
          <a:prstGeom prst="rect">
            <a:avLst/>
          </a:prstGeom>
          <a:ln w="12700">
            <a:miter lim="400000"/>
          </a:ln>
        </p:spPr>
      </p:pic>
      <p:sp>
        <p:nvSpPr>
          <p:cNvPr id="2" name="Title 1">
            <a:extLst>
              <a:ext uri="{FF2B5EF4-FFF2-40B4-BE49-F238E27FC236}">
                <a16:creationId xmlns:a16="http://schemas.microsoft.com/office/drawing/2014/main" id="{2939644F-BBD6-0AC6-0B07-42E8150F19B8}"/>
              </a:ext>
            </a:extLst>
          </p:cNvPr>
          <p:cNvSpPr>
            <a:spLocks noGrp="1"/>
          </p:cNvSpPr>
          <p:nvPr>
            <p:ph type="title"/>
          </p:nvPr>
        </p:nvSpPr>
        <p:spPr>
          <a:xfrm>
            <a:off x="2406261" y="2367141"/>
            <a:ext cx="4331473" cy="549116"/>
          </a:xfrm>
        </p:spPr>
        <p:txBody>
          <a:bodyPr>
            <a:normAutofit/>
          </a:bodyPr>
          <a:lstStyle/>
          <a:p>
            <a:r>
              <a:rPr lang="en-US" sz="2400" b="1" dirty="0">
                <a:solidFill>
                  <a:schemeClr val="bg1"/>
                </a:solidFill>
                <a:latin typeface="Century Gothic" panose="020B0502020202020204" pitchFamily="34" charset="0"/>
              </a:rPr>
              <a:t>CERVIE Contact Information</a:t>
            </a:r>
            <a:endParaRPr lang="en-MY"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341892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7D705A-C76F-4651-B36D-40C54ACA80EA}"/>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p:cNvSpPr>
            <a:spLocks noGrp="1"/>
          </p:cNvSpPr>
          <p:nvPr>
            <p:ph type="ctrTitle"/>
          </p:nvPr>
        </p:nvSpPr>
        <p:spPr/>
        <p:txBody>
          <a:bodyPr/>
          <a:lstStyle/>
          <a:p>
            <a:br>
              <a:rPr lang="en-US" b="1" dirty="0">
                <a:ln/>
                <a:effectLst>
                  <a:glow rad="101600">
                    <a:srgbClr val="4F81BD">
                      <a:satMod val="175000"/>
                      <a:alpha val="40000"/>
                    </a:srgbClr>
                  </a:glow>
                  <a:outerShdw blurRad="19685" dist="12700" dir="5400000" algn="tl" rotWithShape="0">
                    <a:srgbClr val="4F81BD">
                      <a:satMod val="130000"/>
                      <a:alpha val="60000"/>
                    </a:srgbClr>
                  </a:outerShdw>
                  <a:reflection blurRad="10000" stA="55000" endPos="48000" dist="500" dir="5400000" sy="-100000" algn="bl" rotWithShape="0"/>
                </a:effectLst>
                <a:cs typeface="Arial" pitchFamily="34" charset="0"/>
              </a:rPr>
            </a:br>
            <a:endParaRPr lang="en-US" dirty="0"/>
          </a:p>
        </p:txBody>
      </p:sp>
      <p:sp>
        <p:nvSpPr>
          <p:cNvPr id="3" name="Subtitle 2"/>
          <p:cNvSpPr>
            <a:spLocks noGrp="1"/>
          </p:cNvSpPr>
          <p:nvPr>
            <p:ph type="subTitle" idx="1"/>
          </p:nvPr>
        </p:nvSpPr>
        <p:spPr>
          <a:xfrm>
            <a:off x="676735" y="3429000"/>
            <a:ext cx="7790531" cy="1241822"/>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r>
              <a:rPr lang="en-US" sz="5400" b="1" dirty="0">
                <a:ln/>
                <a:solidFill>
                  <a:schemeClr val="tx1"/>
                </a:solidFill>
                <a:latin typeface="Century Gothic" panose="020B0502020202020204" pitchFamily="34" charset="0"/>
                <a:cs typeface="Arial" pitchFamily="34" charset="0"/>
              </a:rPr>
              <a:t>EXAMINATION CENTRE</a:t>
            </a:r>
            <a:endParaRPr lang="en-US" sz="5400" b="1" dirty="0">
              <a:ln/>
              <a:solidFill>
                <a:schemeClr val="tx1"/>
              </a:solidFill>
              <a:latin typeface="Century Gothic" panose="020B0502020202020204" pitchFamily="34" charset="0"/>
            </a:endParaRPr>
          </a:p>
        </p:txBody>
      </p:sp>
      <p:pic>
        <p:nvPicPr>
          <p:cNvPr id="4" name="Picture 3">
            <a:extLst>
              <a:ext uri="{FF2B5EF4-FFF2-40B4-BE49-F238E27FC236}">
                <a16:creationId xmlns:a16="http://schemas.microsoft.com/office/drawing/2014/main" id="{551E701B-0D11-438A-9BC2-A11901B295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3534" y="1052334"/>
            <a:ext cx="1800383" cy="2061990"/>
          </a:xfrm>
          <a:prstGeom prst="rect">
            <a:avLst/>
          </a:prstGeom>
        </p:spPr>
      </p:pic>
    </p:spTree>
    <p:extLst>
      <p:ext uri="{BB962C8B-B14F-4D97-AF65-F5344CB8AC3E}">
        <p14:creationId xmlns:p14="http://schemas.microsoft.com/office/powerpoint/2010/main" val="279940311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63C101-1F32-42D8-9911-1ECB68F40A01}"/>
              </a:ext>
            </a:extLst>
          </p:cNvPr>
          <p:cNvPicPr>
            <a:picLocks noChangeAspect="1"/>
          </p:cNvPicPr>
          <p:nvPr/>
        </p:nvPicPr>
        <p:blipFill>
          <a:blip r:embed="rId2"/>
          <a:stretch>
            <a:fillRect/>
          </a:stretch>
        </p:blipFill>
        <p:spPr>
          <a:xfrm>
            <a:off x="0" y="0"/>
            <a:ext cx="9144000" cy="6857999"/>
          </a:xfrm>
          <a:prstGeom prst="rect">
            <a:avLst/>
          </a:prstGeom>
        </p:spPr>
      </p:pic>
      <p:sp>
        <p:nvSpPr>
          <p:cNvPr id="7" name="Content Placeholder 2"/>
          <p:cNvSpPr txBox="1">
            <a:spLocks/>
          </p:cNvSpPr>
          <p:nvPr/>
        </p:nvSpPr>
        <p:spPr>
          <a:xfrm>
            <a:off x="1119250" y="1998395"/>
            <a:ext cx="8024750" cy="2964749"/>
          </a:xfrm>
          <a:prstGeom prst="rect">
            <a:avLst/>
          </a:prstGeom>
        </p:spPr>
        <p:txBody>
          <a:bodyPr vert="horz" lIns="68580" tIns="34290" rIns="68580" bIns="34290" rtlCol="0" anchor="t">
            <a:normAutofit fontScale="250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defTabSz="342900" fontAlgn="base">
              <a:spcBef>
                <a:spcPct val="20000"/>
              </a:spcBef>
              <a:spcAft>
                <a:spcPct val="0"/>
              </a:spcAft>
              <a:buClr>
                <a:srgbClr val="052F61"/>
              </a:buClr>
            </a:pPr>
            <a:r>
              <a:rPr lang="en-US" sz="9600" b="1" dirty="0">
                <a:solidFill>
                  <a:schemeClr val="tx1"/>
                </a:solidFill>
                <a:latin typeface="Century Gothic" panose="020B0502020202020204" pitchFamily="34" charset="0"/>
                <a:ea typeface="Tahoma" panose="020B0604030504040204" pitchFamily="34" charset="0"/>
                <a:cs typeface="Tahoma" panose="020B0604030504040204" pitchFamily="34" charset="0"/>
              </a:rPr>
              <a:t>√ Final Examination </a:t>
            </a:r>
            <a:r>
              <a:rPr lang="en-MY" sz="9600" b="1" dirty="0">
                <a:solidFill>
                  <a:schemeClr val="tx1"/>
                </a:solidFill>
                <a:latin typeface="Century Gothic" panose="020B0502020202020204" pitchFamily="34" charset="0"/>
                <a:ea typeface="Tahoma" panose="020B0604030504040204" pitchFamily="34" charset="0"/>
                <a:cs typeface="Tahoma" panose="020B0604030504040204" pitchFamily="34" charset="0"/>
              </a:rPr>
              <a:t>Timetable</a:t>
            </a:r>
          </a:p>
          <a:p>
            <a:pPr algn="l" defTabSz="342900" fontAlgn="base">
              <a:spcBef>
                <a:spcPct val="20000"/>
              </a:spcBef>
              <a:spcAft>
                <a:spcPct val="0"/>
              </a:spcAft>
              <a:buClr>
                <a:srgbClr val="052F61"/>
              </a:buClr>
            </a:pPr>
            <a:r>
              <a:rPr lang="en-MY" sz="9600" b="1" dirty="0">
                <a:solidFill>
                  <a:schemeClr val="tx1"/>
                </a:solidFill>
                <a:latin typeface="Century Gothic" panose="020B0502020202020204" pitchFamily="34" charset="0"/>
                <a:ea typeface="Tahoma" panose="020B0604030504040204" pitchFamily="34" charset="0"/>
                <a:cs typeface="Tahoma" panose="020B0604030504040204" pitchFamily="34" charset="0"/>
              </a:rPr>
              <a:t>√ Eligibility, Barring and Un-Barring</a:t>
            </a:r>
          </a:p>
          <a:p>
            <a:pPr algn="l" defTabSz="342900" fontAlgn="base">
              <a:spcBef>
                <a:spcPct val="20000"/>
              </a:spcBef>
              <a:spcAft>
                <a:spcPct val="0"/>
              </a:spcAft>
              <a:buClr>
                <a:srgbClr val="052F61"/>
              </a:buClr>
            </a:pPr>
            <a:r>
              <a:rPr lang="en-US" sz="9600" b="1" dirty="0">
                <a:solidFill>
                  <a:schemeClr val="tx1"/>
                </a:solidFill>
                <a:latin typeface="Century Gothic" panose="020B0502020202020204" pitchFamily="34" charset="0"/>
                <a:ea typeface="Tahoma" panose="020B0604030504040204" pitchFamily="34" charset="0"/>
                <a:cs typeface="Tahoma" panose="020B0604030504040204" pitchFamily="34" charset="0"/>
              </a:rPr>
              <a:t>√ Rules, Regulations &amp; Procedures</a:t>
            </a:r>
          </a:p>
          <a:p>
            <a:pPr algn="l" defTabSz="342900" fontAlgn="base">
              <a:spcBef>
                <a:spcPct val="20000"/>
              </a:spcBef>
              <a:spcAft>
                <a:spcPct val="0"/>
              </a:spcAft>
              <a:buClr>
                <a:srgbClr val="052F61"/>
              </a:buClr>
            </a:pPr>
            <a:r>
              <a:rPr lang="en-US" sz="9600" b="1" dirty="0">
                <a:solidFill>
                  <a:schemeClr val="tx1"/>
                </a:solidFill>
                <a:latin typeface="Century Gothic" panose="020B0502020202020204" pitchFamily="34" charset="0"/>
                <a:ea typeface="Tahoma" panose="020B0604030504040204" pitchFamily="34" charset="0"/>
                <a:cs typeface="Tahoma" panose="020B0604030504040204" pitchFamily="34" charset="0"/>
              </a:rPr>
              <a:t>√ Absenteeism</a:t>
            </a:r>
          </a:p>
          <a:p>
            <a:pPr algn="l" defTabSz="342900" fontAlgn="base">
              <a:spcBef>
                <a:spcPct val="20000"/>
              </a:spcBef>
              <a:spcAft>
                <a:spcPct val="0"/>
              </a:spcAft>
              <a:buClr>
                <a:srgbClr val="052F61"/>
              </a:buClr>
            </a:pPr>
            <a:r>
              <a:rPr lang="en-US" sz="9600" b="1" dirty="0">
                <a:solidFill>
                  <a:schemeClr val="tx1"/>
                </a:solidFill>
                <a:latin typeface="Century Gothic" panose="020B0502020202020204" pitchFamily="34" charset="0"/>
                <a:ea typeface="Tahoma" panose="020B0604030504040204" pitchFamily="34" charset="0"/>
                <a:cs typeface="Tahoma" panose="020B0604030504040204" pitchFamily="34" charset="0"/>
              </a:rPr>
              <a:t>√ Plagiarism, </a:t>
            </a:r>
            <a:r>
              <a:rPr lang="en-MY" sz="9600" b="1" dirty="0">
                <a:solidFill>
                  <a:schemeClr val="tx1"/>
                </a:solidFill>
                <a:latin typeface="Century Gothic" panose="020B0502020202020204" pitchFamily="34" charset="0"/>
                <a:ea typeface="Tahoma" panose="020B0604030504040204" pitchFamily="34" charset="0"/>
                <a:cs typeface="Tahoma" panose="020B0604030504040204" pitchFamily="34" charset="0"/>
              </a:rPr>
              <a:t>Cheating and Misconduct</a:t>
            </a:r>
          </a:p>
          <a:p>
            <a:pPr algn="l" defTabSz="342900" fontAlgn="base">
              <a:spcBef>
                <a:spcPct val="20000"/>
              </a:spcBef>
              <a:spcAft>
                <a:spcPct val="0"/>
              </a:spcAft>
              <a:buClr>
                <a:srgbClr val="052F61"/>
              </a:buClr>
            </a:pPr>
            <a:r>
              <a:rPr lang="en-US" sz="9600" b="1" dirty="0">
                <a:solidFill>
                  <a:schemeClr val="tx1"/>
                </a:solidFill>
                <a:latin typeface="Century Gothic" panose="020B0502020202020204" pitchFamily="34" charset="0"/>
                <a:ea typeface="Tahoma" panose="020B0604030504040204" pitchFamily="34" charset="0"/>
                <a:cs typeface="Tahoma" panose="020B0604030504040204" pitchFamily="34" charset="0"/>
              </a:rPr>
              <a:t>√ </a:t>
            </a:r>
            <a:r>
              <a:rPr lang="en-MY" sz="9600" b="1" dirty="0">
                <a:solidFill>
                  <a:schemeClr val="tx1"/>
                </a:solidFill>
                <a:latin typeface="Century Gothic" panose="020B0502020202020204" pitchFamily="34" charset="0"/>
                <a:ea typeface="Tahoma" panose="020B0604030504040204" pitchFamily="34" charset="0"/>
                <a:cs typeface="Tahoma" panose="020B0604030504040204" pitchFamily="34" charset="0"/>
              </a:rPr>
              <a:t>Examination Slip</a:t>
            </a:r>
          </a:p>
          <a:p>
            <a:pPr algn="l" defTabSz="342900" fontAlgn="base">
              <a:spcBef>
                <a:spcPct val="20000"/>
              </a:spcBef>
              <a:spcAft>
                <a:spcPct val="0"/>
              </a:spcAft>
              <a:buClr>
                <a:srgbClr val="052F61"/>
              </a:buClr>
            </a:pPr>
            <a:r>
              <a:rPr lang="en-MY" sz="9600" b="1" dirty="0">
                <a:solidFill>
                  <a:schemeClr val="tx1"/>
                </a:solidFill>
                <a:latin typeface="Century Gothic" panose="020B0502020202020204" pitchFamily="34" charset="0"/>
                <a:ea typeface="Tahoma" panose="020B0604030504040204" pitchFamily="34" charset="0"/>
                <a:cs typeface="Tahoma" panose="020B0604030504040204" pitchFamily="34" charset="0"/>
              </a:rPr>
              <a:t>√Supplementary Examinations</a:t>
            </a:r>
          </a:p>
          <a:p>
            <a:pPr algn="l" defTabSz="342900" fontAlgn="base">
              <a:spcBef>
                <a:spcPct val="20000"/>
              </a:spcBef>
              <a:spcAft>
                <a:spcPct val="0"/>
              </a:spcAft>
              <a:buClr>
                <a:srgbClr val="052F61"/>
              </a:buClr>
            </a:pPr>
            <a:r>
              <a:rPr lang="en-MY" sz="9600" b="1" dirty="0">
                <a:solidFill>
                  <a:schemeClr val="tx1"/>
                </a:solidFill>
                <a:latin typeface="Century Gothic" panose="020B0502020202020204" pitchFamily="34" charset="0"/>
                <a:ea typeface="Tahoma" panose="020B0604030504040204" pitchFamily="34" charset="0"/>
                <a:cs typeface="Tahoma" panose="020B0604030504040204" pitchFamily="34" charset="0"/>
              </a:rPr>
              <a:t>√ </a:t>
            </a:r>
            <a:r>
              <a:rPr lang="en-US" sz="9600" b="1" dirty="0">
                <a:solidFill>
                  <a:schemeClr val="tx1"/>
                </a:solidFill>
                <a:latin typeface="Century Gothic" panose="020B0502020202020204" pitchFamily="34" charset="0"/>
                <a:ea typeface="Tahoma" panose="020B0604030504040204" pitchFamily="34" charset="0"/>
                <a:cs typeface="Tahoma" panose="020B0604030504040204" pitchFamily="34" charset="0"/>
              </a:rPr>
              <a:t>Appeals for re-evaluation of results </a:t>
            </a:r>
            <a:endParaRPr lang="en-MY" sz="9600" b="1" dirty="0">
              <a:solidFill>
                <a:schemeClr val="tx1"/>
              </a:solidFill>
              <a:latin typeface="Century Gothic" panose="020B0502020202020204" pitchFamily="34" charset="0"/>
              <a:ea typeface="Tahoma" panose="020B0604030504040204" pitchFamily="34" charset="0"/>
              <a:cs typeface="Tahoma" panose="020B0604030504040204" pitchFamily="34" charset="0"/>
            </a:endParaRPr>
          </a:p>
          <a:p>
            <a:pPr algn="l" defTabSz="342900" fontAlgn="base">
              <a:spcBef>
                <a:spcPct val="20000"/>
              </a:spcBef>
              <a:spcAft>
                <a:spcPct val="0"/>
              </a:spcAft>
              <a:buClr>
                <a:srgbClr val="052F61"/>
              </a:buClr>
            </a:pPr>
            <a:endParaRPr lang="en-MY" sz="9000" b="1" dirty="0">
              <a:solidFill>
                <a:schemeClr val="tx1"/>
              </a:solidFill>
              <a:latin typeface="Arial Black" panose="020B0A04020102020204" pitchFamily="34" charset="0"/>
            </a:endParaRPr>
          </a:p>
          <a:p>
            <a:pPr algn="l" defTabSz="342900" fontAlgn="base">
              <a:spcBef>
                <a:spcPct val="20000"/>
              </a:spcBef>
              <a:spcAft>
                <a:spcPct val="0"/>
              </a:spcAft>
              <a:buClr>
                <a:srgbClr val="052F61"/>
              </a:buClr>
            </a:pPr>
            <a:endParaRPr lang="en-MY" sz="1350" b="1" dirty="0">
              <a:solidFill>
                <a:schemeClr val="tx1"/>
              </a:solidFill>
              <a:latin typeface="Century Gothic" panose="020B0502020202020204"/>
            </a:endParaRPr>
          </a:p>
          <a:p>
            <a:pPr algn="l" defTabSz="342900" fontAlgn="base">
              <a:spcBef>
                <a:spcPct val="20000"/>
              </a:spcBef>
              <a:spcAft>
                <a:spcPct val="0"/>
              </a:spcAft>
              <a:buClr>
                <a:srgbClr val="052F61"/>
              </a:buClr>
            </a:pPr>
            <a:endParaRPr lang="en-US" sz="1350" b="1" dirty="0">
              <a:solidFill>
                <a:schemeClr val="tx1"/>
              </a:solidFill>
              <a:latin typeface="Footlight MT Light" panose="0204060206030A020304" pitchFamily="18" charset="0"/>
            </a:endParaRPr>
          </a:p>
          <a:p>
            <a:pPr algn="l" defTabSz="342900" fontAlgn="base">
              <a:spcBef>
                <a:spcPct val="20000"/>
              </a:spcBef>
              <a:spcAft>
                <a:spcPct val="0"/>
              </a:spcAft>
              <a:buClr>
                <a:srgbClr val="052F61"/>
              </a:buClr>
            </a:pPr>
            <a:endParaRPr lang="en-US" sz="1350" b="1" dirty="0">
              <a:solidFill>
                <a:schemeClr val="tx1"/>
              </a:solidFill>
              <a:latin typeface="Footlight MT Light" panose="0204060206030A020304" pitchFamily="18" charset="0"/>
            </a:endParaRPr>
          </a:p>
          <a:p>
            <a:pPr algn="l" defTabSz="342900" fontAlgn="base">
              <a:spcBef>
                <a:spcPct val="20000"/>
              </a:spcBef>
              <a:spcAft>
                <a:spcPct val="0"/>
              </a:spcAft>
              <a:buClr>
                <a:srgbClr val="052F61"/>
              </a:buClr>
            </a:pPr>
            <a:endParaRPr lang="en-US" sz="1350" b="1" dirty="0">
              <a:solidFill>
                <a:schemeClr val="tx1"/>
              </a:solidFill>
              <a:latin typeface="Footlight MT Light" panose="0204060206030A020304" pitchFamily="18" charset="0"/>
            </a:endParaRPr>
          </a:p>
          <a:p>
            <a:pPr algn="l" defTabSz="342900" fontAlgn="base">
              <a:spcBef>
                <a:spcPct val="20000"/>
              </a:spcBef>
              <a:spcAft>
                <a:spcPct val="0"/>
              </a:spcAft>
              <a:buClr>
                <a:srgbClr val="052F61"/>
              </a:buClr>
            </a:pPr>
            <a:endParaRPr lang="en-MY" sz="1350" b="1" dirty="0">
              <a:solidFill>
                <a:schemeClr val="tx1"/>
              </a:solidFill>
              <a:latin typeface="Century Gothic" panose="020B0502020202020204"/>
            </a:endParaRPr>
          </a:p>
          <a:p>
            <a:pPr algn="l" defTabSz="342900" fontAlgn="base">
              <a:spcBef>
                <a:spcPct val="20000"/>
              </a:spcBef>
              <a:spcAft>
                <a:spcPct val="0"/>
              </a:spcAft>
              <a:buClr>
                <a:srgbClr val="052F61"/>
              </a:buClr>
            </a:pPr>
            <a:endParaRPr lang="en-MY" sz="1350" b="1" dirty="0">
              <a:solidFill>
                <a:schemeClr val="tx1"/>
              </a:solidFill>
              <a:latin typeface="Century Gothic" panose="020B0502020202020204"/>
            </a:endParaRPr>
          </a:p>
          <a:p>
            <a:pPr algn="l" defTabSz="342900" fontAlgn="base">
              <a:spcBef>
                <a:spcPct val="20000"/>
              </a:spcBef>
              <a:spcAft>
                <a:spcPct val="0"/>
              </a:spcAft>
              <a:buClr>
                <a:srgbClr val="052F61"/>
              </a:buClr>
            </a:pPr>
            <a:endParaRPr lang="en-MY" sz="1350" b="1" dirty="0">
              <a:solidFill>
                <a:schemeClr val="tx1"/>
              </a:solidFill>
              <a:latin typeface="Century Gothic" panose="020B0502020202020204"/>
            </a:endParaRPr>
          </a:p>
          <a:p>
            <a:pPr defTabSz="342900" fontAlgn="base">
              <a:spcBef>
                <a:spcPct val="20000"/>
              </a:spcBef>
              <a:spcAft>
                <a:spcPct val="0"/>
              </a:spcAft>
              <a:buClr>
                <a:srgbClr val="052F61"/>
              </a:buClr>
            </a:pPr>
            <a:r>
              <a:rPr lang="en-US" sz="2250" b="1" dirty="0">
                <a:solidFill>
                  <a:schemeClr val="tx1"/>
                </a:solidFill>
                <a:latin typeface="Footlight MT Light" panose="0204060206030A020304" pitchFamily="18" charset="0"/>
              </a:rPr>
              <a:t> </a:t>
            </a:r>
          </a:p>
        </p:txBody>
      </p:sp>
      <p:sp>
        <p:nvSpPr>
          <p:cNvPr id="9" name="Rectangle 8"/>
          <p:cNvSpPr/>
          <p:nvPr/>
        </p:nvSpPr>
        <p:spPr>
          <a:xfrm>
            <a:off x="2496878" y="1158216"/>
            <a:ext cx="4429418" cy="611706"/>
          </a:xfrm>
          <a:prstGeom prst="rect">
            <a:avLst/>
          </a:prstGeom>
        </p:spPr>
        <p:txBody>
          <a:bodyPr wrap="none">
            <a:spAutoFit/>
          </a:bodyPr>
          <a:lstStyle/>
          <a:p>
            <a:pPr defTabSz="342900">
              <a:spcBef>
                <a:spcPts val="900"/>
              </a:spcBef>
              <a:buSzPts val="1200"/>
            </a:pPr>
            <a:r>
              <a:rPr lang="en-MY" sz="3375" b="1" dirty="0">
                <a:latin typeface="Century Gothic" panose="020B0502020202020204" pitchFamily="34" charset="0"/>
                <a:ea typeface="SimSun" panose="02010600030101010101" pitchFamily="2" charset="-122"/>
                <a:cs typeface="Times New Roman" panose="02020603050405020304" pitchFamily="18" charset="0"/>
              </a:rPr>
              <a:t>IMPORTANT THINGS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7920" y="3280093"/>
            <a:ext cx="1534531" cy="2089574"/>
          </a:xfrm>
          <a:prstGeom prst="rect">
            <a:avLst/>
          </a:prstGeom>
        </p:spPr>
      </p:pic>
    </p:spTree>
    <p:extLst>
      <p:ext uri="{BB962C8B-B14F-4D97-AF65-F5344CB8AC3E}">
        <p14:creationId xmlns:p14="http://schemas.microsoft.com/office/powerpoint/2010/main" val="1834913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F5771C-7EF4-4A7A-A2CF-A57A6339F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2531" name="Text Box 2"/>
          <p:cNvSpPr txBox="1">
            <a:spLocks noChangeArrowheads="1"/>
          </p:cNvSpPr>
          <p:nvPr/>
        </p:nvSpPr>
        <p:spPr bwMode="auto">
          <a:xfrm>
            <a:off x="180975" y="1066800"/>
            <a:ext cx="8572500" cy="6119817"/>
          </a:xfrm>
          <a:prstGeom prst="rect">
            <a:avLst/>
          </a:prstGeom>
          <a:noFill/>
          <a:ln w="9525">
            <a:noFill/>
            <a:miter lim="800000"/>
            <a:headEnd/>
            <a:tailEnd/>
          </a:ln>
        </p:spPr>
        <p:txBody>
          <a:bodyPr wrap="square">
            <a:spAutoFit/>
          </a:bodyPr>
          <a:lstStyle/>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Course Selection Terms &amp; Conditions:</a:t>
            </a:r>
            <a:endParaRPr kumimoji="0" lang="en-US" sz="2400" b="1" i="0" u="sng"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461963" marR="0" lvl="0" indent="-461963" algn="l" defTabSz="457200" rtl="0" eaLnBrk="1" fontAlgn="auto" latinLnBrk="0" hangingPunct="1">
              <a:lnSpc>
                <a:spcPct val="100000"/>
              </a:lnSpc>
              <a:spcBef>
                <a:spcPct val="50000"/>
              </a:spcBef>
              <a:spcAft>
                <a:spcPts val="0"/>
              </a:spcAft>
              <a:buClrTx/>
              <a:buSzTx/>
              <a:buFontTx/>
              <a:buAutoNum type="arabicParenR"/>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You are advised to select courses ONLY if you plan to continue your studies for the coming semester because fees will be charged once your Course Selection exercise is approved.</a:t>
            </a:r>
          </a:p>
          <a:p>
            <a:pPr marL="461963" marR="0" lvl="0" indent="-461963" algn="l" defTabSz="457200" rtl="0" eaLnBrk="1" fontAlgn="auto" latinLnBrk="0" hangingPunct="1">
              <a:lnSpc>
                <a:spcPct val="100000"/>
              </a:lnSpc>
              <a:spcBef>
                <a:spcPct val="50000"/>
              </a:spcBef>
              <a:spcAft>
                <a:spcPts val="0"/>
              </a:spcAft>
              <a:buClrTx/>
              <a:buSzTx/>
              <a:buFontTx/>
              <a:buAutoNum type="arabicParenR"/>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Once the Course Selection is submitted and approved:</a:t>
            </a:r>
          </a:p>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 The Group Finance Office will bill you based on the number of approved subjects. You need to pay the tuition fees amount based on the number of approved subjects.</a:t>
            </a:r>
          </a:p>
          <a:p>
            <a:pPr marL="461963" marR="0" lvl="0" indent="-461963" algn="just" defTabSz="4572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b. Facilities fees, insurance, medical plan, lab consumables and resource fee and other related fees (hereinafter referred to as “other facilities fee”) will be charged to all students (including students taking Co-Op subjects).  Repeat fee will be charged for repeating the Co-Op subject.</a:t>
            </a:r>
          </a:p>
          <a:p>
            <a:pPr marL="461963" marR="0" lvl="0" indent="-461963" algn="l" defTabSz="457200" rtl="0" eaLnBrk="1" fontAlgn="auto" latinLnBrk="0" hangingPunct="1">
              <a:lnSpc>
                <a:spcPct val="8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p:txBody>
      </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0582506"/>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5A5BA5-968C-462A-B61A-F067D7FD129F}"/>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p:cNvSpPr>
            <a:spLocks noGrp="1"/>
          </p:cNvSpPr>
          <p:nvPr>
            <p:ph type="title"/>
          </p:nvPr>
        </p:nvSpPr>
        <p:spPr>
          <a:xfrm>
            <a:off x="133598" y="1005742"/>
            <a:ext cx="8302334" cy="875753"/>
          </a:xfrm>
        </p:spPr>
        <p:txBody>
          <a:bodyPr>
            <a:normAutofit fontScale="90000"/>
          </a:bodyPr>
          <a:lstStyle/>
          <a:p>
            <a:pPr algn="ctr"/>
            <a:r>
              <a:rPr lang="en-US" b="1" dirty="0">
                <a:latin typeface="Century Gothic" panose="020B0502020202020204" pitchFamily="34" charset="0"/>
              </a:rPr>
              <a:t>FINAL EXAMINATION will be conducted </a:t>
            </a:r>
            <a:br>
              <a:rPr lang="en-US" b="1" dirty="0">
                <a:latin typeface="Century Gothic" panose="020B0502020202020204" pitchFamily="34" charset="0"/>
              </a:rPr>
            </a:br>
            <a:r>
              <a:rPr lang="en-US" b="1" dirty="0">
                <a:latin typeface="Century Gothic" panose="020B0502020202020204" pitchFamily="34" charset="0"/>
              </a:rPr>
              <a:t>at the END OF THE SEMESTER :</a:t>
            </a:r>
            <a:endParaRPr lang="en-US" dirty="0">
              <a:latin typeface="Century Gothic" panose="020B0502020202020204" pitchFamily="34" charset="0"/>
            </a:endParaRPr>
          </a:p>
        </p:txBody>
      </p:sp>
      <p:sp>
        <p:nvSpPr>
          <p:cNvPr id="6" name="Title 1"/>
          <p:cNvSpPr txBox="1">
            <a:spLocks/>
          </p:cNvSpPr>
          <p:nvPr/>
        </p:nvSpPr>
        <p:spPr>
          <a:xfrm>
            <a:off x="725775" y="2046293"/>
            <a:ext cx="8609611" cy="2765414"/>
          </a:xfrm>
          <a:prstGeom prst="rect">
            <a:avLst/>
          </a:prstGeom>
        </p:spPr>
        <p:txBody>
          <a:bodyPr vert="horz" lIns="68580" tIns="34290" rIns="68580" bIns="34290" rtlCol="0" anchor="t">
            <a:normAutofit fontScale="2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900"/>
            <a:r>
              <a:rPr lang="en-US" sz="7200" b="1" dirty="0">
                <a:solidFill>
                  <a:schemeClr val="tx1"/>
                </a:solidFill>
                <a:latin typeface="Century Gothic" panose="020B0502020202020204" pitchFamily="34" charset="0"/>
              </a:rPr>
              <a:t>Refer Academic Calendar in IIS Portal</a:t>
            </a:r>
          </a:p>
          <a:p>
            <a:pPr defTabSz="342900"/>
            <a:endParaRPr lang="en-US" sz="7200" b="1" dirty="0">
              <a:solidFill>
                <a:schemeClr val="tx1"/>
              </a:solidFill>
              <a:latin typeface="Century Gothic" panose="020B0502020202020204" pitchFamily="34" charset="0"/>
            </a:endParaRPr>
          </a:p>
          <a:p>
            <a:pPr marL="857250" indent="-857250" defTabSz="342900">
              <a:buFont typeface="Wingdings" panose="05000000000000000000" pitchFamily="2" charset="2"/>
              <a:buChar char="Ø"/>
            </a:pPr>
            <a:r>
              <a:rPr lang="en-US" sz="7200" b="1" dirty="0">
                <a:solidFill>
                  <a:schemeClr val="tx1"/>
                </a:solidFill>
                <a:latin typeface="Century Gothic" panose="020B0502020202020204"/>
              </a:rPr>
              <a:t>General </a:t>
            </a:r>
            <a:r>
              <a:rPr lang="en-US" sz="7200" b="1" dirty="0" err="1">
                <a:solidFill>
                  <a:schemeClr val="tx1"/>
                </a:solidFill>
                <a:latin typeface="Century Gothic" panose="020B0502020202020204"/>
              </a:rPr>
              <a:t>Programmes</a:t>
            </a:r>
            <a:r>
              <a:rPr lang="en-US" sz="7200" b="1" dirty="0">
                <a:solidFill>
                  <a:schemeClr val="tx1"/>
                </a:solidFill>
                <a:latin typeface="Century Gothic" panose="020B0502020202020204"/>
              </a:rPr>
              <a:t> – Week 15 and Week 17</a:t>
            </a:r>
          </a:p>
          <a:p>
            <a:pPr marL="857250" indent="-857250" defTabSz="342900">
              <a:buFont typeface="Wingdings" panose="05000000000000000000" pitchFamily="2" charset="2"/>
              <a:buChar char="Ø"/>
            </a:pPr>
            <a:r>
              <a:rPr lang="en-US" sz="7200" b="1" dirty="0">
                <a:solidFill>
                  <a:schemeClr val="tx1"/>
                </a:solidFill>
                <a:latin typeface="Century Gothic" panose="020B0502020202020204"/>
              </a:rPr>
              <a:t>Foundation </a:t>
            </a:r>
            <a:r>
              <a:rPr lang="en-US" sz="7200" b="1" dirty="0" err="1">
                <a:solidFill>
                  <a:schemeClr val="tx1"/>
                </a:solidFill>
                <a:latin typeface="Century Gothic" panose="020B0502020202020204"/>
              </a:rPr>
              <a:t>Programmes</a:t>
            </a:r>
            <a:r>
              <a:rPr lang="en-US" sz="7200" b="1" dirty="0">
                <a:solidFill>
                  <a:schemeClr val="tx1"/>
                </a:solidFill>
                <a:latin typeface="Century Gothic" panose="020B0502020202020204"/>
              </a:rPr>
              <a:t> – Week 13 &amp; Week 15</a:t>
            </a:r>
          </a:p>
          <a:p>
            <a:pPr marL="857250" indent="-857250" defTabSz="342900">
              <a:buFont typeface="Wingdings" panose="05000000000000000000" pitchFamily="2" charset="2"/>
              <a:buChar char="Ø"/>
            </a:pPr>
            <a:r>
              <a:rPr lang="en-US" sz="7200" b="1" dirty="0">
                <a:solidFill>
                  <a:schemeClr val="tx1"/>
                </a:solidFill>
                <a:latin typeface="Century Gothic" panose="020B0502020202020204"/>
              </a:rPr>
              <a:t>Master </a:t>
            </a:r>
            <a:r>
              <a:rPr lang="en-US" sz="7200" b="1" dirty="0" err="1">
                <a:solidFill>
                  <a:schemeClr val="tx1"/>
                </a:solidFill>
                <a:latin typeface="Century Gothic" panose="020B0502020202020204"/>
              </a:rPr>
              <a:t>Programmes</a:t>
            </a:r>
            <a:r>
              <a:rPr lang="en-US" sz="7200" b="1" dirty="0">
                <a:solidFill>
                  <a:schemeClr val="tx1"/>
                </a:solidFill>
                <a:latin typeface="Century Gothic" panose="020B0502020202020204"/>
              </a:rPr>
              <a:t> – Week 15 &amp; Week 17</a:t>
            </a:r>
          </a:p>
          <a:p>
            <a:pPr defTabSz="342900"/>
            <a:endParaRPr lang="en-US" sz="7200" b="1" dirty="0">
              <a:solidFill>
                <a:schemeClr val="tx1"/>
              </a:solidFill>
              <a:latin typeface="Century Gothic" panose="020B0502020202020204" pitchFamily="34" charset="0"/>
            </a:endParaRPr>
          </a:p>
          <a:p>
            <a:pPr defTabSz="342900"/>
            <a:r>
              <a:rPr lang="en-US" sz="6600" dirty="0">
                <a:solidFill>
                  <a:schemeClr val="tx1"/>
                </a:solidFill>
                <a:latin typeface="Century Gothic" panose="020B0502020202020204" pitchFamily="34" charset="0"/>
              </a:rPr>
              <a:t>Examination timetable will be published in the IIS portal.</a:t>
            </a:r>
          </a:p>
          <a:p>
            <a:pPr defTabSz="342900"/>
            <a:endParaRPr lang="en-US" sz="6600" b="1" dirty="0">
              <a:solidFill>
                <a:schemeClr val="tx1"/>
              </a:solidFill>
              <a:latin typeface="Century Gothic" panose="020B0502020202020204" pitchFamily="34" charset="0"/>
            </a:endParaRPr>
          </a:p>
          <a:p>
            <a:pPr defTabSz="342900"/>
            <a:r>
              <a:rPr lang="en-US" sz="6600" b="1" dirty="0">
                <a:solidFill>
                  <a:schemeClr val="tx1"/>
                </a:solidFill>
                <a:latin typeface="Century Gothic" panose="020B0502020202020204" pitchFamily="34" charset="0"/>
              </a:rPr>
              <a:t>You have to:</a:t>
            </a:r>
          </a:p>
          <a:p>
            <a:pPr defTabSz="342900"/>
            <a:endParaRPr lang="en-US" sz="6600" b="1" dirty="0">
              <a:solidFill>
                <a:schemeClr val="tx1"/>
              </a:solidFill>
              <a:latin typeface="Century Gothic" panose="020B0502020202020204" pitchFamily="34" charset="0"/>
            </a:endParaRPr>
          </a:p>
          <a:p>
            <a:pPr defTabSz="342900"/>
            <a:r>
              <a:rPr lang="en-US" sz="6600" dirty="0">
                <a:solidFill>
                  <a:schemeClr val="tx1"/>
                </a:solidFill>
                <a:latin typeface="Century Gothic" panose="020B0502020202020204" pitchFamily="34" charset="0"/>
              </a:rPr>
              <a:t>❶ Ensure that you are </a:t>
            </a:r>
            <a:r>
              <a:rPr lang="en-US" sz="6600" b="1" dirty="0">
                <a:solidFill>
                  <a:schemeClr val="tx1"/>
                </a:solidFill>
                <a:latin typeface="Century Gothic" panose="020B0502020202020204" pitchFamily="34" charset="0"/>
              </a:rPr>
              <a:t>ELIGIBLE </a:t>
            </a:r>
            <a:r>
              <a:rPr lang="en-US" sz="6600" dirty="0">
                <a:solidFill>
                  <a:schemeClr val="tx1"/>
                </a:solidFill>
                <a:latin typeface="Century Gothic" panose="020B0502020202020204" pitchFamily="34" charset="0"/>
              </a:rPr>
              <a:t>to sit for the examination (no </a:t>
            </a:r>
          </a:p>
          <a:p>
            <a:pPr defTabSz="342900"/>
            <a:r>
              <a:rPr lang="en-US" sz="6600" dirty="0">
                <a:solidFill>
                  <a:schemeClr val="tx1"/>
                </a:solidFill>
                <a:latin typeface="Century Gothic" panose="020B0502020202020204" pitchFamily="34" charset="0"/>
              </a:rPr>
              <a:t>     outstanding fee and barred) </a:t>
            </a:r>
          </a:p>
          <a:p>
            <a:pPr defTabSz="342900"/>
            <a:endParaRPr lang="en-US" sz="6600" dirty="0">
              <a:solidFill>
                <a:schemeClr val="tx1"/>
              </a:solidFill>
              <a:latin typeface="Century Gothic" panose="020B0502020202020204" pitchFamily="34" charset="0"/>
            </a:endParaRPr>
          </a:p>
          <a:p>
            <a:pPr defTabSz="342900"/>
            <a:r>
              <a:rPr lang="en-US" sz="6600" dirty="0">
                <a:solidFill>
                  <a:schemeClr val="tx1"/>
                </a:solidFill>
                <a:latin typeface="Century Gothic" panose="020B0502020202020204" pitchFamily="34" charset="0"/>
              </a:rPr>
              <a:t>❷ Make sure you have the </a:t>
            </a:r>
            <a:r>
              <a:rPr lang="en-US" sz="6600" b="1" dirty="0">
                <a:solidFill>
                  <a:schemeClr val="tx1"/>
                </a:solidFill>
                <a:latin typeface="Century Gothic" panose="020B0502020202020204" pitchFamily="34" charset="0"/>
              </a:rPr>
              <a:t>EXAMINATION SLIP </a:t>
            </a:r>
            <a:r>
              <a:rPr lang="en-US" sz="6600" dirty="0">
                <a:solidFill>
                  <a:schemeClr val="tx1"/>
                </a:solidFill>
                <a:latin typeface="Century Gothic" panose="020B0502020202020204" pitchFamily="34" charset="0"/>
              </a:rPr>
              <a:t>and </a:t>
            </a:r>
            <a:r>
              <a:rPr lang="en-US" sz="6600" b="1" dirty="0">
                <a:solidFill>
                  <a:schemeClr val="tx1"/>
                </a:solidFill>
                <a:latin typeface="Century Gothic" panose="020B0502020202020204" pitchFamily="34" charset="0"/>
              </a:rPr>
              <a:t>STUDENT ID </a:t>
            </a:r>
            <a:r>
              <a:rPr lang="en-US" sz="6600" dirty="0">
                <a:solidFill>
                  <a:schemeClr val="tx1"/>
                </a:solidFill>
                <a:latin typeface="Century Gothic" panose="020B0502020202020204" pitchFamily="34" charset="0"/>
              </a:rPr>
              <a:t>to enter the  </a:t>
            </a:r>
          </a:p>
          <a:p>
            <a:pPr defTabSz="342900"/>
            <a:r>
              <a:rPr lang="en-US" sz="6600" dirty="0">
                <a:solidFill>
                  <a:schemeClr val="tx1"/>
                </a:solidFill>
                <a:latin typeface="Century Gothic" panose="020B0502020202020204" pitchFamily="34" charset="0"/>
              </a:rPr>
              <a:t>     exam hall/Venue</a:t>
            </a:r>
          </a:p>
          <a:p>
            <a:pPr defTabSz="342900"/>
            <a:endParaRPr lang="en-US" sz="7200" dirty="0">
              <a:solidFill>
                <a:schemeClr val="tx1"/>
              </a:solidFill>
              <a:latin typeface="Century Gothic" panose="020B0502020202020204" pitchFamily="34" charset="0"/>
            </a:endParaRPr>
          </a:p>
          <a:p>
            <a:pPr defTabSz="342900"/>
            <a:endParaRPr lang="en-US" sz="7200" dirty="0">
              <a:solidFill>
                <a:schemeClr val="tx1"/>
              </a:solidFill>
              <a:latin typeface="Century Gothic" panose="020B0502020202020204" pitchFamily="34" charset="0"/>
            </a:endParaRPr>
          </a:p>
          <a:p>
            <a:pPr defTabSz="342900"/>
            <a:endParaRPr lang="en-US" sz="6000" dirty="0">
              <a:solidFill>
                <a:schemeClr val="tx1"/>
              </a:solidFill>
              <a:latin typeface="Arial Black" panose="020B0A04020102020204" pitchFamily="34" charset="0"/>
            </a:endParaRPr>
          </a:p>
          <a:p>
            <a:pPr defTabSz="342900"/>
            <a:endParaRPr lang="en-US" sz="2700" b="1" dirty="0">
              <a:solidFill>
                <a:schemeClr val="tx1"/>
              </a:solidFill>
              <a:latin typeface="Century Gothic" panose="020B0502020202020204"/>
            </a:endParaRPr>
          </a:p>
          <a:p>
            <a:pPr algn="ctr" defTabSz="342900"/>
            <a:endParaRPr lang="en-US" sz="2700" dirty="0">
              <a:solidFill>
                <a:schemeClr val="tx1"/>
              </a:solidFill>
              <a:latin typeface="Footlight MT Light" panose="0204060206030A020304" pitchFamily="18" charset="0"/>
            </a:endParaRPr>
          </a:p>
        </p:txBody>
      </p:sp>
    </p:spTree>
    <p:extLst>
      <p:ext uri="{BB962C8B-B14F-4D97-AF65-F5344CB8AC3E}">
        <p14:creationId xmlns:p14="http://schemas.microsoft.com/office/powerpoint/2010/main" val="257496645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C35D84-93F4-4EC2-B7FD-8956ED7E1CE5}"/>
              </a:ext>
            </a:extLst>
          </p:cNvPr>
          <p:cNvPicPr>
            <a:picLocks noChangeAspect="1"/>
          </p:cNvPicPr>
          <p:nvPr/>
        </p:nvPicPr>
        <p:blipFill>
          <a:blip r:embed="rId2"/>
          <a:stretch>
            <a:fillRect/>
          </a:stretch>
        </p:blipFill>
        <p:spPr>
          <a:xfrm>
            <a:off x="0" y="0"/>
            <a:ext cx="9144000" cy="6857999"/>
          </a:xfrm>
          <a:prstGeom prst="rect">
            <a:avLst/>
          </a:prstGeom>
        </p:spPr>
      </p:pic>
      <p:sp>
        <p:nvSpPr>
          <p:cNvPr id="3" name="Content Placeholder 2"/>
          <p:cNvSpPr>
            <a:spLocks noGrp="1"/>
          </p:cNvSpPr>
          <p:nvPr>
            <p:ph idx="1"/>
          </p:nvPr>
        </p:nvSpPr>
        <p:spPr>
          <a:xfrm>
            <a:off x="801999" y="2026136"/>
            <a:ext cx="7831328" cy="3264993"/>
          </a:xfrm>
        </p:spPr>
        <p:txBody>
          <a:bodyPr>
            <a:normAutofit fontScale="92500" lnSpcReduction="10000"/>
          </a:bodyPr>
          <a:lstStyle/>
          <a:p>
            <a:pPr marL="0" indent="0">
              <a:buClr>
                <a:schemeClr val="bg1"/>
              </a:buClr>
              <a:buNone/>
              <a:defRPr/>
            </a:pPr>
            <a:r>
              <a:rPr lang="en-US" sz="1950" b="1" dirty="0">
                <a:solidFill>
                  <a:schemeClr val="tx1"/>
                </a:solidFill>
                <a:highlight>
                  <a:srgbClr val="000000"/>
                </a:highlight>
                <a:latin typeface="Century Gothic" panose="020B0502020202020204" pitchFamily="34" charset="0"/>
              </a:rPr>
              <a:t>❶</a:t>
            </a:r>
            <a:r>
              <a:rPr lang="en-US" sz="1950" b="1" dirty="0">
                <a:solidFill>
                  <a:schemeClr val="tx1"/>
                </a:solidFill>
                <a:latin typeface="Century Gothic" panose="020B0502020202020204" pitchFamily="34" charset="0"/>
              </a:rPr>
              <a:t> POOR ATTENDANCE</a:t>
            </a:r>
          </a:p>
          <a:p>
            <a:pPr algn="just">
              <a:spcAft>
                <a:spcPts val="0"/>
              </a:spcAft>
              <a:buClr>
                <a:schemeClr val="bg1"/>
              </a:buClr>
              <a:defRPr/>
            </a:pPr>
            <a:r>
              <a:rPr lang="en-US" sz="1950" dirty="0">
                <a:solidFill>
                  <a:schemeClr val="tx1"/>
                </a:solidFill>
                <a:latin typeface="Century Gothic" panose="020B0502020202020204" pitchFamily="34" charset="0"/>
              </a:rPr>
              <a:t>Attendance </a:t>
            </a:r>
            <a:r>
              <a:rPr lang="en-US" sz="1950" b="1" dirty="0">
                <a:solidFill>
                  <a:schemeClr val="tx1"/>
                </a:solidFill>
                <a:latin typeface="Century Gothic" panose="020B0502020202020204" pitchFamily="34" charset="0"/>
              </a:rPr>
              <a:t>less than 80% </a:t>
            </a:r>
            <a:endParaRPr lang="en-US" sz="1950" dirty="0">
              <a:solidFill>
                <a:schemeClr val="tx1"/>
              </a:solidFill>
              <a:latin typeface="Century Gothic" panose="020B0502020202020204" pitchFamily="34" charset="0"/>
            </a:endParaRPr>
          </a:p>
          <a:p>
            <a:pPr algn="just">
              <a:spcAft>
                <a:spcPts val="0"/>
              </a:spcAft>
              <a:buClr>
                <a:schemeClr val="bg1"/>
              </a:buClr>
              <a:defRPr/>
            </a:pPr>
            <a:r>
              <a:rPr lang="en-US" sz="1950" dirty="0">
                <a:solidFill>
                  <a:schemeClr val="tx1"/>
                </a:solidFill>
                <a:latin typeface="Century Gothic" panose="020B0502020202020204" pitchFamily="34" charset="0"/>
              </a:rPr>
              <a:t>Student will receive email notification from IIS system</a:t>
            </a:r>
          </a:p>
          <a:p>
            <a:pPr algn="just">
              <a:spcAft>
                <a:spcPts val="0"/>
              </a:spcAft>
              <a:buClr>
                <a:schemeClr val="bg1"/>
              </a:buClr>
              <a:defRPr/>
            </a:pPr>
            <a:r>
              <a:rPr lang="en-US" sz="1950" dirty="0">
                <a:solidFill>
                  <a:schemeClr val="tx1"/>
                </a:solidFill>
                <a:latin typeface="Century Gothic" panose="020B0502020202020204" pitchFamily="34" charset="0"/>
              </a:rPr>
              <a:t>Appeals to consider unbarring with valid reason are to be made </a:t>
            </a:r>
            <a:r>
              <a:rPr lang="en-US" sz="1950" b="1" dirty="0">
                <a:solidFill>
                  <a:schemeClr val="tx1"/>
                </a:solidFill>
                <a:latin typeface="Century Gothic" panose="020B0502020202020204" pitchFamily="34" charset="0"/>
              </a:rPr>
              <a:t>to  the course lecturer</a:t>
            </a:r>
            <a:r>
              <a:rPr lang="en-US" sz="1950" dirty="0">
                <a:solidFill>
                  <a:schemeClr val="tx1"/>
                </a:solidFill>
                <a:latin typeface="Century Gothic" panose="020B0502020202020204" pitchFamily="34" charset="0"/>
              </a:rPr>
              <a:t> (NOT the Registry / Exam Centre)</a:t>
            </a:r>
          </a:p>
          <a:p>
            <a:pPr algn="just">
              <a:spcAft>
                <a:spcPts val="0"/>
              </a:spcAft>
              <a:buClr>
                <a:schemeClr val="bg1"/>
              </a:buClr>
              <a:defRPr/>
            </a:pPr>
            <a:r>
              <a:rPr lang="en-US" sz="1950" dirty="0">
                <a:solidFill>
                  <a:schemeClr val="tx1"/>
                </a:solidFill>
                <a:latin typeface="Century Gothic" panose="020B0502020202020204" pitchFamily="34" charset="0"/>
              </a:rPr>
              <a:t>Lecturers will UNBAR if the appeal is successful</a:t>
            </a:r>
          </a:p>
          <a:p>
            <a:pPr marL="0" indent="0" algn="just">
              <a:spcAft>
                <a:spcPts val="0"/>
              </a:spcAft>
              <a:buClr>
                <a:schemeClr val="bg1"/>
              </a:buClr>
              <a:buNone/>
              <a:defRPr/>
            </a:pPr>
            <a:endParaRPr lang="en-US" sz="1950" dirty="0">
              <a:solidFill>
                <a:schemeClr val="tx1"/>
              </a:solidFill>
              <a:latin typeface="Century Gothic" panose="020B0502020202020204" pitchFamily="34" charset="0"/>
            </a:endParaRPr>
          </a:p>
          <a:p>
            <a:pPr marL="0" indent="0" algn="just">
              <a:buClr>
                <a:schemeClr val="bg1"/>
              </a:buClr>
              <a:buNone/>
              <a:defRPr/>
            </a:pPr>
            <a:r>
              <a:rPr lang="en-US" sz="1950" b="1" dirty="0">
                <a:solidFill>
                  <a:schemeClr val="tx1"/>
                </a:solidFill>
                <a:highlight>
                  <a:srgbClr val="000000"/>
                </a:highlight>
                <a:latin typeface="Century Gothic" panose="020B0502020202020204" pitchFamily="34" charset="0"/>
              </a:rPr>
              <a:t>❷</a:t>
            </a:r>
            <a:r>
              <a:rPr lang="en-US" sz="1950" b="1" dirty="0">
                <a:solidFill>
                  <a:schemeClr val="tx1"/>
                </a:solidFill>
                <a:latin typeface="Century Gothic" panose="020B0502020202020204" pitchFamily="34" charset="0"/>
              </a:rPr>
              <a:t> OUTSTANDING FEES</a:t>
            </a:r>
          </a:p>
          <a:p>
            <a:pPr algn="just">
              <a:spcAft>
                <a:spcPts val="0"/>
              </a:spcAft>
              <a:buClr>
                <a:schemeClr val="bg1"/>
              </a:buClr>
              <a:defRPr/>
            </a:pPr>
            <a:r>
              <a:rPr lang="en-US" sz="1950" dirty="0">
                <a:solidFill>
                  <a:schemeClr val="tx1"/>
                </a:solidFill>
                <a:latin typeface="Century Gothic" panose="020B0502020202020204" pitchFamily="34" charset="0"/>
              </a:rPr>
              <a:t>Student who failed to settle the outstanding fees by the last day of classes will be barred from the final examination sitting.</a:t>
            </a:r>
          </a:p>
          <a:p>
            <a:pPr algn="just"/>
            <a:endParaRPr lang="en-US" dirty="0">
              <a:solidFill>
                <a:schemeClr val="tx1"/>
              </a:solidFill>
            </a:endParaRPr>
          </a:p>
        </p:txBody>
      </p:sp>
      <p:sp>
        <p:nvSpPr>
          <p:cNvPr id="6" name="TextBox 5"/>
          <p:cNvSpPr txBox="1"/>
          <p:nvPr/>
        </p:nvSpPr>
        <p:spPr>
          <a:xfrm>
            <a:off x="990600" y="1191963"/>
            <a:ext cx="7162800" cy="923330"/>
          </a:xfrm>
          <a:prstGeom prst="rect">
            <a:avLst/>
          </a:prstGeom>
          <a:noFill/>
        </p:spPr>
        <p:txBody>
          <a:bodyPr wrap="square" rtlCol="0">
            <a:spAutoFit/>
          </a:bodyPr>
          <a:lstStyle/>
          <a:p>
            <a:pPr algn="ctr" defTabSz="342900"/>
            <a:r>
              <a:rPr lang="en-US" sz="2700" b="1" dirty="0">
                <a:latin typeface="Century Gothic" panose="020B0502020202020204" pitchFamily="34" charset="0"/>
                <a:cs typeface="Times New Roman" pitchFamily="18" charset="0"/>
              </a:rPr>
              <a:t>BARRED &amp; UNBARRED FROM EXAMINATION</a:t>
            </a:r>
            <a:br>
              <a:rPr lang="en-US" sz="2700" b="1" dirty="0">
                <a:latin typeface="Century Gothic" panose="020B0502020202020204" pitchFamily="34" charset="0"/>
                <a:cs typeface="Times New Roman" pitchFamily="18" charset="0"/>
              </a:rPr>
            </a:br>
            <a:endParaRPr lang="en-MY" sz="2700" dirty="0">
              <a:latin typeface="Century Gothic" panose="020B0502020202020204" pitchFamily="34" charset="0"/>
            </a:endParaRPr>
          </a:p>
        </p:txBody>
      </p:sp>
    </p:spTree>
    <p:extLst>
      <p:ext uri="{BB962C8B-B14F-4D97-AF65-F5344CB8AC3E}">
        <p14:creationId xmlns:p14="http://schemas.microsoft.com/office/powerpoint/2010/main" val="104616215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BBC774-9B8E-47D3-9A71-BFD6D081DEC2}"/>
              </a:ext>
            </a:extLst>
          </p:cNvPr>
          <p:cNvPicPr>
            <a:picLocks noChangeAspect="1"/>
          </p:cNvPicPr>
          <p:nvPr/>
        </p:nvPicPr>
        <p:blipFill>
          <a:blip r:embed="rId3"/>
          <a:stretch>
            <a:fillRect/>
          </a:stretch>
        </p:blipFill>
        <p:spPr>
          <a:xfrm>
            <a:off x="0" y="0"/>
            <a:ext cx="9144000" cy="6857999"/>
          </a:xfrm>
          <a:prstGeom prst="rect">
            <a:avLst/>
          </a:prstGeom>
        </p:spPr>
      </p:pic>
      <p:sp>
        <p:nvSpPr>
          <p:cNvPr id="6" name="TextBox 5"/>
          <p:cNvSpPr txBox="1"/>
          <p:nvPr/>
        </p:nvSpPr>
        <p:spPr>
          <a:xfrm>
            <a:off x="1013361" y="1379416"/>
            <a:ext cx="7162800" cy="923330"/>
          </a:xfrm>
          <a:prstGeom prst="rect">
            <a:avLst/>
          </a:prstGeom>
          <a:noFill/>
        </p:spPr>
        <p:txBody>
          <a:bodyPr wrap="square" rtlCol="0">
            <a:spAutoFit/>
          </a:bodyPr>
          <a:lstStyle/>
          <a:p>
            <a:pPr algn="ctr" defTabSz="342900"/>
            <a:r>
              <a:rPr lang="en-US" sz="2700" b="1" dirty="0">
                <a:latin typeface="Century Gothic" panose="020B0502020202020204" pitchFamily="34" charset="0"/>
                <a:cs typeface="Times New Roman" pitchFamily="18" charset="0"/>
              </a:rPr>
              <a:t>ABSENCE FROM EXAMINATION</a:t>
            </a:r>
            <a:br>
              <a:rPr lang="en-US" sz="2700" b="1" dirty="0">
                <a:latin typeface="Century Gothic" panose="020B0502020202020204" pitchFamily="34" charset="0"/>
                <a:cs typeface="Times New Roman" pitchFamily="18" charset="0"/>
              </a:rPr>
            </a:br>
            <a:endParaRPr lang="en-MY" sz="2700" dirty="0">
              <a:latin typeface="Century Gothic" panose="020B0502020202020204" pitchFamily="34" charset="0"/>
            </a:endParaRPr>
          </a:p>
        </p:txBody>
      </p:sp>
      <p:sp>
        <p:nvSpPr>
          <p:cNvPr id="8" name="TextBox 7"/>
          <p:cNvSpPr txBox="1"/>
          <p:nvPr/>
        </p:nvSpPr>
        <p:spPr>
          <a:xfrm>
            <a:off x="1621858" y="2120069"/>
            <a:ext cx="6759152" cy="1938992"/>
          </a:xfrm>
          <a:prstGeom prst="rect">
            <a:avLst/>
          </a:prstGeom>
          <a:noFill/>
        </p:spPr>
        <p:txBody>
          <a:bodyPr wrap="square" rtlCol="0">
            <a:spAutoFit/>
          </a:bodyPr>
          <a:lstStyle/>
          <a:p>
            <a:pPr marL="129779" indent="-129779" defTabSz="342900">
              <a:spcBef>
                <a:spcPct val="50000"/>
              </a:spcBef>
              <a:buFontTx/>
              <a:buChar char="•"/>
              <a:defRPr/>
            </a:pPr>
            <a:r>
              <a:rPr lang="en-US" sz="1950" dirty="0">
                <a:latin typeface="Century Gothic" panose="020B0502020202020204" pitchFamily="34" charset="0"/>
                <a:cs typeface="Times New Roman" pitchFamily="18" charset="0"/>
              </a:rPr>
              <a:t>Two (2) common reasons: </a:t>
            </a:r>
            <a:r>
              <a:rPr lang="en-US" sz="1950" b="1" dirty="0">
                <a:ln w="0"/>
                <a:effectLst>
                  <a:reflection blurRad="6350" stA="53000" endA="300" endPos="35500" dir="5400000" sy="-90000" algn="bl" rotWithShape="0"/>
                </a:effectLst>
                <a:latin typeface="Century Gothic" panose="020B0502020202020204" pitchFamily="34" charset="0"/>
                <a:cs typeface="Times New Roman" pitchFamily="18" charset="0"/>
              </a:rPr>
              <a:t>MEDICAL</a:t>
            </a:r>
            <a:r>
              <a:rPr lang="en-US" sz="1950" dirty="0">
                <a:ln w="0"/>
                <a:effectLst>
                  <a:reflection blurRad="6350" stA="53000" endA="300" endPos="35500" dir="5400000" sy="-90000" algn="bl" rotWithShape="0"/>
                </a:effectLst>
                <a:latin typeface="Century Gothic" panose="020B0502020202020204" pitchFamily="34" charset="0"/>
                <a:cs typeface="Times New Roman" pitchFamily="18" charset="0"/>
              </a:rPr>
              <a:t> </a:t>
            </a:r>
            <a:r>
              <a:rPr lang="en-US" sz="1950" dirty="0">
                <a:latin typeface="Century Gothic" panose="020B0502020202020204" pitchFamily="34" charset="0"/>
                <a:cs typeface="Times New Roman" pitchFamily="18" charset="0"/>
              </a:rPr>
              <a:t>or </a:t>
            </a:r>
            <a:r>
              <a:rPr lang="en-US" sz="1950" b="1" dirty="0">
                <a:ln w="0"/>
                <a:effectLst>
                  <a:reflection blurRad="6350" stA="53000" endA="300" endPos="35500" dir="5400000" sy="-90000" algn="bl" rotWithShape="0"/>
                </a:effectLst>
                <a:latin typeface="Century Gothic" panose="020B0502020202020204" pitchFamily="34" charset="0"/>
                <a:cs typeface="Times New Roman" pitchFamily="18" charset="0"/>
              </a:rPr>
              <a:t>NON-MEDICAL</a:t>
            </a:r>
          </a:p>
          <a:p>
            <a:pPr marL="129779" indent="-129779" defTabSz="342900">
              <a:spcBef>
                <a:spcPct val="50000"/>
              </a:spcBef>
              <a:buFontTx/>
              <a:buChar char="•"/>
              <a:defRPr/>
            </a:pPr>
            <a:r>
              <a:rPr lang="en-US" sz="1950" dirty="0">
                <a:latin typeface="Century Gothic" panose="020B0502020202020204" pitchFamily="34" charset="0"/>
                <a:cs typeface="Times New Roman" pitchFamily="18" charset="0"/>
              </a:rPr>
              <a:t>Obtain the </a:t>
            </a:r>
            <a:r>
              <a:rPr lang="en-US" sz="1950" b="1" dirty="0">
                <a:ln w="0"/>
                <a:effectLst>
                  <a:reflection blurRad="6350" stA="53000" endA="300" endPos="35500" dir="5400000" sy="-90000" algn="bl" rotWithShape="0"/>
                </a:effectLst>
                <a:latin typeface="Century Gothic" panose="020B0502020202020204" pitchFamily="34" charset="0"/>
                <a:cs typeface="Times New Roman" pitchFamily="18" charset="0"/>
              </a:rPr>
              <a:t>ABSENTEEISM EXAMINATION FORM </a:t>
            </a:r>
            <a:r>
              <a:rPr lang="en-US" sz="1950" dirty="0">
                <a:latin typeface="Century Gothic" panose="020B0502020202020204" pitchFamily="34" charset="0"/>
                <a:cs typeface="Times New Roman" pitchFamily="18" charset="0"/>
              </a:rPr>
              <a:t>from IIS </a:t>
            </a:r>
            <a:r>
              <a:rPr lang="en-MY" sz="1950" dirty="0">
                <a:latin typeface="Century Gothic" panose="020B0502020202020204" pitchFamily="34" charset="0"/>
              </a:rPr>
              <a:t>Announcement Board: </a:t>
            </a:r>
            <a:r>
              <a:rPr lang="en-MY" sz="1950" b="1" dirty="0">
                <a:latin typeface="Century Gothic" panose="020B0502020202020204" pitchFamily="34" charset="0"/>
              </a:rPr>
              <a:t>Announcement Documents</a:t>
            </a:r>
          </a:p>
          <a:p>
            <a:pPr defTabSz="342900">
              <a:spcBef>
                <a:spcPct val="50000"/>
              </a:spcBef>
              <a:defRPr/>
            </a:pPr>
            <a:endParaRPr lang="en-US" sz="2100" b="1" i="1" dirty="0">
              <a:latin typeface="Century Gothic" panose="020B0502020202020204"/>
              <a:cs typeface="Times New Roman" pitchFamily="18" charset="0"/>
            </a:endParaRPr>
          </a:p>
          <a:p>
            <a:pPr defTabSz="342900">
              <a:spcBef>
                <a:spcPct val="50000"/>
              </a:spcBef>
              <a:defRPr/>
            </a:pPr>
            <a:endParaRPr lang="en-MY" sz="1350" dirty="0">
              <a:latin typeface="Century Gothic" panose="020B0502020202020204"/>
            </a:endParaRPr>
          </a:p>
        </p:txBody>
      </p:sp>
      <p:graphicFrame>
        <p:nvGraphicFramePr>
          <p:cNvPr id="9" name="Object 2"/>
          <p:cNvGraphicFramePr>
            <a:graphicFrameLocks noChangeAspect="1"/>
          </p:cNvGraphicFramePr>
          <p:nvPr/>
        </p:nvGraphicFramePr>
        <p:xfrm>
          <a:off x="230961" y="1152856"/>
          <a:ext cx="1257300" cy="1041797"/>
        </p:xfrm>
        <a:graphic>
          <a:graphicData uri="http://schemas.openxmlformats.org/presentationml/2006/ole">
            <mc:AlternateContent xmlns:mc="http://schemas.openxmlformats.org/markup-compatibility/2006">
              <mc:Choice xmlns:v="urn:schemas-microsoft-com:vml" Requires="v">
                <p:oleObj spid="_x0000_s3092" name="Clip" r:id="rId4" imgW="4076700" imgH="3376613" progId="">
                  <p:embed/>
                </p:oleObj>
              </mc:Choice>
              <mc:Fallback>
                <p:oleObj name="Clip" r:id="rId4" imgW="4076700" imgH="3376613" progId="">
                  <p:embed/>
                  <p:pic>
                    <p:nvPicPr>
                      <p:cNvPr id="9"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961" y="1152856"/>
                        <a:ext cx="1257300" cy="10417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961" y="2381428"/>
            <a:ext cx="1143000" cy="1143000"/>
          </a:xfrm>
          <a:prstGeom prst="rect">
            <a:avLst/>
          </a:prstGeom>
        </p:spPr>
      </p:pic>
      <p:sp>
        <p:nvSpPr>
          <p:cNvPr id="11" name="Rectangle 10"/>
          <p:cNvSpPr/>
          <p:nvPr/>
        </p:nvSpPr>
        <p:spPr>
          <a:xfrm>
            <a:off x="4848429" y="3727957"/>
            <a:ext cx="4016388" cy="16983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r>
              <a:rPr lang="en-US" sz="1500" dirty="0">
                <a:solidFill>
                  <a:schemeClr val="tx1"/>
                </a:solidFill>
                <a:latin typeface="Century Gothic" panose="020B0502020202020204" pitchFamily="34" charset="0"/>
              </a:rPr>
              <a:t>Non-medical reasons – accompanied with a letter </a:t>
            </a:r>
            <a:r>
              <a:rPr lang="en-US" sz="1500" b="1" dirty="0">
                <a:solidFill>
                  <a:schemeClr val="tx1"/>
                </a:solidFill>
                <a:latin typeface="Century Gothic" panose="020B0502020202020204" pitchFamily="34" charset="0"/>
              </a:rPr>
              <a:t>WITHIN </a:t>
            </a:r>
            <a:r>
              <a:rPr lang="en-US" sz="1500" b="1" dirty="0">
                <a:solidFill>
                  <a:schemeClr val="tx1"/>
                </a:solidFill>
                <a:latin typeface="Century Gothic" panose="020B0502020202020204" pitchFamily="34" charset="0"/>
                <a:cs typeface="Times New Roman" pitchFamily="18" charset="0"/>
              </a:rPr>
              <a:t>5 CALENDAR DAYS </a:t>
            </a:r>
            <a:r>
              <a:rPr lang="en-US" sz="1500" dirty="0">
                <a:solidFill>
                  <a:schemeClr val="tx1"/>
                </a:solidFill>
                <a:latin typeface="Century Gothic" panose="020B0502020202020204" pitchFamily="34" charset="0"/>
              </a:rPr>
              <a:t>and this is subject to the approval from University Exam Board. </a:t>
            </a:r>
          </a:p>
          <a:p>
            <a:pPr defTabSz="342900"/>
            <a:r>
              <a:rPr lang="en-US" sz="1500" i="1" dirty="0">
                <a:solidFill>
                  <a:schemeClr val="tx1"/>
                </a:solidFill>
                <a:latin typeface="Century Gothic" panose="020B0502020202020204" pitchFamily="34" charset="0"/>
              </a:rPr>
              <a:t>(example : looking at the timetable wrongly) </a:t>
            </a:r>
          </a:p>
          <a:p>
            <a:pPr defTabSz="342900"/>
            <a:r>
              <a:rPr lang="en-US" sz="1500" dirty="0">
                <a:solidFill>
                  <a:schemeClr val="tx1"/>
                </a:solidFill>
                <a:latin typeface="Century Gothic" panose="020B0502020202020204" pitchFamily="34" charset="0"/>
              </a:rPr>
              <a:t>Will not be accepted.</a:t>
            </a:r>
            <a:endParaRPr lang="en-MY" sz="1500" dirty="0">
              <a:solidFill>
                <a:schemeClr val="tx1"/>
              </a:solidFill>
              <a:latin typeface="Century Gothic" panose="020B0502020202020204" pitchFamily="34" charset="0"/>
            </a:endParaRPr>
          </a:p>
        </p:txBody>
      </p:sp>
      <p:sp>
        <p:nvSpPr>
          <p:cNvPr id="12" name="Rectangle 11"/>
          <p:cNvSpPr/>
          <p:nvPr/>
        </p:nvSpPr>
        <p:spPr>
          <a:xfrm>
            <a:off x="596611" y="3727957"/>
            <a:ext cx="4020128" cy="169832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r>
              <a:rPr lang="en-US" sz="1500" dirty="0">
                <a:solidFill>
                  <a:schemeClr val="tx1"/>
                </a:solidFill>
                <a:latin typeface="Century Gothic" panose="020B0502020202020204" pitchFamily="34" charset="0"/>
                <a:cs typeface="Times New Roman" pitchFamily="18" charset="0"/>
              </a:rPr>
              <a:t>● Submit official MC issued by a  doctor from Laurent Bleu Medical Clinic, government or private hospital &amp; clinics </a:t>
            </a:r>
            <a:r>
              <a:rPr lang="en-US" sz="1500" b="1" dirty="0">
                <a:solidFill>
                  <a:schemeClr val="tx1"/>
                </a:solidFill>
                <a:latin typeface="Century Gothic" panose="020B0502020202020204" pitchFamily="34" charset="0"/>
              </a:rPr>
              <a:t>WITHIN </a:t>
            </a:r>
            <a:r>
              <a:rPr lang="en-US" sz="1500" b="1" dirty="0">
                <a:solidFill>
                  <a:schemeClr val="tx1"/>
                </a:solidFill>
                <a:latin typeface="Century Gothic" panose="020B0502020202020204" pitchFamily="34" charset="0"/>
                <a:cs typeface="Times New Roman" pitchFamily="18" charset="0"/>
              </a:rPr>
              <a:t>5 CALENDAR DAYS </a:t>
            </a:r>
            <a:r>
              <a:rPr lang="en-US" sz="1500" dirty="0">
                <a:solidFill>
                  <a:schemeClr val="tx1"/>
                </a:solidFill>
                <a:latin typeface="Century Gothic" panose="020B0502020202020204" pitchFamily="34" charset="0"/>
                <a:cs typeface="Times New Roman" pitchFamily="18" charset="0"/>
              </a:rPr>
              <a:t>from the exam date.</a:t>
            </a:r>
          </a:p>
          <a:p>
            <a:pPr defTabSz="342900"/>
            <a:r>
              <a:rPr lang="en-US" sz="1500" dirty="0">
                <a:solidFill>
                  <a:schemeClr val="tx1"/>
                </a:solidFill>
                <a:latin typeface="Century Gothic" panose="020B0502020202020204" pitchFamily="34" charset="0"/>
                <a:cs typeface="Times New Roman" pitchFamily="18" charset="0"/>
              </a:rPr>
              <a:t>● Dental Chits &amp; Time off slips – </a:t>
            </a:r>
          </a:p>
          <a:p>
            <a:pPr defTabSz="342900"/>
            <a:r>
              <a:rPr lang="en-US" sz="1500" dirty="0">
                <a:solidFill>
                  <a:schemeClr val="tx1"/>
                </a:solidFill>
                <a:latin typeface="Century Gothic" panose="020B0502020202020204" pitchFamily="34" charset="0"/>
                <a:cs typeface="Times New Roman" pitchFamily="18" charset="0"/>
              </a:rPr>
              <a:t>  not accepted.</a:t>
            </a:r>
            <a:endParaRPr lang="en-MY" sz="1500" dirty="0">
              <a:solidFill>
                <a:schemeClr val="tx1"/>
              </a:solidFill>
              <a:latin typeface="Century Gothic" panose="020B0502020202020204" pitchFamily="34" charset="0"/>
            </a:endParaRPr>
          </a:p>
        </p:txBody>
      </p:sp>
      <p:sp>
        <p:nvSpPr>
          <p:cNvPr id="20" name="Rectangle 19"/>
          <p:cNvSpPr/>
          <p:nvPr/>
        </p:nvSpPr>
        <p:spPr>
          <a:xfrm>
            <a:off x="1810059" y="3263502"/>
            <a:ext cx="1552575" cy="32407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MY" sz="1350" b="1" dirty="0">
                <a:ln w="0"/>
                <a:solidFill>
                  <a:schemeClr val="tx1"/>
                </a:solidFill>
                <a:effectLst>
                  <a:reflection blurRad="6350" stA="53000" endA="300" endPos="35500" dir="5400000" sy="-90000" algn="bl" rotWithShape="0"/>
                </a:effectLst>
                <a:latin typeface="Century Gothic" panose="020B0502020202020204" pitchFamily="34" charset="0"/>
              </a:rPr>
              <a:t>MEDICAL</a:t>
            </a:r>
          </a:p>
        </p:txBody>
      </p:sp>
      <p:sp>
        <p:nvSpPr>
          <p:cNvPr id="21" name="Rectangle 20"/>
          <p:cNvSpPr/>
          <p:nvPr/>
        </p:nvSpPr>
        <p:spPr>
          <a:xfrm>
            <a:off x="5923531" y="3254596"/>
            <a:ext cx="1552575" cy="33506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MY" sz="1350" b="1" dirty="0">
                <a:ln w="0"/>
                <a:solidFill>
                  <a:schemeClr val="tx1"/>
                </a:solidFill>
                <a:effectLst>
                  <a:reflection blurRad="6350" stA="53000" endA="300" endPos="35500" dir="5400000" sy="-90000" algn="bl" rotWithShape="0"/>
                </a:effectLst>
                <a:latin typeface="Century Gothic" panose="020B0502020202020204" pitchFamily="34" charset="0"/>
              </a:rPr>
              <a:t>NON-MEDICAL</a:t>
            </a:r>
          </a:p>
        </p:txBody>
      </p:sp>
    </p:spTree>
    <p:extLst>
      <p:ext uri="{BB962C8B-B14F-4D97-AF65-F5344CB8AC3E}">
        <p14:creationId xmlns:p14="http://schemas.microsoft.com/office/powerpoint/2010/main" val="126103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EECFCC-E340-40B6-9AB3-C6190486403A}"/>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p:cNvSpPr>
            <a:spLocks noGrp="1"/>
          </p:cNvSpPr>
          <p:nvPr>
            <p:ph type="title"/>
          </p:nvPr>
        </p:nvSpPr>
        <p:spPr>
          <a:xfrm>
            <a:off x="857251" y="1335529"/>
            <a:ext cx="7429499" cy="1108928"/>
          </a:xfrm>
        </p:spPr>
        <p:txBody>
          <a:bodyPr>
            <a:normAutofit/>
          </a:bodyPr>
          <a:lstStyle/>
          <a:p>
            <a:pPr algn="ctr"/>
            <a:r>
              <a:rPr lang="en-US" b="1" dirty="0">
                <a:latin typeface="Century Gothic" panose="020B0502020202020204" pitchFamily="34" charset="0"/>
              </a:rPr>
              <a:t>APPEAL OF MARKS </a:t>
            </a:r>
            <a:br>
              <a:rPr lang="en-US" dirty="0">
                <a:solidFill>
                  <a:srgbClr val="00B050"/>
                </a:solidFill>
                <a:latin typeface="Century Gothic" panose="020B0502020202020204" pitchFamily="34" charset="0"/>
              </a:rPr>
            </a:br>
            <a:endParaRPr lang="en-US" dirty="0">
              <a:solidFill>
                <a:srgbClr val="00B050"/>
              </a:solidFill>
              <a:latin typeface="Century Gothic" panose="020B0502020202020204" pitchFamily="34" charset="0"/>
            </a:endParaRPr>
          </a:p>
        </p:txBody>
      </p:sp>
      <p:sp>
        <p:nvSpPr>
          <p:cNvPr id="7" name="Content Placeholder 2"/>
          <p:cNvSpPr>
            <a:spLocks noGrp="1"/>
          </p:cNvSpPr>
          <p:nvPr>
            <p:ph idx="1"/>
          </p:nvPr>
        </p:nvSpPr>
        <p:spPr>
          <a:xfrm>
            <a:off x="1573219" y="2058463"/>
            <a:ext cx="7250582" cy="3096366"/>
          </a:xfrm>
        </p:spPr>
        <p:txBody>
          <a:bodyPr>
            <a:noAutofit/>
            <a:scene3d>
              <a:camera prst="orthographicFront"/>
              <a:lightRig rig="soft" dir="t">
                <a:rot lat="0" lon="0" rev="15600000"/>
              </a:lightRig>
            </a:scene3d>
            <a:sp3d extrusionH="57150" prstMaterial="softEdge">
              <a:bevelT w="25400" h="38100"/>
            </a:sp3d>
          </a:bodyPr>
          <a:lstStyle/>
          <a:p>
            <a:pPr marL="0" indent="0">
              <a:buNone/>
            </a:pPr>
            <a:r>
              <a:rPr lang="en-US" sz="1800" b="1" dirty="0">
                <a:solidFill>
                  <a:schemeClr val="tx1"/>
                </a:solidFill>
                <a:latin typeface="Century Gothic" panose="020B0502020202020204" pitchFamily="34" charset="0"/>
                <a:sym typeface="Wingdings" panose="05000000000000000000" pitchFamily="2" charset="2"/>
              </a:rPr>
              <a:t>√  </a:t>
            </a:r>
            <a:r>
              <a:rPr lang="en-US" sz="1800" b="1" dirty="0">
                <a:solidFill>
                  <a:schemeClr val="tx1"/>
                </a:solidFill>
                <a:latin typeface="Century Gothic" panose="020B0502020202020204" pitchFamily="34" charset="0"/>
              </a:rPr>
              <a:t>Online Application </a:t>
            </a:r>
            <a:r>
              <a:rPr lang="en-US" sz="1800" b="1" dirty="0">
                <a:ln/>
                <a:solidFill>
                  <a:schemeClr val="tx1"/>
                </a:solidFill>
                <a:latin typeface="Century Gothic" panose="020B0502020202020204" pitchFamily="34" charset="0"/>
              </a:rPr>
              <a:t>(via Student Portal)</a:t>
            </a:r>
          </a:p>
          <a:p>
            <a:pPr marL="0" indent="0">
              <a:buNone/>
            </a:pPr>
            <a:r>
              <a:rPr lang="en-US" sz="1800" b="1" dirty="0">
                <a:solidFill>
                  <a:schemeClr val="tx1"/>
                </a:solidFill>
                <a:latin typeface="Century Gothic" panose="020B0502020202020204" pitchFamily="34" charset="0"/>
                <a:sym typeface="Wingdings" panose="05000000000000000000" pitchFamily="2" charset="2"/>
              </a:rPr>
              <a:t>√ </a:t>
            </a:r>
            <a:r>
              <a:rPr lang="en-US" sz="1800" b="1" dirty="0">
                <a:ln/>
                <a:solidFill>
                  <a:schemeClr val="tx1"/>
                </a:solidFill>
                <a:latin typeface="Century Gothic" panose="020B0502020202020204" pitchFamily="34" charset="0"/>
              </a:rPr>
              <a:t>Faculty to review for the final examination answer scripts only</a:t>
            </a:r>
          </a:p>
          <a:p>
            <a:pPr marL="0" indent="0">
              <a:buNone/>
            </a:pPr>
            <a:r>
              <a:rPr lang="en-US" sz="1800" b="1" dirty="0">
                <a:solidFill>
                  <a:schemeClr val="tx1"/>
                </a:solidFill>
                <a:latin typeface="Century Gothic" panose="020B0502020202020204" pitchFamily="34" charset="0"/>
                <a:sym typeface="Wingdings" panose="05000000000000000000" pitchFamily="2" charset="2"/>
              </a:rPr>
              <a:t>√ </a:t>
            </a:r>
            <a:r>
              <a:rPr lang="en-US" sz="1800" b="1" dirty="0">
                <a:ln/>
                <a:solidFill>
                  <a:schemeClr val="tx1"/>
                </a:solidFill>
                <a:latin typeface="Century Gothic" panose="020B0502020202020204" pitchFamily="34" charset="0"/>
              </a:rPr>
              <a:t>Applicable for that particular semester within the stipulated time set in the Academic Calendar ONLY</a:t>
            </a:r>
          </a:p>
          <a:p>
            <a:pPr marL="0" indent="0">
              <a:buNone/>
            </a:pPr>
            <a:r>
              <a:rPr lang="en-US" sz="1800" b="1" dirty="0">
                <a:solidFill>
                  <a:schemeClr val="tx1"/>
                </a:solidFill>
                <a:latin typeface="Century Gothic" panose="020B0502020202020204" pitchFamily="34" charset="0"/>
                <a:sym typeface="Wingdings" panose="05000000000000000000" pitchFamily="2" charset="2"/>
              </a:rPr>
              <a:t>√ </a:t>
            </a:r>
            <a:r>
              <a:rPr lang="en-US" sz="1800" b="1" dirty="0">
                <a:ln/>
                <a:solidFill>
                  <a:schemeClr val="tx1"/>
                </a:solidFill>
                <a:latin typeface="Century Gothic" panose="020B0502020202020204" pitchFamily="34" charset="0"/>
              </a:rPr>
              <a:t>Payment for the processing fee must be made at the Finance Office </a:t>
            </a:r>
            <a:r>
              <a:rPr lang="en-US" sz="1800" b="1" dirty="0">
                <a:ln w="0"/>
                <a:solidFill>
                  <a:schemeClr val="tx1"/>
                </a:solidFill>
                <a:effectLst>
                  <a:reflection blurRad="6350" stA="53000" endA="300" endPos="35500" dir="5400000" sy="-90000" algn="bl" rotWithShape="0"/>
                </a:effectLst>
                <a:latin typeface="Century Gothic" panose="020B0502020202020204" pitchFamily="34" charset="0"/>
              </a:rPr>
              <a:t>BEFORE the DEADLINE </a:t>
            </a:r>
            <a:r>
              <a:rPr lang="en-US" sz="1800" b="1" i="1" dirty="0">
                <a:ln/>
                <a:solidFill>
                  <a:schemeClr val="tx1"/>
                </a:solidFill>
                <a:latin typeface="Century Gothic" panose="020B0502020202020204" pitchFamily="34" charset="0"/>
              </a:rPr>
              <a:t>(online payment will be processed within 3 WORKING DAYS)</a:t>
            </a:r>
          </a:p>
          <a:p>
            <a:pPr marL="0" indent="0">
              <a:buNone/>
            </a:pPr>
            <a:r>
              <a:rPr lang="en-US" sz="1800" b="1" dirty="0">
                <a:solidFill>
                  <a:schemeClr val="tx1"/>
                </a:solidFill>
                <a:latin typeface="Century Gothic" panose="020B0502020202020204" pitchFamily="34" charset="0"/>
                <a:sym typeface="Wingdings" panose="05000000000000000000" pitchFamily="2" charset="2"/>
              </a:rPr>
              <a:t>√ </a:t>
            </a:r>
            <a:r>
              <a:rPr lang="en-US" sz="1800" b="1" dirty="0">
                <a:ln/>
                <a:solidFill>
                  <a:schemeClr val="tx1"/>
                </a:solidFill>
                <a:latin typeface="Century Gothic" panose="020B0502020202020204" pitchFamily="34" charset="0"/>
              </a:rPr>
              <a:t>Outcome of the appeal will be notified through email and in the IIS system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044" y="2779895"/>
            <a:ext cx="1111958" cy="1177328"/>
          </a:xfrm>
          <a:prstGeom prst="rect">
            <a:avLst/>
          </a:prstGeom>
        </p:spPr>
      </p:pic>
    </p:spTree>
    <p:extLst>
      <p:ext uri="{BB962C8B-B14F-4D97-AF65-F5344CB8AC3E}">
        <p14:creationId xmlns:p14="http://schemas.microsoft.com/office/powerpoint/2010/main" val="68646315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75C4C7-D90D-4A5A-A69E-F672E278732B}"/>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p:cNvSpPr>
            <a:spLocks noGrp="1"/>
          </p:cNvSpPr>
          <p:nvPr>
            <p:ph type="title"/>
          </p:nvPr>
        </p:nvSpPr>
        <p:spPr>
          <a:xfrm>
            <a:off x="798168" y="1078606"/>
            <a:ext cx="7429499" cy="788294"/>
          </a:xfrm>
        </p:spPr>
        <p:txBody>
          <a:bodyPr>
            <a:normAutofit/>
          </a:bodyPr>
          <a:lstStyle/>
          <a:p>
            <a:pPr algn="ctr"/>
            <a:r>
              <a:rPr lang="en-US" b="1" dirty="0">
                <a:solidFill>
                  <a:srgbClr val="7030A0"/>
                </a:solidFill>
                <a:latin typeface="Century Gothic" panose="020B0502020202020204" pitchFamily="34" charset="0"/>
              </a:rPr>
              <a:t>SUPPLEMENTARY EXAMINATION</a:t>
            </a:r>
          </a:p>
        </p:txBody>
      </p:sp>
      <p:sp>
        <p:nvSpPr>
          <p:cNvPr id="6" name="Content Placeholder 2"/>
          <p:cNvSpPr>
            <a:spLocks noGrp="1"/>
          </p:cNvSpPr>
          <p:nvPr>
            <p:ph idx="1"/>
          </p:nvPr>
        </p:nvSpPr>
        <p:spPr>
          <a:xfrm>
            <a:off x="557988" y="1748424"/>
            <a:ext cx="8028025" cy="3863914"/>
          </a:xfrm>
        </p:spPr>
        <p:txBody>
          <a:bodyPr>
            <a:normAutofit/>
          </a:bodyPr>
          <a:lstStyle/>
          <a:p>
            <a:pPr marL="0" indent="0" algn="just">
              <a:buNone/>
            </a:pPr>
            <a:r>
              <a:rPr lang="en-US" sz="1800" dirty="0">
                <a:solidFill>
                  <a:schemeClr val="bg1"/>
                </a:solidFill>
                <a:latin typeface="Century Gothic" panose="020B0502020202020204" pitchFamily="34" charset="0"/>
              </a:rPr>
              <a:t>● </a:t>
            </a:r>
            <a:r>
              <a:rPr lang="en-US" sz="1800" dirty="0">
                <a:solidFill>
                  <a:schemeClr val="tx1"/>
                </a:solidFill>
                <a:latin typeface="Century Gothic" panose="020B0502020202020204" pitchFamily="34" charset="0"/>
              </a:rPr>
              <a:t>Subject to </a:t>
            </a:r>
            <a:r>
              <a:rPr lang="en-US" sz="1800" b="1" dirty="0">
                <a:solidFill>
                  <a:schemeClr val="tx1"/>
                </a:solidFill>
                <a:latin typeface="Century Gothic" panose="020B0502020202020204" pitchFamily="34" charset="0"/>
              </a:rPr>
              <a:t>Eligibility</a:t>
            </a:r>
            <a:r>
              <a:rPr lang="en-US" sz="1800" dirty="0">
                <a:solidFill>
                  <a:schemeClr val="tx1"/>
                </a:solidFill>
                <a:latin typeface="Century Gothic" panose="020B0502020202020204" pitchFamily="34" charset="0"/>
              </a:rPr>
              <a:t> (grade C- or subject to UEB approval)</a:t>
            </a:r>
          </a:p>
          <a:p>
            <a:pPr marL="0" indent="0" algn="just">
              <a:buNone/>
            </a:pPr>
            <a:r>
              <a:rPr lang="en-US" sz="1800" dirty="0">
                <a:solidFill>
                  <a:schemeClr val="tx1"/>
                </a:solidFill>
                <a:latin typeface="Century Gothic" panose="020B0502020202020204" pitchFamily="34" charset="0"/>
              </a:rPr>
              <a:t>● Online Application (via Student Portal)</a:t>
            </a:r>
          </a:p>
          <a:p>
            <a:pPr marL="0" indent="0">
              <a:buNone/>
            </a:pPr>
            <a:r>
              <a:rPr lang="en-US" sz="1800" dirty="0">
                <a:solidFill>
                  <a:schemeClr val="tx1"/>
                </a:solidFill>
                <a:latin typeface="Century Gothic" panose="020B0502020202020204" pitchFamily="34" charset="0"/>
              </a:rPr>
              <a:t>● Make payment </a:t>
            </a:r>
            <a:r>
              <a:rPr lang="en-US" sz="1800" dirty="0">
                <a:ln/>
                <a:solidFill>
                  <a:schemeClr val="tx1"/>
                </a:solidFill>
                <a:latin typeface="Century Gothic" panose="020B0502020202020204" pitchFamily="34" charset="0"/>
              </a:rPr>
              <a:t>at the Finance Office </a:t>
            </a:r>
            <a:r>
              <a:rPr lang="en-US" sz="1800" b="1" dirty="0">
                <a:ln w="0"/>
                <a:solidFill>
                  <a:schemeClr val="tx1"/>
                </a:solidFill>
                <a:effectLst>
                  <a:reflection blurRad="6350" stA="53000" endA="300" endPos="35500" dir="5400000" sy="-90000" algn="bl" rotWithShape="0"/>
                </a:effectLst>
                <a:latin typeface="Century Gothic" panose="020B0502020202020204" pitchFamily="34" charset="0"/>
              </a:rPr>
              <a:t>BEFORE the DEADLINE                                    </a:t>
            </a:r>
            <a:r>
              <a:rPr lang="en-US" sz="1050" b="1" i="1" dirty="0">
                <a:ln/>
                <a:solidFill>
                  <a:schemeClr val="tx1"/>
                </a:solidFill>
                <a:latin typeface="Century Gothic" panose="020B0502020202020204" pitchFamily="34" charset="0"/>
              </a:rPr>
              <a:t>(online payment will be processed within 3 WORKING DAYS)</a:t>
            </a:r>
          </a:p>
          <a:p>
            <a:pPr marL="0" indent="0" algn="just">
              <a:buNone/>
            </a:pPr>
            <a:r>
              <a:rPr lang="en-US" sz="1800" dirty="0">
                <a:solidFill>
                  <a:schemeClr val="tx1"/>
                </a:solidFill>
                <a:latin typeface="Century Gothic" panose="020B0502020202020204" pitchFamily="34" charset="0"/>
              </a:rPr>
              <a:t>● Must attempt during the scheduled periods stated in the Academic Calendar</a:t>
            </a:r>
          </a:p>
          <a:p>
            <a:pPr marL="0" indent="0" algn="just">
              <a:buNone/>
            </a:pPr>
            <a:r>
              <a:rPr lang="en-US" sz="1800" dirty="0">
                <a:solidFill>
                  <a:schemeClr val="tx1"/>
                </a:solidFill>
                <a:latin typeface="Century Gothic" panose="020B0502020202020204" pitchFamily="34" charset="0"/>
              </a:rPr>
              <a:t>● Marks to be capped at </a:t>
            </a:r>
            <a:r>
              <a:rPr lang="en-US" sz="1800" b="1" dirty="0">
                <a:solidFill>
                  <a:schemeClr val="tx1"/>
                </a:solidFill>
                <a:latin typeface="Century Gothic" panose="020B0502020202020204" pitchFamily="34" charset="0"/>
              </a:rPr>
              <a:t>50% (Grade C) </a:t>
            </a:r>
          </a:p>
          <a:p>
            <a:pPr marL="0" indent="0" algn="just">
              <a:buNone/>
            </a:pPr>
            <a:r>
              <a:rPr lang="en-US" sz="1800" dirty="0">
                <a:solidFill>
                  <a:schemeClr val="tx1"/>
                </a:solidFill>
                <a:latin typeface="Century Gothic" panose="020B0502020202020204" pitchFamily="34" charset="0"/>
              </a:rPr>
              <a:t>● </a:t>
            </a:r>
            <a:r>
              <a:rPr lang="en-US" sz="1800" b="1" dirty="0">
                <a:ln w="0"/>
                <a:solidFill>
                  <a:schemeClr val="tx1"/>
                </a:solidFill>
                <a:effectLst>
                  <a:reflection blurRad="6350" stA="53000" endA="300" endPos="35500" dir="5400000" sy="-90000" algn="bl" rotWithShape="0"/>
                </a:effectLst>
                <a:latin typeface="Century Gothic" panose="020B0502020202020204" pitchFamily="34" charset="0"/>
              </a:rPr>
              <a:t>ABSENCE</a:t>
            </a:r>
            <a:r>
              <a:rPr lang="en-US" sz="1800" dirty="0">
                <a:solidFill>
                  <a:schemeClr val="tx1"/>
                </a:solidFill>
                <a:latin typeface="Century Gothic" panose="020B0502020202020204" pitchFamily="34" charset="0"/>
              </a:rPr>
              <a:t> from the supplementary examination </a:t>
            </a:r>
            <a:r>
              <a:rPr lang="en-US" sz="1800" b="1" dirty="0">
                <a:solidFill>
                  <a:schemeClr val="tx1"/>
                </a:solidFill>
                <a:latin typeface="Century Gothic" panose="020B0502020202020204" pitchFamily="34" charset="0"/>
              </a:rPr>
              <a:t>NOT </a:t>
            </a:r>
            <a:r>
              <a:rPr lang="en-US" sz="1800" dirty="0">
                <a:solidFill>
                  <a:schemeClr val="tx1"/>
                </a:solidFill>
                <a:latin typeface="Century Gothic" panose="020B0502020202020204" pitchFamily="34" charset="0"/>
              </a:rPr>
              <a:t>applicable</a:t>
            </a:r>
          </a:p>
          <a:p>
            <a:pPr marL="0" indent="0" algn="just">
              <a:buNone/>
            </a:pPr>
            <a:r>
              <a:rPr lang="en-US" sz="1800" dirty="0">
                <a:solidFill>
                  <a:schemeClr val="tx1"/>
                </a:solidFill>
                <a:latin typeface="Century Gothic" panose="020B0502020202020204" pitchFamily="34" charset="0"/>
              </a:rPr>
              <a:t>● </a:t>
            </a:r>
            <a:r>
              <a:rPr lang="en-US" sz="1800" b="1" dirty="0">
                <a:ln w="0"/>
                <a:solidFill>
                  <a:schemeClr val="tx1"/>
                </a:solidFill>
                <a:effectLst>
                  <a:reflection blurRad="6350" stA="53000" endA="300" endPos="35500" dir="5400000" sy="-90000" algn="bl" rotWithShape="0"/>
                </a:effectLst>
                <a:latin typeface="Century Gothic" panose="020B0502020202020204" pitchFamily="34" charset="0"/>
              </a:rPr>
              <a:t>APPEAL</a:t>
            </a:r>
            <a:r>
              <a:rPr lang="en-US" sz="1800" dirty="0">
                <a:solidFill>
                  <a:schemeClr val="tx1"/>
                </a:solidFill>
                <a:latin typeface="Century Gothic" panose="020B0502020202020204" pitchFamily="34" charset="0"/>
              </a:rPr>
              <a:t> to review the supplementary results is </a:t>
            </a:r>
            <a:r>
              <a:rPr lang="en-US" sz="1800" b="1" dirty="0">
                <a:solidFill>
                  <a:schemeClr val="tx1"/>
                </a:solidFill>
                <a:latin typeface="Century Gothic" panose="020B0502020202020204" pitchFamily="34" charset="0"/>
              </a:rPr>
              <a:t>NOT </a:t>
            </a:r>
            <a:r>
              <a:rPr lang="en-US" sz="1800" dirty="0">
                <a:solidFill>
                  <a:schemeClr val="tx1"/>
                </a:solidFill>
                <a:latin typeface="Century Gothic" panose="020B0502020202020204" pitchFamily="34" charset="0"/>
              </a:rPr>
              <a:t>applicable</a:t>
            </a:r>
          </a:p>
          <a:p>
            <a:pPr marL="0" indent="0">
              <a:buNone/>
            </a:pPr>
            <a:endParaRPr lang="en-MY" dirty="0"/>
          </a:p>
        </p:txBody>
      </p:sp>
    </p:spTree>
    <p:extLst>
      <p:ext uri="{BB962C8B-B14F-4D97-AF65-F5344CB8AC3E}">
        <p14:creationId xmlns:p14="http://schemas.microsoft.com/office/powerpoint/2010/main" val="148053999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042C50-0C87-45DD-8CE8-3A3B54E69744}"/>
              </a:ext>
            </a:extLst>
          </p:cNvPr>
          <p:cNvPicPr>
            <a:picLocks noChangeAspect="1"/>
          </p:cNvPicPr>
          <p:nvPr/>
        </p:nvPicPr>
        <p:blipFill>
          <a:blip r:embed="rId2"/>
          <a:stretch>
            <a:fillRect/>
          </a:stretch>
        </p:blipFill>
        <p:spPr>
          <a:xfrm>
            <a:off x="0" y="0"/>
            <a:ext cx="9144000" cy="6857999"/>
          </a:xfrm>
          <a:prstGeom prst="rect">
            <a:avLst/>
          </a:prstGeom>
        </p:spPr>
      </p:pic>
      <p:pic>
        <p:nvPicPr>
          <p:cNvPr id="8" name="Picture 7"/>
          <p:cNvPicPr/>
          <p:nvPr/>
        </p:nvPicPr>
        <p:blipFill rotWithShape="1">
          <a:blip r:embed="rId3"/>
          <a:srcRect l="20064" t="7953" r="19253" b="18678"/>
          <a:stretch/>
        </p:blipFill>
        <p:spPr bwMode="auto">
          <a:xfrm>
            <a:off x="1499259" y="1524000"/>
            <a:ext cx="6145481" cy="45135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903246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9B9CB7-2E69-4A9E-AE24-067F09CB2DC0}"/>
              </a:ext>
            </a:extLst>
          </p:cNvPr>
          <p:cNvPicPr>
            <a:picLocks noChangeAspect="1"/>
          </p:cNvPicPr>
          <p:nvPr/>
        </p:nvPicPr>
        <p:blipFill>
          <a:blip r:embed="rId2"/>
          <a:stretch>
            <a:fillRect/>
          </a:stretch>
        </p:blipFill>
        <p:spPr>
          <a:xfrm>
            <a:off x="0" y="0"/>
            <a:ext cx="9144000" cy="6857999"/>
          </a:xfrm>
          <a:prstGeom prst="rect">
            <a:avLst/>
          </a:prstGeom>
        </p:spPr>
      </p:pic>
      <p:sp>
        <p:nvSpPr>
          <p:cNvPr id="6" name="Rectangle 5"/>
          <p:cNvSpPr/>
          <p:nvPr/>
        </p:nvSpPr>
        <p:spPr>
          <a:xfrm>
            <a:off x="1645397" y="4094471"/>
            <a:ext cx="5853205" cy="1315745"/>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defTabSz="342900"/>
            <a:r>
              <a:rPr lang="en-US" sz="4050" b="1" dirty="0">
                <a:ln/>
                <a:latin typeface="Century Gothic" panose="020B0502020202020204"/>
              </a:rPr>
              <a:t>Thank you</a:t>
            </a:r>
          </a:p>
          <a:p>
            <a:pPr algn="ctr" defTabSz="342900"/>
            <a:r>
              <a:rPr lang="en-US" sz="4050" b="1" dirty="0">
                <a:ln>
                  <a:solidFill>
                    <a:prstClr val="black"/>
                  </a:solidFill>
                </a:ln>
                <a:latin typeface="Century Gothic" panose="020B0502020202020204"/>
              </a:rPr>
              <a:t>EXAMINATION CENTRE</a:t>
            </a:r>
            <a:r>
              <a:rPr lang="en-US" sz="4050" b="1" dirty="0">
                <a:ln>
                  <a:solidFill>
                    <a:prstClr val="black"/>
                  </a:solidFill>
                </a:ln>
                <a:solidFill>
                  <a:srgbClr val="00B050"/>
                </a:solidFill>
                <a:latin typeface="Century Gothic" panose="020B0502020202020204"/>
              </a:rPr>
              <a:t> </a:t>
            </a:r>
          </a:p>
        </p:txBody>
      </p:sp>
      <p:pic>
        <p:nvPicPr>
          <p:cNvPr id="7" name="Picture 6"/>
          <p:cNvPicPr>
            <a:picLocks noChangeAspect="1"/>
          </p:cNvPicPr>
          <p:nvPr/>
        </p:nvPicPr>
        <p:blipFill rotWithShape="1">
          <a:blip r:embed="rId3"/>
          <a:srcRect l="16666" t="17318" r="25104" b="35026"/>
          <a:stretch/>
        </p:blipFill>
        <p:spPr>
          <a:xfrm>
            <a:off x="3201900" y="1658692"/>
            <a:ext cx="2740197" cy="17941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03748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D5281F-C425-44E3-97C1-619C2CF6A31E}"/>
              </a:ext>
            </a:extLst>
          </p:cNvPr>
          <p:cNvPicPr>
            <a:picLocks noChangeAspect="1"/>
          </p:cNvPicPr>
          <p:nvPr/>
        </p:nvPicPr>
        <p:blipFill>
          <a:blip r:embed="rId2"/>
          <a:stretch>
            <a:fillRect/>
          </a:stretch>
        </p:blipFill>
        <p:spPr>
          <a:xfrm>
            <a:off x="0" y="0"/>
            <a:ext cx="9144000" cy="6857999"/>
          </a:xfrm>
          <a:prstGeom prst="rect">
            <a:avLst/>
          </a:prstGeom>
        </p:spPr>
      </p:pic>
      <p:sp>
        <p:nvSpPr>
          <p:cNvPr id="10" name="Freeform: Shape 9">
            <a:extLst>
              <a:ext uri="{FF2B5EF4-FFF2-40B4-BE49-F238E27FC236}">
                <a16:creationId xmlns:a16="http://schemas.microsoft.com/office/drawing/2014/main" id="{877D9866-232A-6136-8D6E-3E5EE8A45687}"/>
              </a:ext>
            </a:extLst>
          </p:cNvPr>
          <p:cNvSpPr/>
          <p:nvPr/>
        </p:nvSpPr>
        <p:spPr>
          <a:xfrm>
            <a:off x="2709818" y="1457325"/>
            <a:ext cx="6655133" cy="3309938"/>
          </a:xfrm>
          <a:custGeom>
            <a:avLst/>
            <a:gdLst>
              <a:gd name="connsiteX0" fmla="*/ 266700 w 8597900"/>
              <a:gd name="connsiteY0" fmla="*/ 1346200 h 6045200"/>
              <a:gd name="connsiteX1" fmla="*/ 0 w 8597900"/>
              <a:gd name="connsiteY1" fmla="*/ 6045200 h 6045200"/>
              <a:gd name="connsiteX2" fmla="*/ 8597900 w 8597900"/>
              <a:gd name="connsiteY2" fmla="*/ 6032500 h 6045200"/>
              <a:gd name="connsiteX3" fmla="*/ 1511300 w 8597900"/>
              <a:gd name="connsiteY3" fmla="*/ 0 h 6045200"/>
              <a:gd name="connsiteX4" fmla="*/ 292100 w 8597900"/>
              <a:gd name="connsiteY4" fmla="*/ 1295400 h 6045200"/>
              <a:gd name="connsiteX5" fmla="*/ 292100 w 8597900"/>
              <a:gd name="connsiteY5" fmla="*/ 1282700 h 6045200"/>
              <a:gd name="connsiteX6" fmla="*/ 266700 w 8597900"/>
              <a:gd name="connsiteY6" fmla="*/ 1346200 h 604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97900" h="6045200">
                <a:moveTo>
                  <a:pt x="266700" y="1346200"/>
                </a:moveTo>
                <a:lnTo>
                  <a:pt x="0" y="6045200"/>
                </a:lnTo>
                <a:lnTo>
                  <a:pt x="8597900" y="6032500"/>
                </a:lnTo>
                <a:lnTo>
                  <a:pt x="1511300" y="0"/>
                </a:lnTo>
                <a:lnTo>
                  <a:pt x="292100" y="1295400"/>
                </a:lnTo>
                <a:lnTo>
                  <a:pt x="292100" y="1282700"/>
                </a:lnTo>
                <a:lnTo>
                  <a:pt x="266700" y="134620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MY" sz="1350">
              <a:solidFill>
                <a:prstClr val="white"/>
              </a:solidFill>
              <a:latin typeface="Calibri" panose="020F0502020204030204"/>
            </a:endParaRPr>
          </a:p>
        </p:txBody>
      </p:sp>
      <p:sp>
        <p:nvSpPr>
          <p:cNvPr id="9" name="Freeform: Shape 8">
            <a:extLst>
              <a:ext uri="{FF2B5EF4-FFF2-40B4-BE49-F238E27FC236}">
                <a16:creationId xmlns:a16="http://schemas.microsoft.com/office/drawing/2014/main" id="{0BD787EE-F9D4-711B-9495-4EC3C55F0995}"/>
              </a:ext>
            </a:extLst>
          </p:cNvPr>
          <p:cNvSpPr/>
          <p:nvPr/>
        </p:nvSpPr>
        <p:spPr>
          <a:xfrm>
            <a:off x="0" y="4819200"/>
            <a:ext cx="9144000" cy="1233488"/>
          </a:xfrm>
          <a:custGeom>
            <a:avLst/>
            <a:gdLst>
              <a:gd name="connsiteX0" fmla="*/ 0 w 12192000"/>
              <a:gd name="connsiteY0" fmla="*/ 0 h 1644650"/>
              <a:gd name="connsiteX1" fmla="*/ 12192000 w 12192000"/>
              <a:gd name="connsiteY1" fmla="*/ 0 h 1644650"/>
              <a:gd name="connsiteX2" fmla="*/ 12192000 w 12192000"/>
              <a:gd name="connsiteY2" fmla="*/ 1644650 h 1644650"/>
              <a:gd name="connsiteX3" fmla="*/ 0 w 12192000"/>
              <a:gd name="connsiteY3" fmla="*/ 1644650 h 1644650"/>
            </a:gdLst>
            <a:ahLst/>
            <a:cxnLst>
              <a:cxn ang="0">
                <a:pos x="connsiteX0" y="connsiteY0"/>
              </a:cxn>
              <a:cxn ang="0">
                <a:pos x="connsiteX1" y="connsiteY1"/>
              </a:cxn>
              <a:cxn ang="0">
                <a:pos x="connsiteX2" y="connsiteY2"/>
              </a:cxn>
              <a:cxn ang="0">
                <a:pos x="connsiteX3" y="connsiteY3"/>
              </a:cxn>
            </a:cxnLst>
            <a:rect l="l" t="t" r="r" b="b"/>
            <a:pathLst>
              <a:path w="12192000" h="1644650">
                <a:moveTo>
                  <a:pt x="0" y="0"/>
                </a:moveTo>
                <a:lnTo>
                  <a:pt x="12192000" y="0"/>
                </a:lnTo>
                <a:lnTo>
                  <a:pt x="12192000" y="1644650"/>
                </a:lnTo>
                <a:lnTo>
                  <a:pt x="0" y="1644650"/>
                </a:lnTo>
                <a:close/>
              </a:path>
            </a:pathLst>
          </a:custGeom>
          <a:solidFill>
            <a:schemeClr val="tx2">
              <a:lumMod val="75000"/>
            </a:schemeClr>
          </a:solidFill>
          <a:ln w="6350" cap="flat">
            <a:noFill/>
            <a:prstDash val="solid"/>
            <a:miter/>
          </a:ln>
        </p:spPr>
        <p:txBody>
          <a:bodyPr rtlCol="0" anchor="ctr"/>
          <a:lstStyle/>
          <a:p>
            <a:pPr defTabSz="342900"/>
            <a:endParaRPr lang="en-MY" sz="1350">
              <a:solidFill>
                <a:prstClr val="white"/>
              </a:solidFill>
              <a:latin typeface="Calibri" panose="020F0502020204030204"/>
            </a:endParaRPr>
          </a:p>
        </p:txBody>
      </p:sp>
      <p:grpSp>
        <p:nvGrpSpPr>
          <p:cNvPr id="31" name="Group 30">
            <a:extLst>
              <a:ext uri="{FF2B5EF4-FFF2-40B4-BE49-F238E27FC236}">
                <a16:creationId xmlns:a16="http://schemas.microsoft.com/office/drawing/2014/main" id="{0FF7E264-BB9A-CED3-1857-339A4D217820}"/>
              </a:ext>
            </a:extLst>
          </p:cNvPr>
          <p:cNvGrpSpPr/>
          <p:nvPr/>
        </p:nvGrpSpPr>
        <p:grpSpPr>
          <a:xfrm rot="18813525">
            <a:off x="2285022" y="989517"/>
            <a:ext cx="1532644" cy="1570872"/>
            <a:chOff x="3103257" y="756310"/>
            <a:chExt cx="2043525" cy="2094496"/>
          </a:xfrm>
        </p:grpSpPr>
        <p:grpSp>
          <p:nvGrpSpPr>
            <p:cNvPr id="13" name="Graphic 6" descr="A lamp shining light onto a desk">
              <a:extLst>
                <a:ext uri="{FF2B5EF4-FFF2-40B4-BE49-F238E27FC236}">
                  <a16:creationId xmlns:a16="http://schemas.microsoft.com/office/drawing/2014/main" id="{85BD3430-C7E8-9F9B-9582-1F7DD3D03188}"/>
                </a:ext>
              </a:extLst>
            </p:cNvPr>
            <p:cNvGrpSpPr/>
            <p:nvPr/>
          </p:nvGrpSpPr>
          <p:grpSpPr>
            <a:xfrm>
              <a:off x="4157929" y="756310"/>
              <a:ext cx="152209" cy="183146"/>
              <a:chOff x="4157929" y="756310"/>
              <a:chExt cx="152209" cy="183146"/>
            </a:xfrm>
          </p:grpSpPr>
          <p:sp>
            <p:nvSpPr>
              <p:cNvPr id="14" name="Freeform: Shape 13">
                <a:extLst>
                  <a:ext uri="{FF2B5EF4-FFF2-40B4-BE49-F238E27FC236}">
                    <a16:creationId xmlns:a16="http://schemas.microsoft.com/office/drawing/2014/main" id="{0675F5F9-0928-C9E6-D28C-3B66DA31A145}"/>
                  </a:ext>
                </a:extLst>
              </p:cNvPr>
              <p:cNvSpPr/>
              <p:nvPr/>
            </p:nvSpPr>
            <p:spPr>
              <a:xfrm>
                <a:off x="4208633" y="756310"/>
                <a:ext cx="50800" cy="164096"/>
              </a:xfrm>
              <a:custGeom>
                <a:avLst/>
                <a:gdLst>
                  <a:gd name="connsiteX0" fmla="*/ 25400 w 50800"/>
                  <a:gd name="connsiteY0" fmla="*/ 164097 h 164096"/>
                  <a:gd name="connsiteX1" fmla="*/ 0 w 50800"/>
                  <a:gd name="connsiteY1" fmla="*/ 138697 h 164096"/>
                  <a:gd name="connsiteX2" fmla="*/ 0 w 50800"/>
                  <a:gd name="connsiteY2" fmla="*/ 25400 h 164096"/>
                  <a:gd name="connsiteX3" fmla="*/ 25400 w 50800"/>
                  <a:gd name="connsiteY3" fmla="*/ 0 h 164096"/>
                  <a:gd name="connsiteX4" fmla="*/ 50800 w 50800"/>
                  <a:gd name="connsiteY4" fmla="*/ 25400 h 164096"/>
                  <a:gd name="connsiteX5" fmla="*/ 50800 w 50800"/>
                  <a:gd name="connsiteY5" fmla="*/ 138697 h 164096"/>
                  <a:gd name="connsiteX6" fmla="*/ 25400 w 50800"/>
                  <a:gd name="connsiteY6" fmla="*/ 164097 h 1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00" h="164096">
                    <a:moveTo>
                      <a:pt x="25400" y="164097"/>
                    </a:moveTo>
                    <a:cubicBezTo>
                      <a:pt x="11373" y="164097"/>
                      <a:pt x="0" y="152724"/>
                      <a:pt x="0" y="138697"/>
                    </a:cubicBezTo>
                    <a:lnTo>
                      <a:pt x="0" y="25400"/>
                    </a:lnTo>
                    <a:cubicBezTo>
                      <a:pt x="0" y="11373"/>
                      <a:pt x="11373" y="0"/>
                      <a:pt x="25400" y="0"/>
                    </a:cubicBezTo>
                    <a:cubicBezTo>
                      <a:pt x="39427" y="0"/>
                      <a:pt x="50800" y="11373"/>
                      <a:pt x="50800" y="25400"/>
                    </a:cubicBezTo>
                    <a:lnTo>
                      <a:pt x="50800" y="138697"/>
                    </a:lnTo>
                    <a:cubicBezTo>
                      <a:pt x="50800" y="152724"/>
                      <a:pt x="39427" y="164097"/>
                      <a:pt x="25400" y="164097"/>
                    </a:cubicBezTo>
                    <a:close/>
                  </a:path>
                </a:pathLst>
              </a:custGeom>
              <a:solidFill>
                <a:srgbClr val="E6E6E6"/>
              </a:solidFill>
              <a:ln w="6350" cap="flat">
                <a:noFill/>
                <a:prstDash val="solid"/>
                <a:miter/>
              </a:ln>
            </p:spPr>
            <p:txBody>
              <a:bodyPr rtlCol="0" anchor="ctr"/>
              <a:lstStyle/>
              <a:p>
                <a:pPr defTabSz="342900"/>
                <a:endParaRPr lang="en-MY"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5AF3A91E-1311-D5A4-860E-FF282E5685CC}"/>
                  </a:ext>
                </a:extLst>
              </p:cNvPr>
              <p:cNvSpPr/>
              <p:nvPr/>
            </p:nvSpPr>
            <p:spPr>
              <a:xfrm>
                <a:off x="4157929" y="869607"/>
                <a:ext cx="152209" cy="69850"/>
              </a:xfrm>
              <a:custGeom>
                <a:avLst/>
                <a:gdLst>
                  <a:gd name="connsiteX0" fmla="*/ 0 w 152209"/>
                  <a:gd name="connsiteY0" fmla="*/ 0 h 69850"/>
                  <a:gd name="connsiteX1" fmla="*/ 152209 w 152209"/>
                  <a:gd name="connsiteY1" fmla="*/ 0 h 69850"/>
                  <a:gd name="connsiteX2" fmla="*/ 152209 w 152209"/>
                  <a:gd name="connsiteY2" fmla="*/ 69850 h 69850"/>
                  <a:gd name="connsiteX3" fmla="*/ 0 w 152209"/>
                  <a:gd name="connsiteY3" fmla="*/ 69850 h 69850"/>
                </a:gdLst>
                <a:ahLst/>
                <a:cxnLst>
                  <a:cxn ang="0">
                    <a:pos x="connsiteX0" y="connsiteY0"/>
                  </a:cxn>
                  <a:cxn ang="0">
                    <a:pos x="connsiteX1" y="connsiteY1"/>
                  </a:cxn>
                  <a:cxn ang="0">
                    <a:pos x="connsiteX2" y="connsiteY2"/>
                  </a:cxn>
                  <a:cxn ang="0">
                    <a:pos x="connsiteX3" y="connsiteY3"/>
                  </a:cxn>
                </a:cxnLst>
                <a:rect l="l" t="t" r="r" b="b"/>
                <a:pathLst>
                  <a:path w="152209" h="69850">
                    <a:moveTo>
                      <a:pt x="0" y="0"/>
                    </a:moveTo>
                    <a:lnTo>
                      <a:pt x="152209" y="0"/>
                    </a:lnTo>
                    <a:lnTo>
                      <a:pt x="152209" y="69850"/>
                    </a:lnTo>
                    <a:lnTo>
                      <a:pt x="0" y="69850"/>
                    </a:lnTo>
                    <a:close/>
                  </a:path>
                </a:pathLst>
              </a:custGeom>
              <a:solidFill>
                <a:srgbClr val="D2D2D2"/>
              </a:solidFill>
              <a:ln w="6350" cap="flat">
                <a:noFill/>
                <a:prstDash val="solid"/>
                <a:miter/>
              </a:ln>
            </p:spPr>
            <p:txBody>
              <a:bodyPr rtlCol="0" anchor="ctr"/>
              <a:lstStyle/>
              <a:p>
                <a:pPr defTabSz="342900"/>
                <a:endParaRPr lang="en-MY" sz="1350">
                  <a:solidFill>
                    <a:prstClr val="white"/>
                  </a:solidFill>
                  <a:latin typeface="Calibri" panose="020F0502020204030204"/>
                </a:endParaRPr>
              </a:p>
            </p:txBody>
          </p:sp>
        </p:grpSp>
        <p:grpSp>
          <p:nvGrpSpPr>
            <p:cNvPr id="30" name="Group 29">
              <a:extLst>
                <a:ext uri="{FF2B5EF4-FFF2-40B4-BE49-F238E27FC236}">
                  <a16:creationId xmlns:a16="http://schemas.microsoft.com/office/drawing/2014/main" id="{2A75AD9A-2FFB-A298-709E-4CEA11172764}"/>
                </a:ext>
              </a:extLst>
            </p:cNvPr>
            <p:cNvGrpSpPr/>
            <p:nvPr/>
          </p:nvGrpSpPr>
          <p:grpSpPr>
            <a:xfrm>
              <a:off x="3103257" y="917936"/>
              <a:ext cx="2043525" cy="1932870"/>
              <a:chOff x="3103257" y="917936"/>
              <a:chExt cx="2043525" cy="1932870"/>
            </a:xfrm>
          </p:grpSpPr>
          <p:sp>
            <p:nvSpPr>
              <p:cNvPr id="16" name="Freeform: Shape 15">
                <a:extLst>
                  <a:ext uri="{FF2B5EF4-FFF2-40B4-BE49-F238E27FC236}">
                    <a16:creationId xmlns:a16="http://schemas.microsoft.com/office/drawing/2014/main" id="{51D70F91-5398-88BB-5F41-9206D5C1352E}"/>
                  </a:ext>
                </a:extLst>
              </p:cNvPr>
              <p:cNvSpPr/>
              <p:nvPr/>
            </p:nvSpPr>
            <p:spPr>
              <a:xfrm>
                <a:off x="3321284" y="917936"/>
                <a:ext cx="1825498" cy="1386770"/>
              </a:xfrm>
              <a:custGeom>
                <a:avLst/>
                <a:gdLst>
                  <a:gd name="connsiteX0" fmla="*/ 1825498 w 1825498"/>
                  <a:gd name="connsiteY0" fmla="*/ 1386770 h 1386770"/>
                  <a:gd name="connsiteX1" fmla="*/ 1122699 w 1825498"/>
                  <a:gd name="connsiteY1" fmla="*/ 382759 h 1386770"/>
                  <a:gd name="connsiteX2" fmla="*/ 1122699 w 1825498"/>
                  <a:gd name="connsiteY2" fmla="*/ 0 h 1386770"/>
                  <a:gd name="connsiteX3" fmla="*/ 689629 w 1825498"/>
                  <a:gd name="connsiteY3" fmla="*/ 0 h 1386770"/>
                  <a:gd name="connsiteX4" fmla="*/ 689629 w 1825498"/>
                  <a:gd name="connsiteY4" fmla="*/ 401612 h 1386770"/>
                  <a:gd name="connsiteX5" fmla="*/ 595649 w 1825498"/>
                  <a:gd name="connsiteY5" fmla="*/ 535870 h 1386770"/>
                  <a:gd name="connsiteX6" fmla="*/ 61373 w 1825498"/>
                  <a:gd name="connsiteY6" fmla="*/ 535870 h 1386770"/>
                  <a:gd name="connsiteX7" fmla="*/ 61373 w 1825498"/>
                  <a:gd name="connsiteY7" fmla="*/ 675570 h 1386770"/>
                  <a:gd name="connsiteX8" fmla="*/ 318122 w 1825498"/>
                  <a:gd name="connsiteY8" fmla="*/ 932320 h 1386770"/>
                  <a:gd name="connsiteX9" fmla="*/ 0 w 1825498"/>
                  <a:gd name="connsiteY9" fmla="*/ 1386770 h 138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498" h="1386770">
                    <a:moveTo>
                      <a:pt x="1825498" y="1386770"/>
                    </a:moveTo>
                    <a:lnTo>
                      <a:pt x="1122699" y="382759"/>
                    </a:lnTo>
                    <a:lnTo>
                      <a:pt x="1122699" y="0"/>
                    </a:lnTo>
                    <a:lnTo>
                      <a:pt x="689629" y="0"/>
                    </a:lnTo>
                    <a:lnTo>
                      <a:pt x="689629" y="401612"/>
                    </a:lnTo>
                    <a:lnTo>
                      <a:pt x="595649" y="535870"/>
                    </a:lnTo>
                    <a:lnTo>
                      <a:pt x="61373" y="535870"/>
                    </a:lnTo>
                    <a:lnTo>
                      <a:pt x="61373" y="675570"/>
                    </a:lnTo>
                    <a:lnTo>
                      <a:pt x="318122" y="932320"/>
                    </a:lnTo>
                    <a:lnTo>
                      <a:pt x="0" y="1386770"/>
                    </a:lnTo>
                    <a:close/>
                  </a:path>
                </a:pathLst>
              </a:custGeom>
              <a:solidFill>
                <a:srgbClr val="FFC000"/>
              </a:solidFill>
              <a:ln w="6350" cap="flat">
                <a:noFill/>
                <a:prstDash val="solid"/>
                <a:miter/>
              </a:ln>
            </p:spPr>
            <p:txBody>
              <a:bodyPr rtlCol="0" anchor="ctr"/>
              <a:lstStyle/>
              <a:p>
                <a:pPr defTabSz="342900"/>
                <a:endParaRPr lang="en-MY" sz="1350">
                  <a:solidFill>
                    <a:prstClr val="white"/>
                  </a:solidFill>
                  <a:latin typeface="Calibri" panose="020F0502020204030204"/>
                </a:endParaRPr>
              </a:p>
            </p:txBody>
          </p:sp>
          <p:grpSp>
            <p:nvGrpSpPr>
              <p:cNvPr id="17" name="Graphic 6" descr="A lamp shining light onto a desk">
                <a:extLst>
                  <a:ext uri="{FF2B5EF4-FFF2-40B4-BE49-F238E27FC236}">
                    <a16:creationId xmlns:a16="http://schemas.microsoft.com/office/drawing/2014/main" id="{2A737C96-A2F3-0E5B-5772-E906F6ECB141}"/>
                  </a:ext>
                </a:extLst>
              </p:cNvPr>
              <p:cNvGrpSpPr/>
              <p:nvPr/>
            </p:nvGrpSpPr>
            <p:grpSpPr>
              <a:xfrm>
                <a:off x="4284357" y="1911007"/>
                <a:ext cx="304800" cy="279400"/>
                <a:chOff x="4284357" y="1911007"/>
                <a:chExt cx="304800" cy="279400"/>
              </a:xfrm>
              <a:solidFill>
                <a:srgbClr val="FFFFFF"/>
              </a:solidFill>
            </p:grpSpPr>
            <p:sp>
              <p:nvSpPr>
                <p:cNvPr id="18" name="Freeform: Shape 17">
                  <a:extLst>
                    <a:ext uri="{FF2B5EF4-FFF2-40B4-BE49-F238E27FC236}">
                      <a16:creationId xmlns:a16="http://schemas.microsoft.com/office/drawing/2014/main" id="{284984BC-15A3-01AA-5ED0-8FE5AC8D30DA}"/>
                    </a:ext>
                  </a:extLst>
                </p:cNvPr>
                <p:cNvSpPr/>
                <p:nvPr/>
              </p:nvSpPr>
              <p:spPr>
                <a:xfrm>
                  <a:off x="4538357" y="1911007"/>
                  <a:ext cx="50800" cy="279400"/>
                </a:xfrm>
                <a:custGeom>
                  <a:avLst/>
                  <a:gdLst>
                    <a:gd name="connsiteX0" fmla="*/ 25400 w 50800"/>
                    <a:gd name="connsiteY0" fmla="*/ 279400 h 279400"/>
                    <a:gd name="connsiteX1" fmla="*/ 0 w 50800"/>
                    <a:gd name="connsiteY1" fmla="*/ 254000 h 279400"/>
                    <a:gd name="connsiteX2" fmla="*/ 0 w 50800"/>
                    <a:gd name="connsiteY2" fmla="*/ 25400 h 279400"/>
                    <a:gd name="connsiteX3" fmla="*/ 25400 w 50800"/>
                    <a:gd name="connsiteY3" fmla="*/ 0 h 279400"/>
                    <a:gd name="connsiteX4" fmla="*/ 50800 w 50800"/>
                    <a:gd name="connsiteY4" fmla="*/ 25400 h 279400"/>
                    <a:gd name="connsiteX5" fmla="*/ 50800 w 50800"/>
                    <a:gd name="connsiteY5" fmla="*/ 254000 h 279400"/>
                    <a:gd name="connsiteX6" fmla="*/ 25400 w 50800"/>
                    <a:gd name="connsiteY6" fmla="*/ 2794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00" h="279400">
                      <a:moveTo>
                        <a:pt x="25400" y="279400"/>
                      </a:moveTo>
                      <a:cubicBezTo>
                        <a:pt x="11373" y="279400"/>
                        <a:pt x="0" y="268027"/>
                        <a:pt x="0" y="254000"/>
                      </a:cubicBezTo>
                      <a:lnTo>
                        <a:pt x="0" y="25400"/>
                      </a:lnTo>
                      <a:cubicBezTo>
                        <a:pt x="0" y="11373"/>
                        <a:pt x="11373" y="0"/>
                        <a:pt x="25400" y="0"/>
                      </a:cubicBezTo>
                      <a:cubicBezTo>
                        <a:pt x="39427" y="0"/>
                        <a:pt x="50800" y="11373"/>
                        <a:pt x="50800" y="25400"/>
                      </a:cubicBezTo>
                      <a:lnTo>
                        <a:pt x="50800" y="254000"/>
                      </a:lnTo>
                      <a:cubicBezTo>
                        <a:pt x="50800" y="268027"/>
                        <a:pt x="39427" y="279400"/>
                        <a:pt x="25400" y="279400"/>
                      </a:cubicBezTo>
                      <a:close/>
                    </a:path>
                  </a:pathLst>
                </a:custGeom>
                <a:solidFill>
                  <a:srgbClr val="FFFFFF"/>
                </a:solidFill>
                <a:ln w="6350" cap="flat">
                  <a:noFill/>
                  <a:prstDash val="solid"/>
                  <a:miter/>
                </a:ln>
              </p:spPr>
              <p:txBody>
                <a:bodyPr rtlCol="0" anchor="ctr"/>
                <a:lstStyle/>
                <a:p>
                  <a:pPr defTabSz="342900"/>
                  <a:endParaRPr lang="en-MY" sz="135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4435A9D2-74C7-5874-B2CE-33D661D8BD23}"/>
                    </a:ext>
                  </a:extLst>
                </p:cNvPr>
                <p:cNvSpPr/>
                <p:nvPr/>
              </p:nvSpPr>
              <p:spPr>
                <a:xfrm>
                  <a:off x="4411357" y="1911007"/>
                  <a:ext cx="50800" cy="279400"/>
                </a:xfrm>
                <a:custGeom>
                  <a:avLst/>
                  <a:gdLst>
                    <a:gd name="connsiteX0" fmla="*/ 25400 w 50800"/>
                    <a:gd name="connsiteY0" fmla="*/ 279400 h 279400"/>
                    <a:gd name="connsiteX1" fmla="*/ 0 w 50800"/>
                    <a:gd name="connsiteY1" fmla="*/ 254000 h 279400"/>
                    <a:gd name="connsiteX2" fmla="*/ 0 w 50800"/>
                    <a:gd name="connsiteY2" fmla="*/ 25400 h 279400"/>
                    <a:gd name="connsiteX3" fmla="*/ 25400 w 50800"/>
                    <a:gd name="connsiteY3" fmla="*/ 0 h 279400"/>
                    <a:gd name="connsiteX4" fmla="*/ 50800 w 50800"/>
                    <a:gd name="connsiteY4" fmla="*/ 25400 h 279400"/>
                    <a:gd name="connsiteX5" fmla="*/ 50800 w 50800"/>
                    <a:gd name="connsiteY5" fmla="*/ 254000 h 279400"/>
                    <a:gd name="connsiteX6" fmla="*/ 25400 w 50800"/>
                    <a:gd name="connsiteY6" fmla="*/ 2794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00" h="279400">
                      <a:moveTo>
                        <a:pt x="25400" y="279400"/>
                      </a:moveTo>
                      <a:cubicBezTo>
                        <a:pt x="11373" y="279400"/>
                        <a:pt x="0" y="268027"/>
                        <a:pt x="0" y="254000"/>
                      </a:cubicBezTo>
                      <a:lnTo>
                        <a:pt x="0" y="25400"/>
                      </a:lnTo>
                      <a:cubicBezTo>
                        <a:pt x="0" y="11373"/>
                        <a:pt x="11373" y="0"/>
                        <a:pt x="25400" y="0"/>
                      </a:cubicBezTo>
                      <a:cubicBezTo>
                        <a:pt x="39427" y="0"/>
                        <a:pt x="50800" y="11373"/>
                        <a:pt x="50800" y="25400"/>
                      </a:cubicBezTo>
                      <a:lnTo>
                        <a:pt x="50800" y="254000"/>
                      </a:lnTo>
                      <a:cubicBezTo>
                        <a:pt x="50800" y="268027"/>
                        <a:pt x="39427" y="279400"/>
                        <a:pt x="25400" y="279400"/>
                      </a:cubicBezTo>
                      <a:close/>
                    </a:path>
                  </a:pathLst>
                </a:custGeom>
                <a:solidFill>
                  <a:srgbClr val="FFFFFF"/>
                </a:solidFill>
                <a:ln w="6350" cap="flat">
                  <a:noFill/>
                  <a:prstDash val="solid"/>
                  <a:miter/>
                </a:ln>
              </p:spPr>
              <p:txBody>
                <a:bodyPr rtlCol="0" anchor="ctr"/>
                <a:lstStyle/>
                <a:p>
                  <a:pPr defTabSz="342900"/>
                  <a:endParaRPr lang="en-MY" sz="1350">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0534D096-63C9-880E-6D67-822404BA73CA}"/>
                    </a:ext>
                  </a:extLst>
                </p:cNvPr>
                <p:cNvSpPr/>
                <p:nvPr/>
              </p:nvSpPr>
              <p:spPr>
                <a:xfrm>
                  <a:off x="4284357" y="1911007"/>
                  <a:ext cx="50800" cy="279400"/>
                </a:xfrm>
                <a:custGeom>
                  <a:avLst/>
                  <a:gdLst>
                    <a:gd name="connsiteX0" fmla="*/ 25400 w 50800"/>
                    <a:gd name="connsiteY0" fmla="*/ 279400 h 279400"/>
                    <a:gd name="connsiteX1" fmla="*/ 0 w 50800"/>
                    <a:gd name="connsiteY1" fmla="*/ 254000 h 279400"/>
                    <a:gd name="connsiteX2" fmla="*/ 0 w 50800"/>
                    <a:gd name="connsiteY2" fmla="*/ 25400 h 279400"/>
                    <a:gd name="connsiteX3" fmla="*/ 25400 w 50800"/>
                    <a:gd name="connsiteY3" fmla="*/ 0 h 279400"/>
                    <a:gd name="connsiteX4" fmla="*/ 50800 w 50800"/>
                    <a:gd name="connsiteY4" fmla="*/ 25400 h 279400"/>
                    <a:gd name="connsiteX5" fmla="*/ 50800 w 50800"/>
                    <a:gd name="connsiteY5" fmla="*/ 254000 h 279400"/>
                    <a:gd name="connsiteX6" fmla="*/ 25400 w 50800"/>
                    <a:gd name="connsiteY6" fmla="*/ 2794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00" h="279400">
                      <a:moveTo>
                        <a:pt x="25400" y="279400"/>
                      </a:moveTo>
                      <a:cubicBezTo>
                        <a:pt x="11373" y="279400"/>
                        <a:pt x="0" y="268027"/>
                        <a:pt x="0" y="254000"/>
                      </a:cubicBezTo>
                      <a:lnTo>
                        <a:pt x="0" y="25400"/>
                      </a:lnTo>
                      <a:cubicBezTo>
                        <a:pt x="0" y="11373"/>
                        <a:pt x="11373" y="0"/>
                        <a:pt x="25400" y="0"/>
                      </a:cubicBezTo>
                      <a:cubicBezTo>
                        <a:pt x="39427" y="0"/>
                        <a:pt x="50800" y="11373"/>
                        <a:pt x="50800" y="25400"/>
                      </a:cubicBezTo>
                      <a:lnTo>
                        <a:pt x="50800" y="254000"/>
                      </a:lnTo>
                      <a:cubicBezTo>
                        <a:pt x="50800" y="268027"/>
                        <a:pt x="39427" y="279400"/>
                        <a:pt x="25400" y="279400"/>
                      </a:cubicBezTo>
                      <a:close/>
                    </a:path>
                  </a:pathLst>
                </a:custGeom>
                <a:solidFill>
                  <a:srgbClr val="FFFFFF"/>
                </a:solidFill>
                <a:ln w="6350" cap="flat">
                  <a:noFill/>
                  <a:prstDash val="solid"/>
                  <a:miter/>
                </a:ln>
              </p:spPr>
              <p:txBody>
                <a:bodyPr rtlCol="0" anchor="ctr"/>
                <a:lstStyle/>
                <a:p>
                  <a:pPr defTabSz="342900"/>
                  <a:endParaRPr lang="en-MY" sz="1350">
                    <a:solidFill>
                      <a:prstClr val="white"/>
                    </a:solidFill>
                    <a:latin typeface="Calibri" panose="020F0502020204030204"/>
                  </a:endParaRPr>
                </a:p>
              </p:txBody>
            </p:sp>
          </p:grpSp>
          <p:sp>
            <p:nvSpPr>
              <p:cNvPr id="21" name="Freeform: Shape 20">
                <a:extLst>
                  <a:ext uri="{FF2B5EF4-FFF2-40B4-BE49-F238E27FC236}">
                    <a16:creationId xmlns:a16="http://schemas.microsoft.com/office/drawing/2014/main" id="{20094BB4-3E17-5D2E-F3E6-6E7A225F40B9}"/>
                  </a:ext>
                </a:extLst>
              </p:cNvPr>
              <p:cNvSpPr/>
              <p:nvPr/>
            </p:nvSpPr>
            <p:spPr>
              <a:xfrm>
                <a:off x="3103257" y="1657003"/>
                <a:ext cx="546105" cy="1193803"/>
              </a:xfrm>
              <a:custGeom>
                <a:avLst/>
                <a:gdLst>
                  <a:gd name="connsiteX0" fmla="*/ 25400 w 546105"/>
                  <a:gd name="connsiteY0" fmla="*/ 1193804 h 1193803"/>
                  <a:gd name="connsiteX1" fmla="*/ 0 w 546105"/>
                  <a:gd name="connsiteY1" fmla="*/ 1168404 h 1193803"/>
                  <a:gd name="connsiteX2" fmla="*/ 0 w 546105"/>
                  <a:gd name="connsiteY2" fmla="*/ 647977 h 1193803"/>
                  <a:gd name="connsiteX3" fmla="*/ 5524 w 546105"/>
                  <a:gd name="connsiteY3" fmla="*/ 632165 h 1193803"/>
                  <a:gd name="connsiteX4" fmla="*/ 500825 w 546105"/>
                  <a:gd name="connsiteY4" fmla="*/ 9592 h 1193803"/>
                  <a:gd name="connsiteX5" fmla="*/ 536518 w 546105"/>
                  <a:gd name="connsiteY5" fmla="*/ 5528 h 1193803"/>
                  <a:gd name="connsiteX6" fmla="*/ 540582 w 546105"/>
                  <a:gd name="connsiteY6" fmla="*/ 41215 h 1193803"/>
                  <a:gd name="connsiteX7" fmla="*/ 50806 w 546105"/>
                  <a:gd name="connsiteY7" fmla="*/ 656847 h 1193803"/>
                  <a:gd name="connsiteX8" fmla="*/ 50806 w 546105"/>
                  <a:gd name="connsiteY8" fmla="*/ 1168404 h 1193803"/>
                  <a:gd name="connsiteX9" fmla="*/ 25400 w 546105"/>
                  <a:gd name="connsiteY9" fmla="*/ 1193804 h 119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105" h="1193803">
                    <a:moveTo>
                      <a:pt x="25400" y="1193804"/>
                    </a:moveTo>
                    <a:cubicBezTo>
                      <a:pt x="11373" y="1193804"/>
                      <a:pt x="0" y="1182431"/>
                      <a:pt x="0" y="1168404"/>
                    </a:cubicBezTo>
                    <a:lnTo>
                      <a:pt x="0" y="647977"/>
                    </a:lnTo>
                    <a:cubicBezTo>
                      <a:pt x="0" y="642236"/>
                      <a:pt x="1949" y="636661"/>
                      <a:pt x="5524" y="632165"/>
                    </a:cubicBezTo>
                    <a:lnTo>
                      <a:pt x="500825" y="9592"/>
                    </a:lnTo>
                    <a:cubicBezTo>
                      <a:pt x="509562" y="-1394"/>
                      <a:pt x="525545" y="-3210"/>
                      <a:pt x="536518" y="5528"/>
                    </a:cubicBezTo>
                    <a:cubicBezTo>
                      <a:pt x="547497" y="14259"/>
                      <a:pt x="549313" y="30242"/>
                      <a:pt x="540582" y="41215"/>
                    </a:cubicBezTo>
                    <a:lnTo>
                      <a:pt x="50806" y="656847"/>
                    </a:lnTo>
                    <a:lnTo>
                      <a:pt x="50806" y="1168404"/>
                    </a:lnTo>
                    <a:cubicBezTo>
                      <a:pt x="50800" y="1182431"/>
                      <a:pt x="39427" y="1193804"/>
                      <a:pt x="25400" y="1193804"/>
                    </a:cubicBezTo>
                    <a:close/>
                  </a:path>
                </a:pathLst>
              </a:custGeom>
              <a:solidFill>
                <a:schemeClr val="tx2">
                  <a:lumMod val="75000"/>
                </a:schemeClr>
              </a:solidFill>
              <a:ln w="6350" cap="flat">
                <a:noFill/>
                <a:prstDash val="solid"/>
                <a:miter/>
              </a:ln>
            </p:spPr>
            <p:txBody>
              <a:bodyPr rtlCol="0" anchor="ctr"/>
              <a:lstStyle/>
              <a:p>
                <a:pPr defTabSz="342900"/>
                <a:endParaRPr lang="en-MY" sz="1350">
                  <a:solidFill>
                    <a:prstClr val="white"/>
                  </a:solidFill>
                  <a:latin typeface="Calibri" panose="020F0502020204030204"/>
                </a:endParaRPr>
              </a:p>
            </p:txBody>
          </p:sp>
        </p:grpSp>
      </p:grpSp>
      <p:grpSp>
        <p:nvGrpSpPr>
          <p:cNvPr id="22" name="Graphic 6" descr="A lamp shining light onto a desk">
            <a:extLst>
              <a:ext uri="{FF2B5EF4-FFF2-40B4-BE49-F238E27FC236}">
                <a16:creationId xmlns:a16="http://schemas.microsoft.com/office/drawing/2014/main" id="{F9553987-FF8B-6BE7-59C1-23C142F56437}"/>
              </a:ext>
            </a:extLst>
          </p:cNvPr>
          <p:cNvGrpSpPr/>
          <p:nvPr/>
        </p:nvGrpSpPr>
        <p:grpSpPr>
          <a:xfrm>
            <a:off x="1660693" y="4528880"/>
            <a:ext cx="1238250" cy="476250"/>
            <a:chOff x="2214257" y="4895506"/>
            <a:chExt cx="1651000" cy="635000"/>
          </a:xfrm>
          <a:solidFill>
            <a:schemeClr val="tx2">
              <a:lumMod val="25000"/>
            </a:schemeClr>
          </a:solidFill>
        </p:grpSpPr>
        <p:sp>
          <p:nvSpPr>
            <p:cNvPr id="23" name="Freeform: Shape 22">
              <a:extLst>
                <a:ext uri="{FF2B5EF4-FFF2-40B4-BE49-F238E27FC236}">
                  <a16:creationId xmlns:a16="http://schemas.microsoft.com/office/drawing/2014/main" id="{469ECEA1-4398-385D-9788-5B1920B37678}"/>
                </a:ext>
              </a:extLst>
            </p:cNvPr>
            <p:cNvSpPr/>
            <p:nvPr/>
          </p:nvSpPr>
          <p:spPr>
            <a:xfrm>
              <a:off x="2925457" y="4895506"/>
              <a:ext cx="266700" cy="444500"/>
            </a:xfrm>
            <a:custGeom>
              <a:avLst/>
              <a:gdLst>
                <a:gd name="connsiteX0" fmla="*/ 266700 w 266700"/>
                <a:gd name="connsiteY0" fmla="*/ 127000 h 444500"/>
                <a:gd name="connsiteX1" fmla="*/ 139700 w 266700"/>
                <a:gd name="connsiteY1" fmla="*/ 0 h 444500"/>
                <a:gd name="connsiteX2" fmla="*/ 25400 w 266700"/>
                <a:gd name="connsiteY2" fmla="*/ 0 h 444500"/>
                <a:gd name="connsiteX3" fmla="*/ 0 w 266700"/>
                <a:gd name="connsiteY3" fmla="*/ 190500 h 444500"/>
                <a:gd name="connsiteX4" fmla="*/ 0 w 266700"/>
                <a:gd name="connsiteY4" fmla="*/ 444500 h 444500"/>
                <a:gd name="connsiteX5" fmla="*/ 152400 w 266700"/>
                <a:gd name="connsiteY5" fmla="*/ 444500 h 444500"/>
                <a:gd name="connsiteX6" fmla="*/ 152400 w 266700"/>
                <a:gd name="connsiteY6" fmla="*/ 253359 h 444500"/>
                <a:gd name="connsiteX7" fmla="*/ 266700 w 266700"/>
                <a:gd name="connsiteY7" fmla="*/ 1270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700" h="444500">
                  <a:moveTo>
                    <a:pt x="266700" y="127000"/>
                  </a:moveTo>
                  <a:cubicBezTo>
                    <a:pt x="266700" y="56858"/>
                    <a:pt x="209842" y="0"/>
                    <a:pt x="139700" y="0"/>
                  </a:cubicBezTo>
                  <a:lnTo>
                    <a:pt x="25400" y="0"/>
                  </a:lnTo>
                  <a:lnTo>
                    <a:pt x="0" y="190500"/>
                  </a:lnTo>
                  <a:lnTo>
                    <a:pt x="0" y="444500"/>
                  </a:lnTo>
                  <a:lnTo>
                    <a:pt x="152400" y="444500"/>
                  </a:lnTo>
                  <a:lnTo>
                    <a:pt x="152400" y="253359"/>
                  </a:lnTo>
                  <a:cubicBezTo>
                    <a:pt x="216573" y="246983"/>
                    <a:pt x="266700" y="192856"/>
                    <a:pt x="266700" y="127000"/>
                  </a:cubicBezTo>
                  <a:close/>
                </a:path>
              </a:pathLst>
            </a:custGeom>
            <a:grpFill/>
            <a:ln w="6350" cap="flat">
              <a:noFill/>
              <a:prstDash val="solid"/>
              <a:miter/>
            </a:ln>
          </p:spPr>
          <p:txBody>
            <a:bodyPr rtlCol="0" anchor="ctr"/>
            <a:lstStyle/>
            <a:p>
              <a:pPr defTabSz="342900"/>
              <a:endParaRPr lang="en-MY" sz="1350">
                <a:solidFill>
                  <a:prstClr val="white"/>
                </a:solidFill>
                <a:latin typeface="Calibri" panose="020F0502020204030204"/>
              </a:endParaRPr>
            </a:p>
          </p:txBody>
        </p:sp>
        <p:sp>
          <p:nvSpPr>
            <p:cNvPr id="24" name="Freeform: Shape 23">
              <a:extLst>
                <a:ext uri="{FF2B5EF4-FFF2-40B4-BE49-F238E27FC236}">
                  <a16:creationId xmlns:a16="http://schemas.microsoft.com/office/drawing/2014/main" id="{C9D4B1C4-239B-4A52-6DE1-83274872E982}"/>
                </a:ext>
              </a:extLst>
            </p:cNvPr>
            <p:cNvSpPr/>
            <p:nvPr/>
          </p:nvSpPr>
          <p:spPr>
            <a:xfrm>
              <a:off x="2214257" y="5301907"/>
              <a:ext cx="1651000" cy="228600"/>
            </a:xfrm>
            <a:custGeom>
              <a:avLst/>
              <a:gdLst>
                <a:gd name="connsiteX0" fmla="*/ 0 w 1651000"/>
                <a:gd name="connsiteY0" fmla="*/ 0 h 228600"/>
                <a:gd name="connsiteX1" fmla="*/ 1651000 w 1651000"/>
                <a:gd name="connsiteY1" fmla="*/ 0 h 228600"/>
                <a:gd name="connsiteX2" fmla="*/ 1651000 w 1651000"/>
                <a:gd name="connsiteY2" fmla="*/ 228600 h 228600"/>
                <a:gd name="connsiteX3" fmla="*/ 0 w 16510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1651000" h="228600">
                  <a:moveTo>
                    <a:pt x="0" y="0"/>
                  </a:moveTo>
                  <a:lnTo>
                    <a:pt x="1651000" y="0"/>
                  </a:lnTo>
                  <a:lnTo>
                    <a:pt x="1651000" y="228600"/>
                  </a:lnTo>
                  <a:lnTo>
                    <a:pt x="0" y="228600"/>
                  </a:lnTo>
                  <a:close/>
                </a:path>
              </a:pathLst>
            </a:custGeom>
            <a:grpFill/>
            <a:ln w="6350" cap="flat">
              <a:noFill/>
              <a:prstDash val="solid"/>
              <a:miter/>
            </a:ln>
          </p:spPr>
          <p:txBody>
            <a:bodyPr rtlCol="0" anchor="ctr"/>
            <a:lstStyle/>
            <a:p>
              <a:pPr defTabSz="342900"/>
              <a:endParaRPr lang="en-MY" sz="1350">
                <a:solidFill>
                  <a:prstClr val="white"/>
                </a:solidFill>
                <a:latin typeface="Calibri" panose="020F0502020204030204"/>
              </a:endParaRPr>
            </a:p>
          </p:txBody>
        </p:sp>
      </p:grpSp>
      <p:grpSp>
        <p:nvGrpSpPr>
          <p:cNvPr id="25" name="Graphic 6" descr="A lamp shining light onto a desk">
            <a:extLst>
              <a:ext uri="{FF2B5EF4-FFF2-40B4-BE49-F238E27FC236}">
                <a16:creationId xmlns:a16="http://schemas.microsoft.com/office/drawing/2014/main" id="{7CF95DA9-97C2-BE17-3C6F-87ED1E5CDCB8}"/>
              </a:ext>
            </a:extLst>
          </p:cNvPr>
          <p:cNvGrpSpPr/>
          <p:nvPr/>
        </p:nvGrpSpPr>
        <p:grpSpPr>
          <a:xfrm>
            <a:off x="951080" y="1909505"/>
            <a:ext cx="1709738" cy="2809880"/>
            <a:chOff x="1268107" y="1403007"/>
            <a:chExt cx="2279650" cy="3746506"/>
          </a:xfrm>
          <a:solidFill>
            <a:schemeClr val="tx2">
              <a:lumMod val="90000"/>
            </a:schemeClr>
          </a:solidFill>
        </p:grpSpPr>
        <p:sp>
          <p:nvSpPr>
            <p:cNvPr id="26" name="Freeform: Shape 25">
              <a:extLst>
                <a:ext uri="{FF2B5EF4-FFF2-40B4-BE49-F238E27FC236}">
                  <a16:creationId xmlns:a16="http://schemas.microsoft.com/office/drawing/2014/main" id="{FBD21B47-C89E-0D0F-6ED1-9BDF8B84EFD1}"/>
                </a:ext>
              </a:extLst>
            </p:cNvPr>
            <p:cNvSpPr/>
            <p:nvPr/>
          </p:nvSpPr>
          <p:spPr>
            <a:xfrm>
              <a:off x="1604657" y="1644307"/>
              <a:ext cx="1358902" cy="2972079"/>
            </a:xfrm>
            <a:custGeom>
              <a:avLst/>
              <a:gdLst>
                <a:gd name="connsiteX0" fmla="*/ 1333507 w 1358902"/>
                <a:gd name="connsiteY0" fmla="*/ 2972079 h 2972079"/>
                <a:gd name="connsiteX1" fmla="*/ 1310310 w 1358902"/>
                <a:gd name="connsiteY1" fmla="*/ 2957055 h 2972079"/>
                <a:gd name="connsiteX2" fmla="*/ 2216 w 1358902"/>
                <a:gd name="connsiteY2" fmla="*/ 35782 h 2972079"/>
                <a:gd name="connsiteX3" fmla="*/ 4083 w 1358902"/>
                <a:gd name="connsiteY3" fmla="*/ 11589 h 2972079"/>
                <a:gd name="connsiteX4" fmla="*/ 25400 w 1358902"/>
                <a:gd name="connsiteY4" fmla="*/ 0 h 2972079"/>
                <a:gd name="connsiteX5" fmla="*/ 952500 w 1358902"/>
                <a:gd name="connsiteY5" fmla="*/ 0 h 2972079"/>
                <a:gd name="connsiteX6" fmla="*/ 977900 w 1358902"/>
                <a:gd name="connsiteY6" fmla="*/ 25400 h 2972079"/>
                <a:gd name="connsiteX7" fmla="*/ 952500 w 1358902"/>
                <a:gd name="connsiteY7" fmla="*/ 50800 h 2972079"/>
                <a:gd name="connsiteX8" fmla="*/ 64605 w 1358902"/>
                <a:gd name="connsiteY8" fmla="*/ 50800 h 2972079"/>
                <a:gd name="connsiteX9" fmla="*/ 1356678 w 1358902"/>
                <a:gd name="connsiteY9" fmla="*/ 2936291 h 2972079"/>
                <a:gd name="connsiteX10" fmla="*/ 1343876 w 1358902"/>
                <a:gd name="connsiteY10" fmla="*/ 2969850 h 2972079"/>
                <a:gd name="connsiteX11" fmla="*/ 1333507 w 1358902"/>
                <a:gd name="connsiteY11" fmla="*/ 2972079 h 297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8902" h="2972079">
                  <a:moveTo>
                    <a:pt x="1333507" y="2972079"/>
                  </a:moveTo>
                  <a:cubicBezTo>
                    <a:pt x="1323797" y="2972079"/>
                    <a:pt x="1314533" y="2966485"/>
                    <a:pt x="1310310" y="2957055"/>
                  </a:cubicBezTo>
                  <a:lnTo>
                    <a:pt x="2216" y="35782"/>
                  </a:lnTo>
                  <a:cubicBezTo>
                    <a:pt x="-1302" y="27927"/>
                    <a:pt x="-597" y="18815"/>
                    <a:pt x="4083" y="11589"/>
                  </a:cubicBezTo>
                  <a:cubicBezTo>
                    <a:pt x="8763" y="4362"/>
                    <a:pt x="16789" y="0"/>
                    <a:pt x="25400" y="0"/>
                  </a:cubicBezTo>
                  <a:lnTo>
                    <a:pt x="952500" y="0"/>
                  </a:lnTo>
                  <a:cubicBezTo>
                    <a:pt x="966527" y="0"/>
                    <a:pt x="977900" y="11373"/>
                    <a:pt x="977900" y="25400"/>
                  </a:cubicBezTo>
                  <a:cubicBezTo>
                    <a:pt x="977900" y="39427"/>
                    <a:pt x="966527" y="50800"/>
                    <a:pt x="952500" y="50800"/>
                  </a:cubicBezTo>
                  <a:lnTo>
                    <a:pt x="64605" y="50800"/>
                  </a:lnTo>
                  <a:lnTo>
                    <a:pt x="1356678" y="2936291"/>
                  </a:lnTo>
                  <a:cubicBezTo>
                    <a:pt x="1362412" y="2949099"/>
                    <a:pt x="1356678" y="2964123"/>
                    <a:pt x="1343876" y="2969850"/>
                  </a:cubicBezTo>
                  <a:cubicBezTo>
                    <a:pt x="1340498" y="2971368"/>
                    <a:pt x="1336974" y="2972079"/>
                    <a:pt x="1333507" y="2972079"/>
                  </a:cubicBezTo>
                  <a:close/>
                </a:path>
              </a:pathLst>
            </a:custGeom>
            <a:grpFill/>
            <a:ln w="6350" cap="flat">
              <a:noFill/>
              <a:prstDash val="solid"/>
              <a:miter/>
            </a:ln>
          </p:spPr>
          <p:txBody>
            <a:bodyPr rtlCol="0" anchor="ctr"/>
            <a:lstStyle/>
            <a:p>
              <a:pPr defTabSz="342900"/>
              <a:endParaRPr lang="en-MY" sz="1350">
                <a:solidFill>
                  <a:prstClr val="white"/>
                </a:solidFill>
                <a:latin typeface="Calibri" panose="020F0502020204030204"/>
              </a:endParaRPr>
            </a:p>
          </p:txBody>
        </p:sp>
        <p:sp>
          <p:nvSpPr>
            <p:cNvPr id="27" name="Freeform: Shape 26">
              <a:extLst>
                <a:ext uri="{FF2B5EF4-FFF2-40B4-BE49-F238E27FC236}">
                  <a16:creationId xmlns:a16="http://schemas.microsoft.com/office/drawing/2014/main" id="{A885FB01-AD8B-942E-81AB-079FA2319936}"/>
                </a:ext>
              </a:extLst>
            </p:cNvPr>
            <p:cNvSpPr/>
            <p:nvPr/>
          </p:nvSpPr>
          <p:spPr>
            <a:xfrm>
              <a:off x="1337100" y="1466507"/>
              <a:ext cx="2140807" cy="3683006"/>
            </a:xfrm>
            <a:custGeom>
              <a:avLst/>
              <a:gdLst>
                <a:gd name="connsiteX0" fmla="*/ 2140808 w 2140807"/>
                <a:gd name="connsiteY0" fmla="*/ 127000 h 3683006"/>
                <a:gd name="connsiteX1" fmla="*/ 2140808 w 2140807"/>
                <a:gd name="connsiteY1" fmla="*/ 0 h 3683006"/>
                <a:gd name="connsiteX2" fmla="*/ 64357 w 2140807"/>
                <a:gd name="connsiteY2" fmla="*/ 0 h 3683006"/>
                <a:gd name="connsiteX3" fmla="*/ 64357 w 2140807"/>
                <a:gd name="connsiteY3" fmla="*/ 60674 h 3683006"/>
                <a:gd name="connsiteX4" fmla="*/ 0 w 2140807"/>
                <a:gd name="connsiteY4" fmla="*/ 89345 h 3683006"/>
                <a:gd name="connsiteX5" fmla="*/ 1511053 w 2140807"/>
                <a:gd name="connsiteY5" fmla="*/ 3481508 h 3683006"/>
                <a:gd name="connsiteX6" fmla="*/ 1486751 w 2140807"/>
                <a:gd name="connsiteY6" fmla="*/ 3556007 h 3683006"/>
                <a:gd name="connsiteX7" fmla="*/ 1613751 w 2140807"/>
                <a:gd name="connsiteY7" fmla="*/ 3683007 h 3683006"/>
                <a:gd name="connsiteX8" fmla="*/ 1740751 w 2140807"/>
                <a:gd name="connsiteY8" fmla="*/ 3556007 h 3683006"/>
                <a:gd name="connsiteX9" fmla="*/ 1627003 w 2140807"/>
                <a:gd name="connsiteY9" fmla="*/ 3429705 h 3683006"/>
                <a:gd name="connsiteX10" fmla="*/ 155804 w 2140807"/>
                <a:gd name="connsiteY10" fmla="*/ 127006 h 3683006"/>
                <a:gd name="connsiteX11" fmla="*/ 2140808 w 2140807"/>
                <a:gd name="connsiteY11" fmla="*/ 127006 h 36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0807" h="3683006">
                  <a:moveTo>
                    <a:pt x="2140808" y="127000"/>
                  </a:moveTo>
                  <a:lnTo>
                    <a:pt x="2140808" y="0"/>
                  </a:lnTo>
                  <a:lnTo>
                    <a:pt x="64357" y="0"/>
                  </a:lnTo>
                  <a:lnTo>
                    <a:pt x="64357" y="60674"/>
                  </a:lnTo>
                  <a:lnTo>
                    <a:pt x="0" y="89345"/>
                  </a:lnTo>
                  <a:lnTo>
                    <a:pt x="1511053" y="3481508"/>
                  </a:lnTo>
                  <a:cubicBezTo>
                    <a:pt x="1495838" y="3502451"/>
                    <a:pt x="1486751" y="3528136"/>
                    <a:pt x="1486751" y="3556007"/>
                  </a:cubicBezTo>
                  <a:cubicBezTo>
                    <a:pt x="1486751" y="3626148"/>
                    <a:pt x="1543609" y="3683007"/>
                    <a:pt x="1613751" y="3683007"/>
                  </a:cubicBezTo>
                  <a:cubicBezTo>
                    <a:pt x="1683893" y="3683007"/>
                    <a:pt x="1740751" y="3626148"/>
                    <a:pt x="1740751" y="3556007"/>
                  </a:cubicBezTo>
                  <a:cubicBezTo>
                    <a:pt x="1740751" y="3490341"/>
                    <a:pt x="1690916" y="3436334"/>
                    <a:pt x="1627003" y="3429705"/>
                  </a:cubicBezTo>
                  <a:lnTo>
                    <a:pt x="155804" y="127006"/>
                  </a:lnTo>
                  <a:lnTo>
                    <a:pt x="2140808" y="127006"/>
                  </a:lnTo>
                  <a:close/>
                </a:path>
              </a:pathLst>
            </a:custGeom>
            <a:grpFill/>
            <a:ln w="6350" cap="flat">
              <a:noFill/>
              <a:prstDash val="solid"/>
              <a:miter/>
            </a:ln>
          </p:spPr>
          <p:txBody>
            <a:bodyPr rtlCol="0" anchor="ctr"/>
            <a:lstStyle/>
            <a:p>
              <a:pPr defTabSz="342900"/>
              <a:endParaRPr lang="en-MY" sz="1350">
                <a:solidFill>
                  <a:prstClr val="white"/>
                </a:solidFill>
                <a:latin typeface="Calibri" panose="020F0502020204030204"/>
              </a:endParaRPr>
            </a:p>
          </p:txBody>
        </p:sp>
        <p:sp>
          <p:nvSpPr>
            <p:cNvPr id="28" name="Freeform: Shape 27">
              <a:extLst>
                <a:ext uri="{FF2B5EF4-FFF2-40B4-BE49-F238E27FC236}">
                  <a16:creationId xmlns:a16="http://schemas.microsoft.com/office/drawing/2014/main" id="{E8438651-772A-2F14-54A2-6B8E81A9D9EB}"/>
                </a:ext>
              </a:extLst>
            </p:cNvPr>
            <p:cNvSpPr/>
            <p:nvPr/>
          </p:nvSpPr>
          <p:spPr>
            <a:xfrm>
              <a:off x="3293757" y="1403007"/>
              <a:ext cx="254000" cy="254000"/>
            </a:xfrm>
            <a:custGeom>
              <a:avLst/>
              <a:gdLst>
                <a:gd name="connsiteX0" fmla="*/ 254000 w 254000"/>
                <a:gd name="connsiteY0" fmla="*/ 127000 h 254000"/>
                <a:gd name="connsiteX1" fmla="*/ 127000 w 254000"/>
                <a:gd name="connsiteY1" fmla="*/ 254000 h 254000"/>
                <a:gd name="connsiteX2" fmla="*/ 0 w 254000"/>
                <a:gd name="connsiteY2" fmla="*/ 127000 h 254000"/>
                <a:gd name="connsiteX3" fmla="*/ 127000 w 254000"/>
                <a:gd name="connsiteY3" fmla="*/ 0 h 254000"/>
                <a:gd name="connsiteX4" fmla="*/ 254000 w 254000"/>
                <a:gd name="connsiteY4" fmla="*/ 127000 h 25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 h="254000">
                  <a:moveTo>
                    <a:pt x="254000" y="127000"/>
                  </a:moveTo>
                  <a:cubicBezTo>
                    <a:pt x="254000" y="197140"/>
                    <a:pt x="197140" y="254000"/>
                    <a:pt x="127000" y="254000"/>
                  </a:cubicBezTo>
                  <a:cubicBezTo>
                    <a:pt x="56860" y="254000"/>
                    <a:pt x="0" y="197140"/>
                    <a:pt x="0" y="127000"/>
                  </a:cubicBezTo>
                  <a:cubicBezTo>
                    <a:pt x="0" y="56860"/>
                    <a:pt x="56860" y="0"/>
                    <a:pt x="127000" y="0"/>
                  </a:cubicBezTo>
                  <a:cubicBezTo>
                    <a:pt x="197140" y="0"/>
                    <a:pt x="254000" y="56860"/>
                    <a:pt x="254000" y="127000"/>
                  </a:cubicBezTo>
                  <a:close/>
                </a:path>
              </a:pathLst>
            </a:custGeom>
            <a:grpFill/>
            <a:ln w="6350" cap="flat">
              <a:noFill/>
              <a:prstDash val="solid"/>
              <a:miter/>
            </a:ln>
          </p:spPr>
          <p:txBody>
            <a:bodyPr rtlCol="0" anchor="ctr"/>
            <a:lstStyle/>
            <a:p>
              <a:pPr defTabSz="342900"/>
              <a:endParaRPr lang="en-MY" sz="1350">
                <a:solidFill>
                  <a:prstClr val="white"/>
                </a:solidFill>
                <a:latin typeface="Calibri" panose="020F0502020204030204"/>
              </a:endParaRPr>
            </a:p>
          </p:txBody>
        </p:sp>
        <p:sp>
          <p:nvSpPr>
            <p:cNvPr id="29" name="Freeform: Shape 28">
              <a:extLst>
                <a:ext uri="{FF2B5EF4-FFF2-40B4-BE49-F238E27FC236}">
                  <a16:creationId xmlns:a16="http://schemas.microsoft.com/office/drawing/2014/main" id="{47EB39BE-8E08-7F27-24DD-02673DFC9687}"/>
                </a:ext>
              </a:extLst>
            </p:cNvPr>
            <p:cNvSpPr/>
            <p:nvPr/>
          </p:nvSpPr>
          <p:spPr>
            <a:xfrm>
              <a:off x="1268107" y="1403007"/>
              <a:ext cx="254000" cy="254000"/>
            </a:xfrm>
            <a:custGeom>
              <a:avLst/>
              <a:gdLst>
                <a:gd name="connsiteX0" fmla="*/ 254000 w 254000"/>
                <a:gd name="connsiteY0" fmla="*/ 127000 h 254000"/>
                <a:gd name="connsiteX1" fmla="*/ 127000 w 254000"/>
                <a:gd name="connsiteY1" fmla="*/ 254000 h 254000"/>
                <a:gd name="connsiteX2" fmla="*/ 0 w 254000"/>
                <a:gd name="connsiteY2" fmla="*/ 127000 h 254000"/>
                <a:gd name="connsiteX3" fmla="*/ 127000 w 254000"/>
                <a:gd name="connsiteY3" fmla="*/ 0 h 254000"/>
                <a:gd name="connsiteX4" fmla="*/ 254000 w 254000"/>
                <a:gd name="connsiteY4" fmla="*/ 127000 h 25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 h="254000">
                  <a:moveTo>
                    <a:pt x="254000" y="127000"/>
                  </a:moveTo>
                  <a:cubicBezTo>
                    <a:pt x="254000" y="197140"/>
                    <a:pt x="197140" y="254000"/>
                    <a:pt x="127000" y="254000"/>
                  </a:cubicBezTo>
                  <a:cubicBezTo>
                    <a:pt x="56860" y="254000"/>
                    <a:pt x="0" y="197140"/>
                    <a:pt x="0" y="127000"/>
                  </a:cubicBezTo>
                  <a:cubicBezTo>
                    <a:pt x="0" y="56860"/>
                    <a:pt x="56860" y="0"/>
                    <a:pt x="127000" y="0"/>
                  </a:cubicBezTo>
                  <a:cubicBezTo>
                    <a:pt x="197140" y="0"/>
                    <a:pt x="254000" y="56860"/>
                    <a:pt x="254000" y="127000"/>
                  </a:cubicBezTo>
                  <a:close/>
                </a:path>
              </a:pathLst>
            </a:custGeom>
            <a:grpFill/>
            <a:ln w="6350" cap="flat">
              <a:noFill/>
              <a:prstDash val="solid"/>
              <a:miter/>
            </a:ln>
          </p:spPr>
          <p:txBody>
            <a:bodyPr rtlCol="0" anchor="ctr"/>
            <a:lstStyle/>
            <a:p>
              <a:pPr defTabSz="342900"/>
              <a:endParaRPr lang="en-MY" sz="1350">
                <a:solidFill>
                  <a:prstClr val="white"/>
                </a:solidFill>
                <a:latin typeface="Calibri" panose="020F0502020204030204"/>
              </a:endParaRPr>
            </a:p>
          </p:txBody>
        </p:sp>
      </p:grpSp>
      <p:grpSp>
        <p:nvGrpSpPr>
          <p:cNvPr id="34" name="Group 33">
            <a:extLst>
              <a:ext uri="{FF2B5EF4-FFF2-40B4-BE49-F238E27FC236}">
                <a16:creationId xmlns:a16="http://schemas.microsoft.com/office/drawing/2014/main" id="{5BE86562-815C-AD9F-3CBF-D226F1B2CB44}"/>
              </a:ext>
            </a:extLst>
          </p:cNvPr>
          <p:cNvGrpSpPr/>
          <p:nvPr/>
        </p:nvGrpSpPr>
        <p:grpSpPr>
          <a:xfrm>
            <a:off x="2583097" y="2783355"/>
            <a:ext cx="5031351" cy="1767116"/>
            <a:chOff x="3444129" y="2568140"/>
            <a:chExt cx="6708468" cy="2356154"/>
          </a:xfrm>
        </p:grpSpPr>
        <p:sp>
          <p:nvSpPr>
            <p:cNvPr id="11" name="TextBox 10">
              <a:extLst>
                <a:ext uri="{FF2B5EF4-FFF2-40B4-BE49-F238E27FC236}">
                  <a16:creationId xmlns:a16="http://schemas.microsoft.com/office/drawing/2014/main" id="{F23ED3B1-8A6B-6F10-A624-252D6BE90A66}"/>
                </a:ext>
              </a:extLst>
            </p:cNvPr>
            <p:cNvSpPr txBox="1"/>
            <p:nvPr/>
          </p:nvSpPr>
          <p:spPr>
            <a:xfrm>
              <a:off x="3444129" y="3323856"/>
              <a:ext cx="6708468" cy="1600438"/>
            </a:xfrm>
            <a:prstGeom prst="rect">
              <a:avLst/>
            </a:prstGeom>
            <a:noFill/>
          </p:spPr>
          <p:txBody>
            <a:bodyPr wrap="square" rtlCol="0">
              <a:spAutoFit/>
            </a:bodyPr>
            <a:lstStyle/>
            <a:p>
              <a:pPr algn="ctr" defTabSz="342900"/>
              <a:r>
                <a:rPr lang="en-MY" sz="3600" b="1" dirty="0">
                  <a:solidFill>
                    <a:prstClr val="black"/>
                  </a:solidFill>
                  <a:latin typeface="Amasis MT Pro Black" panose="02040A04050005020304" pitchFamily="18" charset="0"/>
                </a:rPr>
                <a:t>PEER ASSISTED LEARNING (P.A.L)</a:t>
              </a:r>
            </a:p>
          </p:txBody>
        </p:sp>
        <p:sp>
          <p:nvSpPr>
            <p:cNvPr id="32" name="Rectangle 31">
              <a:extLst>
                <a:ext uri="{FF2B5EF4-FFF2-40B4-BE49-F238E27FC236}">
                  <a16:creationId xmlns:a16="http://schemas.microsoft.com/office/drawing/2014/main" id="{0DF2EC70-6881-CD74-156A-26CBC1EC0291}"/>
                </a:ext>
              </a:extLst>
            </p:cNvPr>
            <p:cNvSpPr/>
            <p:nvPr/>
          </p:nvSpPr>
          <p:spPr>
            <a:xfrm>
              <a:off x="4920525" y="2568140"/>
              <a:ext cx="2908300" cy="7713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MY" sz="1350">
                <a:solidFill>
                  <a:prstClr val="white"/>
                </a:solidFill>
                <a:latin typeface="Calibri" panose="020F0502020204030204"/>
              </a:endParaRPr>
            </a:p>
          </p:txBody>
        </p:sp>
      </p:grpSp>
      <p:pic>
        <p:nvPicPr>
          <p:cNvPr id="2" name="Picture 1"/>
          <p:cNvPicPr>
            <a:picLocks noChangeAspect="1"/>
          </p:cNvPicPr>
          <p:nvPr/>
        </p:nvPicPr>
        <p:blipFill>
          <a:blip r:embed="rId3"/>
          <a:stretch>
            <a:fillRect/>
          </a:stretch>
        </p:blipFill>
        <p:spPr>
          <a:xfrm>
            <a:off x="2855975" y="2318324"/>
            <a:ext cx="2433530" cy="1013537"/>
          </a:xfrm>
          <a:prstGeom prst="rect">
            <a:avLst/>
          </a:prstGeom>
        </p:spPr>
      </p:pic>
    </p:spTree>
    <p:extLst>
      <p:ext uri="{BB962C8B-B14F-4D97-AF65-F5344CB8AC3E}">
        <p14:creationId xmlns:p14="http://schemas.microsoft.com/office/powerpoint/2010/main" val="3572431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C0E35B-EB42-43D7-9079-01531F506395}"/>
              </a:ext>
            </a:extLst>
          </p:cNvPr>
          <p:cNvPicPr>
            <a:picLocks noChangeAspect="1"/>
          </p:cNvPicPr>
          <p:nvPr/>
        </p:nvPicPr>
        <p:blipFill>
          <a:blip r:embed="rId2"/>
          <a:stretch>
            <a:fillRect/>
          </a:stretch>
        </p:blipFill>
        <p:spPr>
          <a:xfrm>
            <a:off x="0" y="0"/>
            <a:ext cx="9144000" cy="6857999"/>
          </a:xfrm>
          <a:prstGeom prst="rect">
            <a:avLst/>
          </a:prstGeom>
        </p:spPr>
      </p:pic>
      <p:sp>
        <p:nvSpPr>
          <p:cNvPr id="4" name="Oval 3">
            <a:extLst>
              <a:ext uri="{FF2B5EF4-FFF2-40B4-BE49-F238E27FC236}">
                <a16:creationId xmlns:a16="http://schemas.microsoft.com/office/drawing/2014/main" id="{7E0052C6-ABB6-D3F4-F6B2-99E54BFF5473}"/>
              </a:ext>
            </a:extLst>
          </p:cNvPr>
          <p:cNvSpPr/>
          <p:nvPr/>
        </p:nvSpPr>
        <p:spPr>
          <a:xfrm>
            <a:off x="-4249581" y="237204"/>
            <a:ext cx="6644645" cy="6641432"/>
          </a:xfrm>
          <a:prstGeom prst="ellipse">
            <a:avLst/>
          </a:prstGeom>
          <a:solidFill>
            <a:srgbClr val="D86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MY" sz="1350">
              <a:solidFill>
                <a:prstClr val="white"/>
              </a:solidFill>
              <a:latin typeface="Calibri" panose="020F0502020204030204"/>
            </a:endParaRPr>
          </a:p>
        </p:txBody>
      </p:sp>
      <p:pic>
        <p:nvPicPr>
          <p:cNvPr id="2050" name="Picture 2" descr="Free Full body of happy diverse students with notebooks and laptop sitting on grassy lawn on campus of university while studying together Stock Photo">
            <a:extLst>
              <a:ext uri="{FF2B5EF4-FFF2-40B4-BE49-F238E27FC236}">
                <a16:creationId xmlns:a16="http://schemas.microsoft.com/office/drawing/2014/main" id="{F4971A49-441A-9020-692A-C0F59A992B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374" y="2224548"/>
            <a:ext cx="2808699" cy="2666743"/>
          </a:xfrm>
          <a:prstGeom prst="flowChartConnector">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2052" name="Picture 4" descr="Free A Woman Writing While Smiling in Front of the Laptop Stock Photo">
            <a:extLst>
              <a:ext uri="{FF2B5EF4-FFF2-40B4-BE49-F238E27FC236}">
                <a16:creationId xmlns:a16="http://schemas.microsoft.com/office/drawing/2014/main" id="{16D0F002-D561-6698-3CA6-3E1318637B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51262">
            <a:off x="-2888443" y="5559083"/>
            <a:ext cx="2808699" cy="2639106"/>
          </a:xfrm>
          <a:prstGeom prst="flowChartConnector">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EB142BCC-B07B-91FC-87A7-34329A2471AE}"/>
              </a:ext>
            </a:extLst>
          </p:cNvPr>
          <p:cNvSpPr txBox="1">
            <a:spLocks noChangeArrowheads="1"/>
          </p:cNvSpPr>
          <p:nvPr/>
        </p:nvSpPr>
        <p:spPr>
          <a:xfrm>
            <a:off x="3877819" y="2494230"/>
            <a:ext cx="4862144" cy="2362072"/>
          </a:xfrm>
          <a:prstGeom prst="rect">
            <a:avLst/>
          </a:prstGeom>
          <a:solidFill>
            <a:schemeClr val="bg1">
              <a:lumMod val="85000"/>
            </a:schemeClr>
          </a:solidFill>
          <a:effectLst>
            <a:glow rad="101600">
              <a:schemeClr val="accent3">
                <a:satMod val="175000"/>
                <a:alpha val="40000"/>
              </a:schemeClr>
            </a:glow>
            <a:reflection blurRad="38100" stA="26000" endPos="23000" dist="25400" dir="5400000" sy="-100000" rotWithShape="0"/>
          </a:effectLst>
        </p:spPr>
        <p:style>
          <a:lnRef idx="0">
            <a:schemeClr val="accent3"/>
          </a:lnRef>
          <a:fillRef idx="3">
            <a:schemeClr val="accent3"/>
          </a:fillRef>
          <a:effectRef idx="3">
            <a:schemeClr val="accent3"/>
          </a:effectRef>
          <a:fontRef idx="minor">
            <a:schemeClr val="lt1"/>
          </a:fontRef>
        </p:style>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171450" indent="-137160" defTabSz="685800" fontAlgn="base">
              <a:spcBef>
                <a:spcPts val="0"/>
              </a:spcBef>
              <a:spcAft>
                <a:spcPts val="0"/>
              </a:spcAft>
              <a:buClr>
                <a:srgbClr val="00B050"/>
              </a:buClr>
              <a:buNone/>
            </a:pPr>
            <a:r>
              <a:rPr lang="en-US" altLang="en-US" sz="1800" b="1" u="sng" dirty="0">
                <a:solidFill>
                  <a:prstClr val="white"/>
                </a:solidFill>
                <a:latin typeface="Calibri" panose="020F0502020204030204"/>
              </a:rPr>
              <a:t>Study Sessions</a:t>
            </a:r>
          </a:p>
          <a:p>
            <a:pPr marL="171450" indent="-137160" defTabSz="685800" fontAlgn="base">
              <a:spcBef>
                <a:spcPts val="0"/>
              </a:spcBef>
              <a:spcAft>
                <a:spcPts val="0"/>
              </a:spcAft>
              <a:buClr>
                <a:srgbClr val="00B050"/>
              </a:buClr>
              <a:buNone/>
            </a:pPr>
            <a:endParaRPr lang="en-US" altLang="en-US" sz="1800" b="1" u="sng" dirty="0">
              <a:solidFill>
                <a:prstClr val="white"/>
              </a:solidFill>
              <a:effectLst>
                <a:outerShdw blurRad="50800" dist="38100" dir="13500000" algn="br" rotWithShape="0">
                  <a:prstClr val="black">
                    <a:alpha val="40000"/>
                  </a:prstClr>
                </a:outerShdw>
              </a:effectLst>
              <a:latin typeface="Calibri" panose="020F0502020204030204"/>
            </a:endParaRPr>
          </a:p>
          <a:p>
            <a:pPr marL="34290" indent="0" algn="just" defTabSz="685800" fontAlgn="base">
              <a:spcBef>
                <a:spcPts val="0"/>
              </a:spcBef>
              <a:spcAft>
                <a:spcPts val="0"/>
              </a:spcAft>
              <a:buClr>
                <a:srgbClr val="00B050"/>
              </a:buClr>
              <a:buNone/>
            </a:pPr>
            <a:r>
              <a:rPr lang="en-US" sz="1800" dirty="0">
                <a:solidFill>
                  <a:prstClr val="white"/>
                </a:solidFill>
                <a:latin typeface="Calibri" panose="020F0502020204030204"/>
              </a:rPr>
              <a:t>Student-led study sessions for challenging academic courses (courses with high failure rate).</a:t>
            </a:r>
          </a:p>
          <a:p>
            <a:pPr marL="34290" indent="0" algn="just" defTabSz="685800" fontAlgn="base">
              <a:spcBef>
                <a:spcPts val="0"/>
              </a:spcBef>
              <a:spcAft>
                <a:spcPts val="0"/>
              </a:spcAft>
              <a:buClr>
                <a:srgbClr val="00B050"/>
              </a:buClr>
              <a:buNone/>
            </a:pPr>
            <a:endParaRPr lang="en-US" sz="1800" dirty="0">
              <a:solidFill>
                <a:prstClr val="white"/>
              </a:solidFill>
              <a:latin typeface="Calibri" panose="020F0502020204030204"/>
            </a:endParaRPr>
          </a:p>
          <a:p>
            <a:pPr marL="34290" indent="0" algn="just" defTabSz="685800" fontAlgn="base">
              <a:spcBef>
                <a:spcPts val="0"/>
              </a:spcBef>
              <a:spcAft>
                <a:spcPts val="0"/>
              </a:spcAft>
              <a:buClr>
                <a:srgbClr val="00B050"/>
              </a:buClr>
              <a:buNone/>
            </a:pPr>
            <a:r>
              <a:rPr lang="en-MY" sz="1800" dirty="0">
                <a:solidFill>
                  <a:prstClr val="white"/>
                </a:solidFill>
                <a:latin typeface="Calibri" panose="020F0502020204030204"/>
              </a:rPr>
              <a:t>All sessions are led by trained P.A.L. student mentors who have previously succeeded in the course.</a:t>
            </a:r>
          </a:p>
          <a:p>
            <a:pPr marL="34290" indent="0" defTabSz="685800" fontAlgn="base">
              <a:spcBef>
                <a:spcPts val="0"/>
              </a:spcBef>
              <a:spcAft>
                <a:spcPts val="0"/>
              </a:spcAft>
              <a:buClr>
                <a:srgbClr val="00B050"/>
              </a:buClr>
              <a:buNone/>
            </a:pPr>
            <a:endParaRPr lang="en-US" sz="18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B0F2468F-3217-9F0D-A298-0507F4D792BF}"/>
              </a:ext>
            </a:extLst>
          </p:cNvPr>
          <p:cNvSpPr txBox="1"/>
          <p:nvPr/>
        </p:nvSpPr>
        <p:spPr>
          <a:xfrm>
            <a:off x="2993849" y="1555368"/>
            <a:ext cx="968552" cy="784830"/>
          </a:xfrm>
          <a:prstGeom prst="rect">
            <a:avLst/>
          </a:prstGeom>
          <a:noFill/>
        </p:spPr>
        <p:txBody>
          <a:bodyPr wrap="square" rtlCol="0">
            <a:spAutoFit/>
          </a:bodyPr>
          <a:lstStyle/>
          <a:p>
            <a:pPr defTabSz="342900"/>
            <a:r>
              <a:rPr lang="en-MY" sz="4500" b="1" dirty="0" err="1">
                <a:solidFill>
                  <a:prstClr val="white"/>
                </a:solidFill>
                <a:latin typeface="Calibri" panose="020F0502020204030204"/>
              </a:rPr>
              <a:t>eer</a:t>
            </a:r>
            <a:endParaRPr lang="en-MY" sz="4500" b="1" dirty="0">
              <a:solidFill>
                <a:prstClr val="white"/>
              </a:solidFill>
              <a:latin typeface="Calibri" panose="020F0502020204030204"/>
            </a:endParaRPr>
          </a:p>
        </p:txBody>
      </p:sp>
      <mc:AlternateContent xmlns:mc="http://schemas.openxmlformats.org/markup-compatibility/2006">
        <mc:Choice xmlns:am3d="http://schemas.microsoft.com/office/drawing/2017/model3d" Requires="am3d">
          <p:graphicFrame>
            <p:nvGraphicFramePr>
              <p:cNvPr id="10" name="3D Model 9" descr="A">
                <a:extLst>
                  <a:ext uri="{FF2B5EF4-FFF2-40B4-BE49-F238E27FC236}">
                    <a16:creationId xmlns:a16="http://schemas.microsoft.com/office/drawing/2014/main" id="{07898992-70EC-D7D2-4CBF-D36766BBA160}"/>
                  </a:ext>
                </a:extLst>
              </p:cNvPr>
              <p:cNvGraphicFramePr>
                <a:graphicFrameLocks noChangeAspect="1"/>
              </p:cNvGraphicFramePr>
              <p:nvPr>
                <p:extLst>
                  <p:ext uri="{D42A27DB-BD31-4B8C-83A1-F6EECF244321}">
                    <p14:modId xmlns:p14="http://schemas.microsoft.com/office/powerpoint/2010/main" val="1512640654"/>
                  </p:ext>
                </p:extLst>
              </p:nvPr>
            </p:nvGraphicFramePr>
            <p:xfrm>
              <a:off x="4012706" y="1063943"/>
              <a:ext cx="919427" cy="1145857"/>
            </p:xfrm>
            <a:graphic>
              <a:graphicData uri="http://schemas.microsoft.com/office/drawing/2017/model3d">
                <am3d:model3d r:embed="rId5">
                  <am3d:spPr>
                    <a:xfrm>
                      <a:off x="0" y="0"/>
                      <a:ext cx="919427" cy="1145857"/>
                    </a:xfrm>
                    <a:prstGeom prst="rect">
                      <a:avLst/>
                    </a:prstGeom>
                  </am3d:spPr>
                  <am3d:camera>
                    <am3d:pos x="0" y="0" z="62982160"/>
                    <am3d:up dx="0" dy="36000000" dz="0"/>
                    <am3d:lookAt x="0" y="0" z="0"/>
                    <am3d:perspective fov="2700000"/>
                  </am3d:camera>
                  <am3d:trans>
                    <am3d:meterPerModelUnit n="3448690" d="1000000"/>
                    <am3d:preTrans dx="-1" dy="-18000000" dz="-1982"/>
                    <am3d:scale>
                      <am3d:sx n="1000000" d="1000000"/>
                      <am3d:sy n="1000000" d="1000000"/>
                      <am3d:sz n="1000000" d="1000000"/>
                    </am3d:scale>
                    <am3d:rot ax="153589" ay="-203721" az="-9118"/>
                    <am3d:postTrans dx="0" dy="0" dz="0"/>
                  </am3d:trans>
                  <am3d:raster rName="Office3DRenderer" rVer="16.0.8326">
                    <am3d:blip r:embed="rId6"/>
                  </am3d:raster>
                  <am3d:objViewport viewportSz="14373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A">
                <a:extLst>
                  <a:ext uri="{FF2B5EF4-FFF2-40B4-BE49-F238E27FC236}">
                    <a16:creationId xmlns:a16="http://schemas.microsoft.com/office/drawing/2014/main" id="{07898992-70EC-D7D2-4CBF-D36766BBA160}"/>
                  </a:ext>
                </a:extLst>
              </p:cNvPr>
              <p:cNvPicPr>
                <a:picLocks noGrp="1" noRot="1" noChangeAspect="1" noMove="1" noResize="1" noEditPoints="1" noAdjustHandles="1" noChangeArrowheads="1" noChangeShapeType="1" noCrop="1"/>
              </p:cNvPicPr>
              <p:nvPr/>
            </p:nvPicPr>
            <p:blipFill>
              <a:blip r:embed="rId6"/>
              <a:stretch>
                <a:fillRect/>
              </a:stretch>
            </p:blipFill>
            <p:spPr>
              <a:xfrm>
                <a:off x="4012706" y="1063943"/>
                <a:ext cx="919427" cy="1145857"/>
              </a:xfrm>
              <a:prstGeom prst="rect">
                <a:avLst/>
              </a:prstGeom>
            </p:spPr>
          </p:pic>
        </mc:Fallback>
      </mc:AlternateContent>
      <p:sp>
        <p:nvSpPr>
          <p:cNvPr id="11" name="TextBox 10">
            <a:extLst>
              <a:ext uri="{FF2B5EF4-FFF2-40B4-BE49-F238E27FC236}">
                <a16:creationId xmlns:a16="http://schemas.microsoft.com/office/drawing/2014/main" id="{1031B288-6380-A3E1-4006-1C14C2FCDBD5}"/>
              </a:ext>
            </a:extLst>
          </p:cNvPr>
          <p:cNvSpPr txBox="1"/>
          <p:nvPr/>
        </p:nvSpPr>
        <p:spPr>
          <a:xfrm>
            <a:off x="4859706" y="1555368"/>
            <a:ext cx="1893519" cy="784830"/>
          </a:xfrm>
          <a:prstGeom prst="rect">
            <a:avLst/>
          </a:prstGeom>
          <a:noFill/>
        </p:spPr>
        <p:txBody>
          <a:bodyPr wrap="square" rtlCol="0">
            <a:spAutoFit/>
          </a:bodyPr>
          <a:lstStyle/>
          <a:p>
            <a:pPr defTabSz="342900"/>
            <a:r>
              <a:rPr lang="en-MY" sz="4500" b="1" dirty="0" err="1">
                <a:solidFill>
                  <a:prstClr val="white"/>
                </a:solidFill>
                <a:latin typeface="Calibri" panose="020F0502020204030204"/>
              </a:rPr>
              <a:t>ssisted</a:t>
            </a:r>
            <a:endParaRPr lang="en-MY" sz="4500" b="1" dirty="0">
              <a:solidFill>
                <a:prstClr val="white"/>
              </a:solidFill>
              <a:latin typeface="Calibri" panose="020F0502020204030204"/>
            </a:endParaRPr>
          </a:p>
        </p:txBody>
      </p:sp>
      <mc:AlternateContent xmlns:mc="http://schemas.openxmlformats.org/markup-compatibility/2006">
        <mc:Choice xmlns:am3d="http://schemas.microsoft.com/office/drawing/2017/model3d" Requires="am3d">
          <p:graphicFrame>
            <p:nvGraphicFramePr>
              <p:cNvPr id="12" name="3D Model 11" descr="P">
                <a:extLst>
                  <a:ext uri="{FF2B5EF4-FFF2-40B4-BE49-F238E27FC236}">
                    <a16:creationId xmlns:a16="http://schemas.microsoft.com/office/drawing/2014/main" id="{38C1EB05-ACAF-0A88-2D01-76C98412728F}"/>
                  </a:ext>
                </a:extLst>
              </p:cNvPr>
              <p:cNvGraphicFramePr>
                <a:graphicFrameLocks noChangeAspect="1"/>
              </p:cNvGraphicFramePr>
              <p:nvPr/>
            </p:nvGraphicFramePr>
            <p:xfrm>
              <a:off x="2817603" y="1013280"/>
              <a:ext cx="714698" cy="1168787"/>
            </p:xfrm>
            <a:graphic>
              <a:graphicData uri="http://schemas.microsoft.com/office/drawing/2017/model3d">
                <am3d:model3d r:embed="rId7">
                  <am3d:spPr>
                    <a:xfrm>
                      <a:off x="0" y="0"/>
                      <a:ext cx="714698" cy="1168787"/>
                    </a:xfrm>
                    <a:prstGeom prst="rect">
                      <a:avLst/>
                    </a:prstGeom>
                  </am3d:spPr>
                  <am3d:camera>
                    <am3d:pos x="0" y="0" z="55251926"/>
                    <am3d:up dx="0" dy="36000000" dz="0"/>
                    <am3d:lookAt x="0" y="0" z="0"/>
                    <am3d:perspective fov="2700000"/>
                  </am3d:camera>
                  <am3d:trans>
                    <am3d:meterPerModelUnit n="3452861" d="1000000"/>
                    <am3d:preTrans dx="-4" dy="-18000000" dz="-1976"/>
                    <am3d:scale>
                      <am3d:sx n="1000000" d="1000000"/>
                      <am3d:sy n="1000000" d="1000000"/>
                      <am3d:sz n="1000000" d="1000000"/>
                    </am3d:scale>
                    <am3d:rot/>
                    <am3d:postTrans dx="0" dy="0" dz="0"/>
                  </am3d:trans>
                  <am3d:raster rName="Office3DRenderer" rVer="16.0.8326">
                    <am3d:blip r:embed="rId8"/>
                  </am3d:raster>
                  <am3d:objViewport viewportSz="14487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P">
                <a:extLst>
                  <a:ext uri="{FF2B5EF4-FFF2-40B4-BE49-F238E27FC236}">
                    <a16:creationId xmlns:a16="http://schemas.microsoft.com/office/drawing/2014/main" id="{38C1EB05-ACAF-0A88-2D01-76C98412728F}"/>
                  </a:ext>
                </a:extLst>
              </p:cNvPr>
              <p:cNvPicPr>
                <a:picLocks noGrp="1" noRot="1" noChangeAspect="1" noMove="1" noResize="1" noEditPoints="1" noAdjustHandles="1" noChangeArrowheads="1" noChangeShapeType="1" noCrop="1"/>
              </p:cNvPicPr>
              <p:nvPr/>
            </p:nvPicPr>
            <p:blipFill>
              <a:blip r:embed="rId8"/>
              <a:stretch>
                <a:fillRect/>
              </a:stretch>
            </p:blipFill>
            <p:spPr>
              <a:xfrm>
                <a:off x="2817603" y="1013280"/>
                <a:ext cx="714698" cy="116878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3" name="3D Model 12" descr="L">
                <a:extLst>
                  <a:ext uri="{FF2B5EF4-FFF2-40B4-BE49-F238E27FC236}">
                    <a16:creationId xmlns:a16="http://schemas.microsoft.com/office/drawing/2014/main" id="{D44F13CD-6DD5-C327-62A5-77113A951026}"/>
                  </a:ext>
                </a:extLst>
              </p:cNvPr>
              <p:cNvGraphicFramePr>
                <a:graphicFrameLocks noChangeAspect="1"/>
              </p:cNvGraphicFramePr>
              <p:nvPr>
                <p:extLst>
                  <p:ext uri="{D42A27DB-BD31-4B8C-83A1-F6EECF244321}">
                    <p14:modId xmlns:p14="http://schemas.microsoft.com/office/powerpoint/2010/main" val="3383211884"/>
                  </p:ext>
                </p:extLst>
              </p:nvPr>
            </p:nvGraphicFramePr>
            <p:xfrm>
              <a:off x="6714180" y="1063942"/>
              <a:ext cx="585398" cy="1127409"/>
            </p:xfrm>
            <a:graphic>
              <a:graphicData uri="http://schemas.microsoft.com/office/drawing/2017/model3d">
                <am3d:model3d r:embed="rId9">
                  <am3d:spPr>
                    <a:xfrm>
                      <a:off x="0" y="0"/>
                      <a:ext cx="585398" cy="1127409"/>
                    </a:xfrm>
                    <a:prstGeom prst="rect">
                      <a:avLst/>
                    </a:prstGeom>
                  </am3d:spPr>
                  <am3d:camera>
                    <am3d:pos x="0" y="0" z="53015517"/>
                    <am3d:up dx="0" dy="36000000" dz="0"/>
                    <am3d:lookAt x="0" y="0" z="0"/>
                    <am3d:perspective fov="2700000"/>
                  </am3d:camera>
                  <am3d:trans>
                    <am3d:meterPerModelUnit n="3448106" d="1000000"/>
                    <am3d:preTrans dx="19" dy="-18000000" dz="-1974"/>
                    <am3d:scale>
                      <am3d:sx n="1000000" d="1000000"/>
                      <am3d:sy n="1000000" d="1000000"/>
                      <am3d:sz n="1000000" d="1000000"/>
                    </am3d:scale>
                    <am3d:rot/>
                    <am3d:postTrans dx="0" dy="0" dz="0"/>
                  </am3d:trans>
                  <am3d:raster rName="Office3DRenderer" rVer="16.0.8326">
                    <am3d:blip r:embed="rId10"/>
                  </am3d:raster>
                  <am3d:objViewport viewportSz="13395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L">
                <a:extLst>
                  <a:ext uri="{FF2B5EF4-FFF2-40B4-BE49-F238E27FC236}">
                    <a16:creationId xmlns:a16="http://schemas.microsoft.com/office/drawing/2014/main" id="{D44F13CD-6DD5-C327-62A5-77113A951026}"/>
                  </a:ext>
                </a:extLst>
              </p:cNvPr>
              <p:cNvPicPr>
                <a:picLocks noGrp="1" noRot="1" noChangeAspect="1" noMove="1" noResize="1" noEditPoints="1" noAdjustHandles="1" noChangeArrowheads="1" noChangeShapeType="1" noCrop="1"/>
              </p:cNvPicPr>
              <p:nvPr/>
            </p:nvPicPr>
            <p:blipFill>
              <a:blip r:embed="rId10"/>
              <a:stretch>
                <a:fillRect/>
              </a:stretch>
            </p:blipFill>
            <p:spPr>
              <a:xfrm>
                <a:off x="6714180" y="1063942"/>
                <a:ext cx="585398" cy="1127409"/>
              </a:xfrm>
              <a:prstGeom prst="rect">
                <a:avLst/>
              </a:prstGeom>
            </p:spPr>
          </p:pic>
        </mc:Fallback>
      </mc:AlternateContent>
      <p:sp>
        <p:nvSpPr>
          <p:cNvPr id="14" name="TextBox 13">
            <a:extLst>
              <a:ext uri="{FF2B5EF4-FFF2-40B4-BE49-F238E27FC236}">
                <a16:creationId xmlns:a16="http://schemas.microsoft.com/office/drawing/2014/main" id="{181AB48D-ADED-0459-D207-781E3467A776}"/>
              </a:ext>
            </a:extLst>
          </p:cNvPr>
          <p:cNvSpPr txBox="1"/>
          <p:nvPr/>
        </p:nvSpPr>
        <p:spPr>
          <a:xfrm>
            <a:off x="7194586" y="1520380"/>
            <a:ext cx="2001084" cy="784830"/>
          </a:xfrm>
          <a:prstGeom prst="rect">
            <a:avLst/>
          </a:prstGeom>
          <a:noFill/>
        </p:spPr>
        <p:txBody>
          <a:bodyPr wrap="square" rtlCol="0">
            <a:spAutoFit/>
          </a:bodyPr>
          <a:lstStyle/>
          <a:p>
            <a:pPr defTabSz="342900"/>
            <a:r>
              <a:rPr lang="en-MY" sz="4500" b="1" dirty="0">
                <a:solidFill>
                  <a:prstClr val="white"/>
                </a:solidFill>
                <a:latin typeface="Calibri" panose="020F0502020204030204"/>
              </a:rPr>
              <a:t>earning</a:t>
            </a:r>
          </a:p>
        </p:txBody>
      </p:sp>
      <p:pic>
        <p:nvPicPr>
          <p:cNvPr id="2" name="Picture 1"/>
          <p:cNvPicPr>
            <a:picLocks noChangeAspect="1"/>
          </p:cNvPicPr>
          <p:nvPr/>
        </p:nvPicPr>
        <p:blipFill>
          <a:blip r:embed="rId11"/>
          <a:stretch>
            <a:fillRect/>
          </a:stretch>
        </p:blipFill>
        <p:spPr>
          <a:xfrm>
            <a:off x="6466114" y="5103394"/>
            <a:ext cx="2273849" cy="752462"/>
          </a:xfrm>
          <a:prstGeom prst="rect">
            <a:avLst/>
          </a:prstGeom>
        </p:spPr>
      </p:pic>
    </p:spTree>
    <p:extLst>
      <p:ext uri="{BB962C8B-B14F-4D97-AF65-F5344CB8AC3E}">
        <p14:creationId xmlns:p14="http://schemas.microsoft.com/office/powerpoint/2010/main" val="1420822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174710A-6E5C-4E43-B22E-4E3A6C785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Oval 3">
            <a:extLst>
              <a:ext uri="{FF2B5EF4-FFF2-40B4-BE49-F238E27FC236}">
                <a16:creationId xmlns:a16="http://schemas.microsoft.com/office/drawing/2014/main" id="{7E0052C6-ABB6-D3F4-F6B2-99E54BFF5473}"/>
              </a:ext>
            </a:extLst>
          </p:cNvPr>
          <p:cNvSpPr/>
          <p:nvPr/>
        </p:nvSpPr>
        <p:spPr>
          <a:xfrm rot="15413551">
            <a:off x="-4338435" y="190860"/>
            <a:ext cx="6644645" cy="6641432"/>
          </a:xfrm>
          <a:prstGeom prst="ellipse">
            <a:avLst/>
          </a:prstGeom>
          <a:solidFill>
            <a:srgbClr val="D86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MY" sz="1350">
              <a:solidFill>
                <a:prstClr val="white"/>
              </a:solidFill>
              <a:latin typeface="Calibri" panose="020F0502020204030204"/>
            </a:endParaRPr>
          </a:p>
        </p:txBody>
      </p:sp>
      <p:pic>
        <p:nvPicPr>
          <p:cNvPr id="2050" name="Picture 2" descr="Free Full body of happy diverse students with notebooks and laptop sitting on grassy lawn on campus of university while studying together Stock Photo">
            <a:extLst>
              <a:ext uri="{FF2B5EF4-FFF2-40B4-BE49-F238E27FC236}">
                <a16:creationId xmlns:a16="http://schemas.microsoft.com/office/drawing/2014/main" id="{F4971A49-441A-9020-692A-C0F59A992B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413551">
            <a:off x="-3115987" y="-808870"/>
            <a:ext cx="2808699" cy="2666743"/>
          </a:xfrm>
          <a:prstGeom prst="flowChartConnector">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Free A Woman Writing While Smiling in Front of the Laptop Stock Photo">
            <a:extLst>
              <a:ext uri="{FF2B5EF4-FFF2-40B4-BE49-F238E27FC236}">
                <a16:creationId xmlns:a16="http://schemas.microsoft.com/office/drawing/2014/main" id="{16D0F002-D561-6698-3CA6-3E1318637B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37547">
            <a:off x="716732" y="2109447"/>
            <a:ext cx="2808699" cy="2639106"/>
          </a:xfrm>
          <a:prstGeom prst="flowChartConnector">
            <a:avLst/>
          </a:prstGeom>
          <a:noFill/>
          <a:ln w="76200">
            <a:solidFill>
              <a:schemeClr val="bg1"/>
            </a:solidFill>
          </a:ln>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6FEBD99D-BC24-D377-ACE1-1BE3A278CD1F}"/>
              </a:ext>
            </a:extLst>
          </p:cNvPr>
          <p:cNvSpPr txBox="1">
            <a:spLocks noChangeArrowheads="1"/>
          </p:cNvSpPr>
          <p:nvPr/>
        </p:nvSpPr>
        <p:spPr>
          <a:xfrm>
            <a:off x="3957563" y="2586462"/>
            <a:ext cx="4435313" cy="1954424"/>
          </a:xfrm>
          <a:prstGeom prst="rect">
            <a:avLst/>
          </a:prstGeom>
          <a:solidFill>
            <a:schemeClr val="bg1">
              <a:lumMod val="85000"/>
            </a:schemeClr>
          </a:solidFill>
          <a:effectLst>
            <a:glow rad="101600">
              <a:schemeClr val="accent3">
                <a:satMod val="175000"/>
                <a:alpha val="40000"/>
              </a:schemeClr>
            </a:glow>
            <a:reflection blurRad="38100" stA="26000" endPos="23000" dist="25400" dir="5400000" sy="-100000" rotWithShape="0"/>
          </a:effectLst>
        </p:spPr>
        <p:style>
          <a:lnRef idx="0">
            <a:schemeClr val="accent3"/>
          </a:lnRef>
          <a:fillRef idx="3">
            <a:schemeClr val="accent3"/>
          </a:fillRef>
          <a:effectRef idx="3">
            <a:schemeClr val="accent3"/>
          </a:effectRef>
          <a:fontRef idx="minor">
            <a:schemeClr val="lt1"/>
          </a:fontRef>
        </p:style>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34290" indent="0" algn="just" defTabSz="685800" fontAlgn="base">
              <a:spcBef>
                <a:spcPts val="0"/>
              </a:spcBef>
              <a:spcAft>
                <a:spcPts val="0"/>
              </a:spcAft>
              <a:buClr>
                <a:srgbClr val="00B050"/>
              </a:buClr>
              <a:buNone/>
              <a:defRPr/>
            </a:pPr>
            <a:r>
              <a:rPr lang="en-US" altLang="en-US" sz="1800" b="1" u="sng" dirty="0">
                <a:solidFill>
                  <a:prstClr val="white"/>
                </a:solidFill>
                <a:latin typeface="Calibri" panose="020F0502020204030204"/>
              </a:rPr>
              <a:t>W</a:t>
            </a:r>
            <a:r>
              <a:rPr lang="en-US" sz="1800" b="1" u="sng" dirty="0">
                <a:solidFill>
                  <a:prstClr val="white"/>
                </a:solidFill>
                <a:latin typeface="Calibri" panose="020F0502020204030204"/>
              </a:rPr>
              <a:t>riting Clinic</a:t>
            </a:r>
          </a:p>
          <a:p>
            <a:pPr marL="34290" indent="0" algn="just" defTabSz="685800" fontAlgn="base">
              <a:spcBef>
                <a:spcPts val="0"/>
              </a:spcBef>
              <a:spcAft>
                <a:spcPts val="0"/>
              </a:spcAft>
              <a:buClr>
                <a:srgbClr val="00B050"/>
              </a:buClr>
              <a:buNone/>
              <a:defRPr/>
            </a:pPr>
            <a:endParaRPr lang="en-US" sz="1800" b="1" u="sng" dirty="0">
              <a:solidFill>
                <a:prstClr val="white"/>
              </a:solidFill>
              <a:effectLst>
                <a:outerShdw blurRad="50800" dist="38100" dir="13500000" algn="br" rotWithShape="0">
                  <a:prstClr val="black">
                    <a:alpha val="40000"/>
                  </a:prstClr>
                </a:outerShdw>
              </a:effectLst>
              <a:latin typeface="Calibri" panose="020F0502020204030204"/>
            </a:endParaRPr>
          </a:p>
          <a:p>
            <a:pPr marL="34290" indent="0" algn="just" defTabSz="685800" fontAlgn="base">
              <a:spcBef>
                <a:spcPts val="0"/>
              </a:spcBef>
              <a:spcAft>
                <a:spcPts val="0"/>
              </a:spcAft>
              <a:buClr>
                <a:srgbClr val="00B050"/>
              </a:buClr>
              <a:buNone/>
              <a:defRPr/>
            </a:pPr>
            <a:r>
              <a:rPr lang="en-US" sz="1800" dirty="0">
                <a:solidFill>
                  <a:prstClr val="white"/>
                </a:solidFill>
                <a:latin typeface="Calibri" panose="020F0502020204030204"/>
              </a:rPr>
              <a:t>P.A.L. Writing Mentor will work with you on your assignments, helping you in structuring your essays, improving sentence clarity or grammar.</a:t>
            </a:r>
          </a:p>
        </p:txBody>
      </p:sp>
      <p:sp>
        <p:nvSpPr>
          <p:cNvPr id="5" name="TextBox 4">
            <a:extLst>
              <a:ext uri="{FF2B5EF4-FFF2-40B4-BE49-F238E27FC236}">
                <a16:creationId xmlns:a16="http://schemas.microsoft.com/office/drawing/2014/main" id="{57451F81-0BB6-A940-EB3D-05C112EDAA8E}"/>
              </a:ext>
            </a:extLst>
          </p:cNvPr>
          <p:cNvSpPr txBox="1"/>
          <p:nvPr/>
        </p:nvSpPr>
        <p:spPr>
          <a:xfrm>
            <a:off x="2993849" y="1555368"/>
            <a:ext cx="968552" cy="784830"/>
          </a:xfrm>
          <a:prstGeom prst="rect">
            <a:avLst/>
          </a:prstGeom>
          <a:noFill/>
        </p:spPr>
        <p:txBody>
          <a:bodyPr wrap="square" rtlCol="0">
            <a:spAutoFit/>
          </a:bodyPr>
          <a:lstStyle/>
          <a:p>
            <a:pPr defTabSz="342900"/>
            <a:r>
              <a:rPr lang="en-MY" sz="4500" b="1" dirty="0" err="1">
                <a:solidFill>
                  <a:prstClr val="white"/>
                </a:solidFill>
                <a:latin typeface="Calibri" panose="020F0502020204030204"/>
              </a:rPr>
              <a:t>eer</a:t>
            </a:r>
            <a:endParaRPr lang="en-MY" sz="4500" b="1" dirty="0">
              <a:solidFill>
                <a:prstClr val="white"/>
              </a:solidFill>
              <a:latin typeface="Calibri" panose="020F0502020204030204"/>
            </a:endParaRPr>
          </a:p>
        </p:txBody>
      </p:sp>
      <mc:AlternateContent xmlns:mc="http://schemas.openxmlformats.org/markup-compatibility/2006">
        <mc:Choice xmlns:am3d="http://schemas.microsoft.com/office/drawing/2017/model3d" Requires="am3d">
          <p:graphicFrame>
            <p:nvGraphicFramePr>
              <p:cNvPr id="6" name="3D Model 5" descr="A">
                <a:extLst>
                  <a:ext uri="{FF2B5EF4-FFF2-40B4-BE49-F238E27FC236}">
                    <a16:creationId xmlns:a16="http://schemas.microsoft.com/office/drawing/2014/main" id="{1A5C51F4-ECA8-0FC8-7C19-3E2387C58E79}"/>
                  </a:ext>
                </a:extLst>
              </p:cNvPr>
              <p:cNvGraphicFramePr>
                <a:graphicFrameLocks noChangeAspect="1"/>
              </p:cNvGraphicFramePr>
              <p:nvPr/>
            </p:nvGraphicFramePr>
            <p:xfrm>
              <a:off x="4012706" y="1057466"/>
              <a:ext cx="919427" cy="1036509"/>
            </p:xfrm>
            <a:graphic>
              <a:graphicData uri="http://schemas.microsoft.com/office/drawing/2017/model3d">
                <am3d:model3d r:embed="rId5">
                  <am3d:spPr>
                    <a:xfrm>
                      <a:off x="0" y="0"/>
                      <a:ext cx="919427" cy="1036509"/>
                    </a:xfrm>
                    <a:prstGeom prst="rect">
                      <a:avLst/>
                    </a:prstGeom>
                  </am3d:spPr>
                  <am3d:camera>
                    <am3d:pos x="0" y="0" z="62982160"/>
                    <am3d:up dx="0" dy="36000000" dz="0"/>
                    <am3d:lookAt x="0" y="0" z="0"/>
                    <am3d:perspective fov="2700000"/>
                  </am3d:camera>
                  <am3d:trans>
                    <am3d:meterPerModelUnit n="3448690" d="1000000"/>
                    <am3d:preTrans dx="-1" dy="-18000000" dz="-1982"/>
                    <am3d:scale>
                      <am3d:sx n="1000000" d="1000000"/>
                      <am3d:sy n="1000000" d="1000000"/>
                      <am3d:sz n="1000000" d="1000000"/>
                    </am3d:scale>
                    <am3d:rot ax="153589" ay="-203721" az="-9118"/>
                    <am3d:postTrans dx="0" dy="0" dz="0"/>
                  </am3d:trans>
                  <am3d:raster rName="Office3DRenderer" rVer="16.0.8326">
                    <am3d:blip r:embed="rId6"/>
                  </am3d:raster>
                  <am3d:objViewport viewportSz="14373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A">
                <a:extLst>
                  <a:ext uri="{FF2B5EF4-FFF2-40B4-BE49-F238E27FC236}">
                    <a16:creationId xmlns:a16="http://schemas.microsoft.com/office/drawing/2014/main" id="{1A5C51F4-ECA8-0FC8-7C19-3E2387C58E79}"/>
                  </a:ext>
                </a:extLst>
              </p:cNvPr>
              <p:cNvPicPr>
                <a:picLocks noGrp="1" noRot="1" noChangeAspect="1" noMove="1" noResize="1" noEditPoints="1" noAdjustHandles="1" noChangeArrowheads="1" noChangeShapeType="1" noCrop="1"/>
              </p:cNvPicPr>
              <p:nvPr/>
            </p:nvPicPr>
            <p:blipFill>
              <a:blip r:embed="rId6"/>
              <a:stretch>
                <a:fillRect/>
              </a:stretch>
            </p:blipFill>
            <p:spPr>
              <a:xfrm>
                <a:off x="4012706" y="1057466"/>
                <a:ext cx="919427" cy="1036509"/>
              </a:xfrm>
              <a:prstGeom prst="rect">
                <a:avLst/>
              </a:prstGeom>
            </p:spPr>
          </p:pic>
        </mc:Fallback>
      </mc:AlternateContent>
      <p:sp>
        <p:nvSpPr>
          <p:cNvPr id="7" name="TextBox 6">
            <a:extLst>
              <a:ext uri="{FF2B5EF4-FFF2-40B4-BE49-F238E27FC236}">
                <a16:creationId xmlns:a16="http://schemas.microsoft.com/office/drawing/2014/main" id="{7E87E703-C37C-DCA3-EA62-85DFDF9718B2}"/>
              </a:ext>
            </a:extLst>
          </p:cNvPr>
          <p:cNvSpPr txBox="1"/>
          <p:nvPr/>
        </p:nvSpPr>
        <p:spPr>
          <a:xfrm>
            <a:off x="4859706" y="1555368"/>
            <a:ext cx="1893519" cy="784830"/>
          </a:xfrm>
          <a:prstGeom prst="rect">
            <a:avLst/>
          </a:prstGeom>
          <a:noFill/>
        </p:spPr>
        <p:txBody>
          <a:bodyPr wrap="square" rtlCol="0">
            <a:spAutoFit/>
          </a:bodyPr>
          <a:lstStyle/>
          <a:p>
            <a:pPr defTabSz="342900"/>
            <a:r>
              <a:rPr lang="en-MY" sz="4500" b="1" dirty="0" err="1">
                <a:solidFill>
                  <a:prstClr val="white"/>
                </a:solidFill>
                <a:latin typeface="Calibri" panose="020F0502020204030204"/>
              </a:rPr>
              <a:t>ssisted</a:t>
            </a:r>
            <a:endParaRPr lang="en-MY" sz="4500" b="1" dirty="0">
              <a:solidFill>
                <a:prstClr val="white"/>
              </a:solidFill>
              <a:latin typeface="Calibri" panose="020F0502020204030204"/>
            </a:endParaRPr>
          </a:p>
        </p:txBody>
      </p:sp>
      <mc:AlternateContent xmlns:mc="http://schemas.openxmlformats.org/markup-compatibility/2006">
        <mc:Choice xmlns:am3d="http://schemas.microsoft.com/office/drawing/2017/model3d" Requires="am3d">
          <p:graphicFrame>
            <p:nvGraphicFramePr>
              <p:cNvPr id="8" name="3D Model 7" descr="P">
                <a:extLst>
                  <a:ext uri="{FF2B5EF4-FFF2-40B4-BE49-F238E27FC236}">
                    <a16:creationId xmlns:a16="http://schemas.microsoft.com/office/drawing/2014/main" id="{119F450F-089D-259A-502D-63AE809B5719}"/>
                  </a:ext>
                </a:extLst>
              </p:cNvPr>
              <p:cNvGraphicFramePr>
                <a:graphicFrameLocks noChangeAspect="1"/>
              </p:cNvGraphicFramePr>
              <p:nvPr/>
            </p:nvGraphicFramePr>
            <p:xfrm>
              <a:off x="2817603" y="1013279"/>
              <a:ext cx="714697" cy="1168787"/>
            </p:xfrm>
            <a:graphic>
              <a:graphicData uri="http://schemas.microsoft.com/office/drawing/2017/model3d">
                <am3d:model3d r:embed="rId7">
                  <am3d:spPr>
                    <a:xfrm>
                      <a:off x="0" y="0"/>
                      <a:ext cx="714697" cy="1168787"/>
                    </a:xfrm>
                    <a:prstGeom prst="rect">
                      <a:avLst/>
                    </a:prstGeom>
                  </am3d:spPr>
                  <am3d:camera>
                    <am3d:pos x="0" y="0" z="55251926"/>
                    <am3d:up dx="0" dy="36000000" dz="0"/>
                    <am3d:lookAt x="0" y="0" z="0"/>
                    <am3d:perspective fov="2700000"/>
                  </am3d:camera>
                  <am3d:trans>
                    <am3d:meterPerModelUnit n="3452861" d="1000000"/>
                    <am3d:preTrans dx="-4" dy="-18000000" dz="-1976"/>
                    <am3d:scale>
                      <am3d:sx n="1000000" d="1000000"/>
                      <am3d:sy n="1000000" d="1000000"/>
                      <am3d:sz n="1000000" d="1000000"/>
                    </am3d:scale>
                    <am3d:rot/>
                    <am3d:postTrans dx="0" dy="0" dz="0"/>
                  </am3d:trans>
                  <am3d:raster rName="Office3DRenderer" rVer="16.0.8326">
                    <am3d:blip r:embed="rId8"/>
                  </am3d:raster>
                  <am3d:objViewport viewportSz="14487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P">
                <a:extLst>
                  <a:ext uri="{FF2B5EF4-FFF2-40B4-BE49-F238E27FC236}">
                    <a16:creationId xmlns:a16="http://schemas.microsoft.com/office/drawing/2014/main" id="{119F450F-089D-259A-502D-63AE809B5719}"/>
                  </a:ext>
                </a:extLst>
              </p:cNvPr>
              <p:cNvPicPr>
                <a:picLocks noGrp="1" noRot="1" noChangeAspect="1" noMove="1" noResize="1" noEditPoints="1" noAdjustHandles="1" noChangeArrowheads="1" noChangeShapeType="1" noCrop="1"/>
              </p:cNvPicPr>
              <p:nvPr/>
            </p:nvPicPr>
            <p:blipFill>
              <a:blip r:embed="rId8"/>
              <a:stretch>
                <a:fillRect/>
              </a:stretch>
            </p:blipFill>
            <p:spPr>
              <a:xfrm>
                <a:off x="2817603" y="1013279"/>
                <a:ext cx="714697" cy="116878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3D Model 8" descr="L">
                <a:extLst>
                  <a:ext uri="{FF2B5EF4-FFF2-40B4-BE49-F238E27FC236}">
                    <a16:creationId xmlns:a16="http://schemas.microsoft.com/office/drawing/2014/main" id="{057029E9-2B21-8C01-E9A1-0B76BF3C8EF4}"/>
                  </a:ext>
                </a:extLst>
              </p:cNvPr>
              <p:cNvGraphicFramePr>
                <a:graphicFrameLocks noChangeAspect="1"/>
              </p:cNvGraphicFramePr>
              <p:nvPr/>
            </p:nvGraphicFramePr>
            <p:xfrm>
              <a:off x="6714180" y="1053077"/>
              <a:ext cx="585398" cy="1138274"/>
            </p:xfrm>
            <a:graphic>
              <a:graphicData uri="http://schemas.microsoft.com/office/drawing/2017/model3d">
                <am3d:model3d r:embed="rId9">
                  <am3d:spPr>
                    <a:xfrm>
                      <a:off x="0" y="0"/>
                      <a:ext cx="585398" cy="1138274"/>
                    </a:xfrm>
                    <a:prstGeom prst="rect">
                      <a:avLst/>
                    </a:prstGeom>
                  </am3d:spPr>
                  <am3d:camera>
                    <am3d:pos x="0" y="0" z="53015517"/>
                    <am3d:up dx="0" dy="36000000" dz="0"/>
                    <am3d:lookAt x="0" y="0" z="0"/>
                    <am3d:perspective fov="2700000"/>
                  </am3d:camera>
                  <am3d:trans>
                    <am3d:meterPerModelUnit n="3448106" d="1000000"/>
                    <am3d:preTrans dx="19" dy="-18000000" dz="-1974"/>
                    <am3d:scale>
                      <am3d:sx n="1000000" d="1000000"/>
                      <am3d:sy n="1000000" d="1000000"/>
                      <am3d:sz n="1000000" d="1000000"/>
                    </am3d:scale>
                    <am3d:rot/>
                    <am3d:postTrans dx="0" dy="0" dz="0"/>
                  </am3d:trans>
                  <am3d:raster rName="Office3DRenderer" rVer="16.0.8326">
                    <am3d:blip r:embed="rId10"/>
                  </am3d:raster>
                  <am3d:objViewport viewportSz="13524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L">
                <a:extLst>
                  <a:ext uri="{FF2B5EF4-FFF2-40B4-BE49-F238E27FC236}">
                    <a16:creationId xmlns:a16="http://schemas.microsoft.com/office/drawing/2014/main" id="{057029E9-2B21-8C01-E9A1-0B76BF3C8EF4}"/>
                  </a:ext>
                </a:extLst>
              </p:cNvPr>
              <p:cNvPicPr>
                <a:picLocks noGrp="1" noRot="1" noChangeAspect="1" noMove="1" noResize="1" noEditPoints="1" noAdjustHandles="1" noChangeArrowheads="1" noChangeShapeType="1" noCrop="1"/>
              </p:cNvPicPr>
              <p:nvPr/>
            </p:nvPicPr>
            <p:blipFill>
              <a:blip r:embed="rId10"/>
              <a:stretch>
                <a:fillRect/>
              </a:stretch>
            </p:blipFill>
            <p:spPr>
              <a:xfrm>
                <a:off x="6714180" y="1053077"/>
                <a:ext cx="585398" cy="1138274"/>
              </a:xfrm>
              <a:prstGeom prst="rect">
                <a:avLst/>
              </a:prstGeom>
            </p:spPr>
          </p:pic>
        </mc:Fallback>
      </mc:AlternateContent>
      <p:sp>
        <p:nvSpPr>
          <p:cNvPr id="10" name="TextBox 9">
            <a:extLst>
              <a:ext uri="{FF2B5EF4-FFF2-40B4-BE49-F238E27FC236}">
                <a16:creationId xmlns:a16="http://schemas.microsoft.com/office/drawing/2014/main" id="{13BAA265-EDB6-A1D1-8454-EB0F28F94300}"/>
              </a:ext>
            </a:extLst>
          </p:cNvPr>
          <p:cNvSpPr txBox="1"/>
          <p:nvPr/>
        </p:nvSpPr>
        <p:spPr>
          <a:xfrm>
            <a:off x="7194586" y="1520380"/>
            <a:ext cx="2001084" cy="784830"/>
          </a:xfrm>
          <a:prstGeom prst="rect">
            <a:avLst/>
          </a:prstGeom>
          <a:noFill/>
        </p:spPr>
        <p:txBody>
          <a:bodyPr wrap="square" rtlCol="0">
            <a:spAutoFit/>
          </a:bodyPr>
          <a:lstStyle/>
          <a:p>
            <a:pPr defTabSz="342900"/>
            <a:r>
              <a:rPr lang="en-MY" sz="4500" b="1" dirty="0">
                <a:solidFill>
                  <a:prstClr val="white"/>
                </a:solidFill>
                <a:latin typeface="Calibri" panose="020F0502020204030204"/>
              </a:rPr>
              <a:t>earning</a:t>
            </a:r>
          </a:p>
        </p:txBody>
      </p:sp>
      <p:pic>
        <p:nvPicPr>
          <p:cNvPr id="11" name="Picture 10"/>
          <p:cNvPicPr>
            <a:picLocks noChangeAspect="1"/>
          </p:cNvPicPr>
          <p:nvPr/>
        </p:nvPicPr>
        <p:blipFill>
          <a:blip r:embed="rId11"/>
          <a:stretch>
            <a:fillRect/>
          </a:stretch>
        </p:blipFill>
        <p:spPr>
          <a:xfrm>
            <a:off x="6020789" y="4935997"/>
            <a:ext cx="2372087" cy="793700"/>
          </a:xfrm>
          <a:prstGeom prst="rect">
            <a:avLst/>
          </a:prstGeom>
        </p:spPr>
      </p:pic>
    </p:spTree>
    <p:extLst>
      <p:ext uri="{BB962C8B-B14F-4D97-AF65-F5344CB8AC3E}">
        <p14:creationId xmlns:p14="http://schemas.microsoft.com/office/powerpoint/2010/main" val="1063951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5F82C6-F60D-4C58-96FD-1F383B142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9144000" cy="6858000"/>
          </a:xfrm>
          <a:prstGeom prst="rect">
            <a:avLst/>
          </a:prstGeom>
        </p:spPr>
      </p:pic>
      <p:sp>
        <p:nvSpPr>
          <p:cNvPr id="22531" name="Text Box 2"/>
          <p:cNvSpPr txBox="1">
            <a:spLocks noChangeArrowheads="1"/>
          </p:cNvSpPr>
          <p:nvPr/>
        </p:nvSpPr>
        <p:spPr bwMode="auto">
          <a:xfrm>
            <a:off x="419100" y="914400"/>
            <a:ext cx="8382000" cy="5233420"/>
          </a:xfrm>
          <a:prstGeom prst="rect">
            <a:avLst/>
          </a:prstGeom>
          <a:noFill/>
          <a:ln w="9525">
            <a:noFill/>
            <a:miter lim="800000"/>
            <a:headEnd/>
            <a:tailEnd/>
          </a:ln>
        </p:spPr>
        <p:txBody>
          <a:bodyPr wrap="square">
            <a:spAutoFit/>
          </a:bodyPr>
          <a:lstStyle/>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Course Selection Terms &amp; Conditions:</a:t>
            </a: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a:t>
            </a:r>
          </a:p>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c. Student can access the semester E-billing via the IIS Student/Parent portal. The University will no longer send hard copy of the E-billing to your mailing address</a:t>
            </a:r>
          </a:p>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d. Late payment charges will be imposed after the payment due date.</a:t>
            </a:r>
          </a:p>
          <a:p>
            <a:pPr marL="461963" marR="0" lvl="0" indent="-461963" algn="l" defTabSz="457200" rtl="0" eaLnBrk="1" fontAlgn="auto" latinLnBrk="0" hangingPunct="1">
              <a:lnSpc>
                <a:spcPct val="80000"/>
              </a:lnSpc>
              <a:spcBef>
                <a:spcPct val="500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3) Student with outstanding fee is unable to access in-campus internet Wi-Fi, LMS/CN (Course Networking), IT and library services of the University. Computer Services Department will reinstate the access once the overdue fees are settled. Student with outstanding fees will not be allowed to attend classes and will be barred from assessment and final examination. All official transcripts will be withheld until the outstanding fees are settled.</a:t>
            </a:r>
          </a:p>
        </p:txBody>
      </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1389952"/>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FCBFF6-A477-42A4-873C-16909F2F6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B1FEA410-EB55-6131-561C-3238D65DCC5A}"/>
              </a:ext>
            </a:extLst>
          </p:cNvPr>
          <p:cNvPicPr>
            <a:picLocks noChangeAspect="1"/>
          </p:cNvPicPr>
          <p:nvPr/>
        </p:nvPicPr>
        <p:blipFill rotWithShape="1">
          <a:blip r:embed="rId3"/>
          <a:srcRect t="5185" b="5407"/>
          <a:stretch/>
        </p:blipFill>
        <p:spPr>
          <a:xfrm>
            <a:off x="46336" y="2777969"/>
            <a:ext cx="4657725" cy="3648075"/>
          </a:xfrm>
          <a:prstGeom prst="rect">
            <a:avLst/>
          </a:prstGeom>
        </p:spPr>
      </p:pic>
      <mc:AlternateContent xmlns:mc="http://schemas.openxmlformats.org/markup-compatibility/2006">
        <mc:Choice xmlns:p14="http://schemas.microsoft.com/office/powerpoint/2010/main" xmlns:aink="http://schemas.microsoft.com/office/drawing/2016/ink" Requires="p14 aink">
          <p:contentPart p14:bwMode="auto" r:id="rId4">
            <p14:nvContentPartPr>
              <p14:cNvPr id="28" name="Ink 27">
                <a:extLst>
                  <a:ext uri="{FF2B5EF4-FFF2-40B4-BE49-F238E27FC236}">
                    <a16:creationId xmlns:a16="http://schemas.microsoft.com/office/drawing/2014/main" id="{0A0F4A34-4F9E-6F41-0FF8-784B451F8125}"/>
                  </a:ext>
                </a:extLst>
              </p14:cNvPr>
              <p14:cNvContentPartPr/>
              <p14:nvPr/>
            </p14:nvContentPartPr>
            <p14:xfrm>
              <a:off x="1733995" y="3276461"/>
              <a:ext cx="1394820" cy="662399"/>
            </p14:xfrm>
          </p:contentPart>
        </mc:Choice>
        <mc:Fallback>
          <p:pic>
            <p:nvPicPr>
              <p:cNvPr id="28" name="Ink 27">
                <a:extLst>
                  <a:ext uri="{FF2B5EF4-FFF2-40B4-BE49-F238E27FC236}">
                    <a16:creationId xmlns:a16="http://schemas.microsoft.com/office/drawing/2014/main" id="{0A0F4A34-4F9E-6F41-0FF8-784B451F8125}"/>
                  </a:ext>
                </a:extLst>
              </p:cNvPr>
              <p:cNvPicPr/>
              <p:nvPr/>
            </p:nvPicPr>
            <p:blipFill>
              <a:blip r:embed="rId5"/>
              <a:stretch>
                <a:fillRect/>
              </a:stretch>
            </p:blipFill>
            <p:spPr>
              <a:xfrm>
                <a:off x="1698000" y="3240481"/>
                <a:ext cx="1466451" cy="734000"/>
              </a:xfrm>
              <a:prstGeom prst="rect">
                <a:avLst/>
              </a:prstGeom>
            </p:spPr>
          </p:pic>
        </mc:Fallback>
      </mc:AlternateContent>
      <p:sp>
        <p:nvSpPr>
          <p:cNvPr id="34" name="Flowchart: Connector 33">
            <a:extLst>
              <a:ext uri="{FF2B5EF4-FFF2-40B4-BE49-F238E27FC236}">
                <a16:creationId xmlns:a16="http://schemas.microsoft.com/office/drawing/2014/main" id="{3BC468D9-FDD5-CDFF-1F51-09F0AFA5446A}"/>
              </a:ext>
            </a:extLst>
          </p:cNvPr>
          <p:cNvSpPr/>
          <p:nvPr/>
        </p:nvSpPr>
        <p:spPr>
          <a:xfrm>
            <a:off x="2571750" y="2276196"/>
            <a:ext cx="2905125" cy="2000530"/>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MY" sz="1350">
              <a:solidFill>
                <a:prstClr val="white"/>
              </a:solidFill>
              <a:latin typeface="Calibri" panose="020F0502020204030204"/>
            </a:endParaRPr>
          </a:p>
        </p:txBody>
      </p:sp>
      <p:sp>
        <p:nvSpPr>
          <p:cNvPr id="39" name="TextBox 38">
            <a:extLst>
              <a:ext uri="{FF2B5EF4-FFF2-40B4-BE49-F238E27FC236}">
                <a16:creationId xmlns:a16="http://schemas.microsoft.com/office/drawing/2014/main" id="{7685367E-4ED1-3C25-C7CE-F52E36D53135}"/>
              </a:ext>
            </a:extLst>
          </p:cNvPr>
          <p:cNvSpPr txBox="1"/>
          <p:nvPr/>
        </p:nvSpPr>
        <p:spPr>
          <a:xfrm>
            <a:off x="1551945" y="2133147"/>
            <a:ext cx="5945670" cy="369332"/>
          </a:xfrm>
          <a:prstGeom prst="rect">
            <a:avLst/>
          </a:prstGeom>
          <a:noFill/>
        </p:spPr>
        <p:txBody>
          <a:bodyPr wrap="square">
            <a:spAutoFit/>
          </a:bodyPr>
          <a:lstStyle/>
          <a:p>
            <a:pPr defTabSz="342900"/>
            <a:r>
              <a:rPr lang="en-MY" b="1" dirty="0">
                <a:solidFill>
                  <a:prstClr val="white"/>
                </a:solidFill>
                <a:latin typeface="Calibri" panose="020F0502020204030204"/>
              </a:rPr>
              <a:t>https://www.ucsiuniversity.edu.my/peer-assisted-learning</a:t>
            </a:r>
          </a:p>
        </p:txBody>
      </p:sp>
      <p:pic>
        <p:nvPicPr>
          <p:cNvPr id="40" name="Picture 39">
            <a:extLst>
              <a:ext uri="{FF2B5EF4-FFF2-40B4-BE49-F238E27FC236}">
                <a16:creationId xmlns:a16="http://schemas.microsoft.com/office/drawing/2014/main" id="{723631B9-D475-06C1-1685-4EFAAB0505C9}"/>
              </a:ext>
            </a:extLst>
          </p:cNvPr>
          <p:cNvPicPr>
            <a:picLocks noChangeAspect="1"/>
          </p:cNvPicPr>
          <p:nvPr/>
        </p:nvPicPr>
        <p:blipFill rotWithShape="1">
          <a:blip r:embed="rId6"/>
          <a:srcRect l="25345" t="5324" r="27683" b="9931"/>
          <a:stretch/>
        </p:blipFill>
        <p:spPr>
          <a:xfrm>
            <a:off x="4727807" y="2766815"/>
            <a:ext cx="4369857" cy="3648076"/>
          </a:xfrm>
          <a:prstGeom prst="rect">
            <a:avLst/>
          </a:prstGeom>
        </p:spPr>
      </p:pic>
      <mc:AlternateContent xmlns:mc="http://schemas.openxmlformats.org/markup-compatibility/2006">
        <mc:Choice xmlns:p14="http://schemas.microsoft.com/office/powerpoint/2010/main" xmlns:aink="http://schemas.microsoft.com/office/drawing/2016/ink" Requires="p14 aink">
          <p:contentPart p14:bwMode="auto" r:id="rId7">
            <p14:nvContentPartPr>
              <p14:cNvPr id="42" name="Ink 41">
                <a:extLst>
                  <a:ext uri="{FF2B5EF4-FFF2-40B4-BE49-F238E27FC236}">
                    <a16:creationId xmlns:a16="http://schemas.microsoft.com/office/drawing/2014/main" id="{80DBD2C3-4B7B-F6BE-53F8-FF76FBB7C34A}"/>
                  </a:ext>
                </a:extLst>
              </p14:cNvPr>
              <p14:cNvContentPartPr/>
              <p14:nvPr/>
            </p14:nvContentPartPr>
            <p14:xfrm>
              <a:off x="4791679" y="5448157"/>
              <a:ext cx="2221903" cy="914120"/>
            </p14:xfrm>
          </p:contentPart>
        </mc:Choice>
        <mc:Fallback>
          <p:pic>
            <p:nvPicPr>
              <p:cNvPr id="42" name="Ink 41">
                <a:extLst>
                  <a:ext uri="{FF2B5EF4-FFF2-40B4-BE49-F238E27FC236}">
                    <a16:creationId xmlns:a16="http://schemas.microsoft.com/office/drawing/2014/main" id="{80DBD2C3-4B7B-F6BE-53F8-FF76FBB7C34A}"/>
                  </a:ext>
                </a:extLst>
              </p:cNvPr>
              <p:cNvPicPr/>
              <p:nvPr/>
            </p:nvPicPr>
            <p:blipFill>
              <a:blip r:embed="rId8"/>
              <a:stretch>
                <a:fillRect/>
              </a:stretch>
            </p:blipFill>
            <p:spPr>
              <a:xfrm>
                <a:off x="4755679" y="5412168"/>
                <a:ext cx="2293542" cy="985738"/>
              </a:xfrm>
              <a:prstGeom prst="rect">
                <a:avLst/>
              </a:prstGeom>
            </p:spPr>
          </p:pic>
        </mc:Fallback>
      </mc:AlternateContent>
      <p:grpSp>
        <p:nvGrpSpPr>
          <p:cNvPr id="43" name="Group 42">
            <a:extLst>
              <a:ext uri="{FF2B5EF4-FFF2-40B4-BE49-F238E27FC236}">
                <a16:creationId xmlns:a16="http://schemas.microsoft.com/office/drawing/2014/main" id="{107D9BA1-0AE5-A620-B692-02841A8074F1}"/>
              </a:ext>
            </a:extLst>
          </p:cNvPr>
          <p:cNvGrpSpPr/>
          <p:nvPr/>
        </p:nvGrpSpPr>
        <p:grpSpPr>
          <a:xfrm rot="21275987">
            <a:off x="1371185" y="2528565"/>
            <a:ext cx="2905125" cy="2820590"/>
            <a:chOff x="3429000" y="798513"/>
            <a:chExt cx="5334000" cy="5334000"/>
          </a:xfrm>
        </p:grpSpPr>
        <mc:AlternateContent xmlns:mc="http://schemas.openxmlformats.org/markup-compatibility/2006">
          <mc:Choice xmlns:am3d="http://schemas.microsoft.com/office/drawing/2017/model3d" Requires="am3d">
            <p:graphicFrame>
              <p:nvGraphicFramePr>
                <p:cNvPr id="44" name="3D Model 43" descr="Pen 3">
                  <a:extLst>
                    <a:ext uri="{FF2B5EF4-FFF2-40B4-BE49-F238E27FC236}">
                      <a16:creationId xmlns:a16="http://schemas.microsoft.com/office/drawing/2014/main" id="{767E400F-BDFD-6000-28B0-55930CDF2D69}"/>
                    </a:ext>
                  </a:extLst>
                </p:cNvPr>
                <p:cNvGraphicFramePr>
                  <a:graphicFrameLocks noChangeAspect="1"/>
                </p:cNvGraphicFramePr>
                <p:nvPr/>
              </p:nvGraphicFramePr>
              <p:xfrm rot="19440338">
                <a:off x="5789663" y="2502828"/>
                <a:ext cx="2748078" cy="376451"/>
              </p:xfrm>
              <a:graphic>
                <a:graphicData uri="http://schemas.microsoft.com/office/drawing/2017/model3d">
                  <am3d:model3d r:embed="rId9">
                    <am3d:spPr>
                      <a:xfrm rot="19116325">
                        <a:off x="0" y="0"/>
                        <a:ext cx="1496721" cy="199065"/>
                      </a:xfrm>
                      <a:prstGeom prst="rect">
                        <a:avLst/>
                      </a:prstGeom>
                      <a:ln>
                        <a:noFill/>
                      </a:ln>
                    </am3d:spPr>
                    <am3d:camera>
                      <am3d:pos x="0" y="0" z="47527276"/>
                      <am3d:up dx="0" dy="36000000" dz="0"/>
                      <am3d:lookAt x="0" y="0" z="0"/>
                      <am3d:perspective fov="2700000"/>
                    </am3d:camera>
                    <am3d:trans>
                      <am3d:meterPerModelUnit n="2715178" d="1000000"/>
                      <am3d:preTrans dx="586957" dy="-355261" dz="-35505"/>
                      <am3d:scale>
                        <am3d:sx n="1000000" d="1000000"/>
                        <am3d:sy n="1000000" d="1000000"/>
                        <am3d:sz n="1000000" d="1000000"/>
                      </am3d:scale>
                      <am3d:rot ax="-120474" ay="351075" az="-12277"/>
                      <am3d:postTrans dx="0" dy="0" dz="0"/>
                    </am3d:trans>
                    <am3d:raster rName="Office3DRenderer" rVer="16.0.8326">
                      <am3d:blip r:embed="rId10"/>
                    </am3d:raster>
                    <am3d:objViewport viewportSz="15381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4" name="3D Model 43" descr="Pen 3">
                  <a:extLst>
                    <a:ext uri="{FF2B5EF4-FFF2-40B4-BE49-F238E27FC236}">
                      <a16:creationId xmlns:a16="http://schemas.microsoft.com/office/drawing/2014/main" id="{767E400F-BDFD-6000-28B0-55930CDF2D69}"/>
                    </a:ext>
                  </a:extLst>
                </p:cNvPr>
                <p:cNvPicPr>
                  <a:picLocks noGrp="1" noRot="1" noChangeAspect="1" noMove="1" noResize="1" noEditPoints="1" noAdjustHandles="1" noChangeArrowheads="1" noChangeShapeType="1" noCrop="1"/>
                </p:cNvPicPr>
                <p:nvPr/>
              </p:nvPicPr>
              <p:blipFill>
                <a:blip r:embed="rId10"/>
                <a:stretch>
                  <a:fillRect/>
                </a:stretch>
              </p:blipFill>
              <p:spPr>
                <a:xfrm rot="19116325">
                  <a:off x="2615781" y="3376887"/>
                  <a:ext cx="1496721" cy="199065"/>
                </a:xfrm>
                <a:prstGeom prst="rect">
                  <a:avLst/>
                </a:prstGeom>
                <a:ln>
                  <a:noFill/>
                </a:ln>
              </p:spPr>
            </p:pic>
          </mc:Fallback>
        </mc:AlternateContent>
        <p:sp>
          <p:nvSpPr>
            <p:cNvPr id="45" name="Flowchart: Connector 44">
              <a:extLst>
                <a:ext uri="{FF2B5EF4-FFF2-40B4-BE49-F238E27FC236}">
                  <a16:creationId xmlns:a16="http://schemas.microsoft.com/office/drawing/2014/main" id="{7BAA29EC-CC78-6FB9-CBB7-8BD77AB4C9BD}"/>
                </a:ext>
              </a:extLst>
            </p:cNvPr>
            <p:cNvSpPr/>
            <p:nvPr/>
          </p:nvSpPr>
          <p:spPr>
            <a:xfrm>
              <a:off x="3429000" y="798513"/>
              <a:ext cx="5334000" cy="5334000"/>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MY" sz="1350">
                <a:solidFill>
                  <a:prstClr val="white"/>
                </a:solidFill>
                <a:latin typeface="Calibri" panose="020F0502020204030204"/>
              </a:endParaRPr>
            </a:p>
          </p:txBody>
        </p:sp>
      </p:grpSp>
      <p:grpSp>
        <p:nvGrpSpPr>
          <p:cNvPr id="46" name="Group 45">
            <a:extLst>
              <a:ext uri="{FF2B5EF4-FFF2-40B4-BE49-F238E27FC236}">
                <a16:creationId xmlns:a16="http://schemas.microsoft.com/office/drawing/2014/main" id="{9F52307A-4C61-652A-CCEC-F6D0A2D2FFD3}"/>
              </a:ext>
            </a:extLst>
          </p:cNvPr>
          <p:cNvGrpSpPr/>
          <p:nvPr/>
        </p:nvGrpSpPr>
        <p:grpSpPr>
          <a:xfrm rot="21275987">
            <a:off x="5094701" y="3656863"/>
            <a:ext cx="2905125" cy="2820590"/>
            <a:chOff x="3429000" y="798513"/>
            <a:chExt cx="5334000" cy="5334000"/>
          </a:xfrm>
        </p:grpSpPr>
        <mc:AlternateContent xmlns:mc="http://schemas.openxmlformats.org/markup-compatibility/2006">
          <mc:Choice xmlns:am3d="http://schemas.microsoft.com/office/drawing/2017/model3d" Requires="am3d">
            <p:graphicFrame>
              <p:nvGraphicFramePr>
                <p:cNvPr id="47" name="3D Model 46" descr="Pen 3">
                  <a:extLst>
                    <a:ext uri="{FF2B5EF4-FFF2-40B4-BE49-F238E27FC236}">
                      <a16:creationId xmlns:a16="http://schemas.microsoft.com/office/drawing/2014/main" id="{89A0B3BB-8514-6079-FF1A-E53C6718B7B6}"/>
                    </a:ext>
                  </a:extLst>
                </p:cNvPr>
                <p:cNvGraphicFramePr>
                  <a:graphicFrameLocks noChangeAspect="1"/>
                </p:cNvGraphicFramePr>
                <p:nvPr/>
              </p:nvGraphicFramePr>
              <p:xfrm rot="19440338">
                <a:off x="5789663" y="2502828"/>
                <a:ext cx="2748078" cy="376451"/>
              </p:xfrm>
              <a:graphic>
                <a:graphicData uri="http://schemas.microsoft.com/office/drawing/2017/model3d">
                  <am3d:model3d r:embed="rId9">
                    <am3d:spPr>
                      <a:xfrm rot="19116325">
                        <a:off x="0" y="0"/>
                        <a:ext cx="1496721" cy="199065"/>
                      </a:xfrm>
                      <a:prstGeom prst="rect">
                        <a:avLst/>
                      </a:prstGeom>
                      <a:ln>
                        <a:noFill/>
                      </a:ln>
                    </am3d:spPr>
                    <am3d:camera>
                      <am3d:pos x="0" y="0" z="47527276"/>
                      <am3d:up dx="0" dy="36000000" dz="0"/>
                      <am3d:lookAt x="0" y="0" z="0"/>
                      <am3d:perspective fov="2700000"/>
                    </am3d:camera>
                    <am3d:trans>
                      <am3d:meterPerModelUnit n="2715178" d="1000000"/>
                      <am3d:preTrans dx="586957" dy="-355261" dz="-35505"/>
                      <am3d:scale>
                        <am3d:sx n="1000000" d="1000000"/>
                        <am3d:sy n="1000000" d="1000000"/>
                        <am3d:sz n="1000000" d="1000000"/>
                      </am3d:scale>
                      <am3d:rot ax="-120474" ay="351075" az="-12277"/>
                      <am3d:postTrans dx="0" dy="0" dz="0"/>
                    </am3d:trans>
                    <am3d:raster rName="Office3DRenderer" rVer="16.0.8326">
                      <am3d:blip r:embed="rId11"/>
                    </am3d:raster>
                    <am3d:objViewport viewportSz="15381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7" name="3D Model 46" descr="Pen 3">
                  <a:extLst>
                    <a:ext uri="{FF2B5EF4-FFF2-40B4-BE49-F238E27FC236}">
                      <a16:creationId xmlns:a16="http://schemas.microsoft.com/office/drawing/2014/main" id="{89A0B3BB-8514-6079-FF1A-E53C6718B7B6}"/>
                    </a:ext>
                  </a:extLst>
                </p:cNvPr>
                <p:cNvPicPr>
                  <a:picLocks noGrp="1" noRot="1" noChangeAspect="1" noMove="1" noResize="1" noEditPoints="1" noAdjustHandles="1" noChangeArrowheads="1" noChangeShapeType="1" noCrop="1"/>
                </p:cNvPicPr>
                <p:nvPr/>
              </p:nvPicPr>
              <p:blipFill>
                <a:blip r:embed="rId11"/>
                <a:stretch>
                  <a:fillRect/>
                </a:stretch>
              </p:blipFill>
              <p:spPr>
                <a:xfrm rot="19116325">
                  <a:off x="6339297" y="4505185"/>
                  <a:ext cx="1496721" cy="199065"/>
                </a:xfrm>
                <a:prstGeom prst="rect">
                  <a:avLst/>
                </a:prstGeom>
                <a:ln>
                  <a:noFill/>
                </a:ln>
              </p:spPr>
            </p:pic>
          </mc:Fallback>
        </mc:AlternateContent>
        <p:sp>
          <p:nvSpPr>
            <p:cNvPr id="48" name="Flowchart: Connector 47">
              <a:extLst>
                <a:ext uri="{FF2B5EF4-FFF2-40B4-BE49-F238E27FC236}">
                  <a16:creationId xmlns:a16="http://schemas.microsoft.com/office/drawing/2014/main" id="{129F6AE9-12AC-CB35-7CCD-494A67B35554}"/>
                </a:ext>
              </a:extLst>
            </p:cNvPr>
            <p:cNvSpPr/>
            <p:nvPr/>
          </p:nvSpPr>
          <p:spPr>
            <a:xfrm>
              <a:off x="3429000" y="798513"/>
              <a:ext cx="5334000" cy="5334000"/>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MY" sz="1350">
                <a:solidFill>
                  <a:prstClr val="white"/>
                </a:solidFill>
                <a:latin typeface="Calibri" panose="020F0502020204030204"/>
              </a:endParaRPr>
            </a:p>
          </p:txBody>
        </p:sp>
      </p:grpSp>
      <p:sp>
        <p:nvSpPr>
          <p:cNvPr id="50" name="TextBox 49">
            <a:extLst>
              <a:ext uri="{FF2B5EF4-FFF2-40B4-BE49-F238E27FC236}">
                <a16:creationId xmlns:a16="http://schemas.microsoft.com/office/drawing/2014/main" id="{747A39FB-89C0-8894-6149-5C491F3B2AA3}"/>
              </a:ext>
            </a:extLst>
          </p:cNvPr>
          <p:cNvSpPr txBox="1"/>
          <p:nvPr/>
        </p:nvSpPr>
        <p:spPr>
          <a:xfrm>
            <a:off x="1158152" y="1158393"/>
            <a:ext cx="5448300" cy="784830"/>
          </a:xfrm>
          <a:prstGeom prst="rect">
            <a:avLst/>
          </a:prstGeom>
          <a:noFill/>
        </p:spPr>
        <p:txBody>
          <a:bodyPr wrap="square" rtlCol="0">
            <a:spAutoFit/>
          </a:bodyPr>
          <a:lstStyle/>
          <a:p>
            <a:pPr algn="ctr" defTabSz="342900"/>
            <a:r>
              <a:rPr lang="en-MY" sz="4500" b="1" dirty="0">
                <a:solidFill>
                  <a:prstClr val="white"/>
                </a:solidFill>
                <a:latin typeface="Calibri" panose="020F0502020204030204"/>
              </a:rPr>
              <a:t>P.A.L Website</a:t>
            </a:r>
          </a:p>
        </p:txBody>
      </p:sp>
      <p:pic>
        <p:nvPicPr>
          <p:cNvPr id="2" name="Picture 1"/>
          <p:cNvPicPr>
            <a:picLocks noChangeAspect="1"/>
          </p:cNvPicPr>
          <p:nvPr/>
        </p:nvPicPr>
        <p:blipFill>
          <a:blip r:embed="rId12"/>
          <a:stretch>
            <a:fillRect/>
          </a:stretch>
        </p:blipFill>
        <p:spPr>
          <a:xfrm>
            <a:off x="6870929" y="1197878"/>
            <a:ext cx="2189532" cy="751656"/>
          </a:xfrm>
          <a:prstGeom prst="rect">
            <a:avLst/>
          </a:prstGeom>
        </p:spPr>
      </p:pic>
    </p:spTree>
    <p:extLst>
      <p:ext uri="{BB962C8B-B14F-4D97-AF65-F5344CB8AC3E}">
        <p14:creationId xmlns:p14="http://schemas.microsoft.com/office/powerpoint/2010/main" val="325492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drawProgress</p:attrName>
                                        </p:attrNameLst>
                                      </p:cBhvr>
                                      <p:tavLst>
                                        <p:tav tm="0">
                                          <p:val>
                                            <p:fltVal val="0"/>
                                          </p:val>
                                        </p:tav>
                                        <p:tav tm="100000">
                                          <p:val>
                                            <p:fltVal val="1"/>
                                          </p:val>
                                        </p:tav>
                                      </p:tavLst>
                                    </p:anim>
                                  </p:childTnLst>
                                </p:cTn>
                              </p:par>
                              <p:par>
                                <p:cTn id="8" presetID="63"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1000" fill="hold"/>
                                        <p:tgtEl>
                                          <p:spTgt spid="42"/>
                                        </p:tgtEl>
                                        <p:attrNameLst>
                                          <p:attrName>drawProgress</p:attrName>
                                        </p:attrNameLst>
                                      </p:cBhvr>
                                      <p:tavLst>
                                        <p:tav tm="0">
                                          <p:val>
                                            <p:fltVal val="0"/>
                                          </p:val>
                                        </p:tav>
                                        <p:tav tm="100000">
                                          <p:val>
                                            <p:fltVal val="1"/>
                                          </p:val>
                                        </p:tav>
                                      </p:tavLst>
                                    </p:anim>
                                  </p:childTnLst>
                                </p:cTn>
                              </p:par>
                              <p:par>
                                <p:cTn id="11" presetID="0" presetClass="path" presetSubtype="0" fill="hold" nodeType="withEffect">
                                  <p:stCondLst>
                                    <p:cond delay="0"/>
                                  </p:stCondLst>
                                  <p:childTnLst>
                                    <p:animMotion origin="layout" path="M -0.00274 0.00301 L -0.00274 0.00301 C -0.01628 0.00046 -0.02045 -0.00116 -0.03711 0.00301 C -0.03933 0.00347 -0.04115 0.00671 -0.04336 0.00857 C -0.04675 0.01111 -0.05 0.01458 -0.05378 0.01597 C -0.06107 0.01852 -0.06393 0.01875 -0.07045 0.02338 C -0.07188 0.02431 -0.07318 0.02593 -0.07461 0.02708 C -0.07552 0.02778 -0.0767 0.02801 -0.07774 0.02894 C -0.07878 0.02986 -0.07982 0.03125 -0.08086 0.03264 C -0.08542 0.03843 -0.08425 0.03681 -0.08802 0.04375 C -0.08776 0.04977 -0.08828 0.05625 -0.08711 0.06227 C -0.08672 0.06389 -0.08503 0.06366 -0.08399 0.06412 C -0.0819 0.06482 -0.07969 0.06505 -0.07774 0.06597 C -0.07487 0.0669 -0.07188 0.06736 -0.0694 0.06968 C -0.06732 0.07153 -0.06537 0.07408 -0.06315 0.07523 C -0.06003 0.07662 -0.0569 0.07639 -0.05378 0.07708 C -0.05235 0.07824 -0.05104 0.07986 -0.04961 0.08079 C -0.04727 0.08195 -0.03867 0.08403 -0.03711 0.08449 C -0.02696 0.0838 -0.01693 0.08357 -0.0069 0.08264 C -0.00469 0.08241 -0.00274 0.08125 -0.00065 0.08079 C 0.00182 0.08009 0.00429 0.07963 0.00664 0.07894 C 0.00846 0.07824 0.01015 0.07755 0.01185 0.07708 C 0.01953 0.07477 0.02213 0.07454 0.0306 0.07338 C 0.03841 0.06412 0.02786 0.07546 0.04414 0.06597 C 0.04896 0.06296 0.04622 0.06435 0.05247 0.06227 C 0.05455 0.05972 0.05664 0.05695 0.05872 0.05486 C 0.05976 0.0537 0.06107 0.05417 0.06185 0.05301 C 0.06328 0.05093 0.06393 0.04792 0.06497 0.0456 C 0.06536 0.04375 0.06614 0.0419 0.06601 0.04005 C 0.06575 0.03495 0.06432 0.0257 0.06185 0.02153 C 0.06067 0.01921 0.05885 0.01806 0.05768 0.01597 C 0.0487 -0.00185 0.05547 0.00347 0.0483 -0.00069 C 0.04505 -0.0125 0.04804 -0.00486 0.04205 -0.01366 C 0.04101 -0.01551 0.04023 -0.01805 0.03893 -0.01921 C 0.03711 -0.0213 0.03268 -0.02292 0.03268 -0.02292 C 0.02747 -0.03241 0.03099 -0.02731 0.02122 -0.03588 C 0.01992 -0.03727 0.01862 -0.03912 0.01705 -0.03958 C 0.01536 -0.04028 0.01367 -0.04097 0.01185 -0.04143 C 0.01054 -0.04213 0.00911 -0.04329 0.00768 -0.04329 C -0.00026 -0.04398 -0.00821 -0.04329 -0.01628 -0.04329 L -0.01836 -0.04329 " pathEditMode="relative" ptsTypes="AAAAAAAAAAAAAAAAAAAAAAAAAAAAAAAAAAAAAAAAA">
                                      <p:cBhvr>
                                        <p:cTn id="12" dur="1000" fill="hold"/>
                                        <p:tgtEl>
                                          <p:spTgt spid="43"/>
                                        </p:tgtEl>
                                        <p:attrNameLst>
                                          <p:attrName>ppt_x</p:attrName>
                                          <p:attrName>ppt_y</p:attrName>
                                        </p:attrNameLst>
                                      </p:cBhvr>
                                    </p:animMotion>
                                  </p:childTnLst>
                                </p:cTn>
                              </p:par>
                              <p:par>
                                <p:cTn id="13" presetID="0" presetClass="path" presetSubtype="0" fill="hold" nodeType="withEffect">
                                  <p:stCondLst>
                                    <p:cond delay="0"/>
                                  </p:stCondLst>
                                  <p:childTnLst>
                                    <p:animMotion origin="layout" path="M -0.0026 -0.00255 L -0.0026 -0.00255 L -0.03073 -0.0007 C -0.07734 0.00116 -0.07253 -0.00394 -0.09739 0.00301 C -0.09961 0.00347 -0.10169 0.00393 -0.10364 0.00486 C -0.11159 0.00787 -0.10182 0.00486 -0.10989 0.01042 C -0.11471 0.01343 -0.11445 0.01065 -0.11823 0.01412 C -0.12005 0.01574 -0.12174 0.01782 -0.12344 0.01968 C -0.12487 0.02083 -0.12643 0.02153 -0.1276 0.02338 C -0.13437 0.03218 -0.12982 0.02801 -0.13385 0.03819 C -0.14101 0.05555 -0.13346 0.03079 -0.13906 0.05116 C -0.13841 0.05972 -0.13815 0.06852 -0.13698 0.07708 C -0.13607 0.08472 -0.13073 0.08542 -0.1276 0.08819 C -0.12213 0.09305 -0.12643 0.09282 -0.11823 0.09745 C -0.11732 0.09792 -0.10312 0.10093 -0.1026 0.10116 C -0.09753 0.10417 -0.097 0.10486 -0.09219 0.10671 C -0.08607 0.10903 -0.08685 0.10833 -0.07969 0.11042 C -0.0776 0.11088 -0.07565 0.11204 -0.07344 0.11227 C -0.06549 0.11319 -0.05755 0.11343 -0.04948 0.11412 C -0.04818 0.11458 -0.04674 0.11551 -0.04531 0.11597 C -0.03281 0.11968 -0.03112 0.11944 -0.01927 0.12153 C 0.01979 0.12014 0.0237 0.12755 0.04948 0.11412 C 0.05117 0.11319 0.05287 0.11157 0.05469 0.11042 C 0.06055 0.09606 0.05482 0.10833 0.06094 0.0993 C 0.06302 0.09606 0.06432 0.09167 0.06719 0.09005 C 0.06979 0.08819 0.07552 0.08634 0.07552 0.08634 C 0.07682 0.08449 0.07813 0.08218 0.07969 0.08079 C 0.0806 0.07986 0.08177 0.07986 0.08281 0.07893 C 0.08399 0.07731 0.08464 0.07477 0.08594 0.07338 C 0.0875 0.07106 0.08932 0.06968 0.09115 0.06782 L 0.09531 0.05671 L 0.0974 0.05116 C 0.09636 0.04305 0.09622 0.03449 0.09427 0.02708 C 0.09349 0.02454 0.09141 0.02477 0.09011 0.02338 C 0.08854 0.02176 0.08724 0.01968 0.08594 0.01782 C 0.08438 0.01551 0.08333 0.01227 0.08177 0.01042 C 0.08021 0.00856 0.07813 0.0081 0.07656 0.00671 C 0.07539 0.00555 0.07448 0.00393 0.07344 0.00301 C 0.07083 0.00023 0.06667 -0.00301 0.06406 -0.0044 C 0.06263 -0.00532 0.0612 -0.00579 0.0599 -0.00625 C 0.05482 -0.01227 0.05859 -0.00857 0.05261 -0.01181 C 0.05039 -0.01296 0.04636 -0.01551 0.04636 -0.01551 C 0.04531 -0.01736 0.0444 -0.01968 0.04323 -0.02107 C 0.03815 -0.02755 0.04037 -0.02269 0.03594 -0.02662 C 0.03477 -0.02778 0.03386 -0.0294 0.03281 -0.03032 C 0.03177 -0.03125 0.0306 -0.03148 0.02969 -0.03218 C 0.02787 -0.0338 0.02617 -0.03611 0.02448 -0.03773 C 0.02162 -0.04051 0.01862 -0.04213 0.01615 -0.04514 C 0.01511 -0.04653 0.01393 -0.04769 0.01302 -0.04884 C 0.0112 -0.05139 0.00977 -0.05463 0.00781 -0.05625 C 0.00612 -0.05787 0.0043 -0.05787 0.00261 -0.0581 C -0.00404 -0.05972 -0.01068 -0.06065 -0.01719 -0.06181 L -0.02448 -0.06551 C -0.02565 -0.0662 -0.0276 -0.06736 -0.0276 -0.06736 L -0.0276 -0.06736 " pathEditMode="relative" ptsTypes="AAAAAAAAAAAAAAAAAAAAAAAAAAAAAAAAAAAAAAAAAAAAAAAAAAAAAAA">
                                      <p:cBhvr>
                                        <p:cTn id="14" dur="1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F05C9E-2D95-471F-B2AA-C76C63DF8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30483535-C633-FD94-0B1C-47E854FAECE6}"/>
              </a:ext>
            </a:extLst>
          </p:cNvPr>
          <p:cNvSpPr txBox="1"/>
          <p:nvPr/>
        </p:nvSpPr>
        <p:spPr>
          <a:xfrm>
            <a:off x="0" y="2733412"/>
            <a:ext cx="2917106" cy="2303930"/>
          </a:xfrm>
          <a:prstGeom prst="rect">
            <a:avLst/>
          </a:prstGeom>
        </p:spPr>
        <p:txBody>
          <a:bodyPr vert="horz" lIns="68580" tIns="34290" rIns="68580" bIns="34290" rtlCol="0" anchor="t">
            <a:normAutofit/>
          </a:bodyPr>
          <a:lstStyle/>
          <a:p>
            <a:pPr algn="ctr" defTabSz="342900">
              <a:lnSpc>
                <a:spcPct val="90000"/>
              </a:lnSpc>
              <a:spcBef>
                <a:spcPct val="0"/>
              </a:spcBef>
              <a:spcAft>
                <a:spcPts val="450"/>
              </a:spcAft>
            </a:pPr>
            <a:r>
              <a:rPr lang="en-US" sz="5400" b="1" dirty="0">
                <a:solidFill>
                  <a:srgbClr val="FFFFFF"/>
                </a:solidFill>
                <a:effectLst>
                  <a:outerShdw blurRad="508000" sx="125000" sy="125000" algn="ctr" rotWithShape="0">
                    <a:srgbClr val="2E5392"/>
                  </a:outerShdw>
                </a:effectLst>
                <a:latin typeface="Calibri Light" panose="020F0302020204030204"/>
              </a:rPr>
              <a:t>P.A.L Facebook</a:t>
            </a:r>
          </a:p>
        </p:txBody>
      </p:sp>
      <p:pic>
        <p:nvPicPr>
          <p:cNvPr id="5" name="Picture 4">
            <a:extLst>
              <a:ext uri="{FF2B5EF4-FFF2-40B4-BE49-F238E27FC236}">
                <a16:creationId xmlns:a16="http://schemas.microsoft.com/office/drawing/2014/main" id="{8ACA67A0-09C4-DF12-E278-1687F43FA1C9}"/>
              </a:ext>
            </a:extLst>
          </p:cNvPr>
          <p:cNvPicPr>
            <a:picLocks noChangeAspect="1"/>
          </p:cNvPicPr>
          <p:nvPr/>
        </p:nvPicPr>
        <p:blipFill rotWithShape="1">
          <a:blip r:embed="rId3"/>
          <a:srcRect l="23646" t="12963" r="28334" b="7593"/>
          <a:stretch/>
        </p:blipFill>
        <p:spPr>
          <a:xfrm>
            <a:off x="3086954" y="1284350"/>
            <a:ext cx="5883992" cy="5215415"/>
          </a:xfrm>
          <a:prstGeom prst="rect">
            <a:avLst/>
          </a:prstGeom>
        </p:spPr>
      </p:pic>
      <p:sp>
        <p:nvSpPr>
          <p:cNvPr id="7" name="TextBox 6">
            <a:extLst>
              <a:ext uri="{FF2B5EF4-FFF2-40B4-BE49-F238E27FC236}">
                <a16:creationId xmlns:a16="http://schemas.microsoft.com/office/drawing/2014/main" id="{B9F5B165-B7BF-8ED0-83EE-1FF95A5A1346}"/>
              </a:ext>
            </a:extLst>
          </p:cNvPr>
          <p:cNvSpPr txBox="1"/>
          <p:nvPr/>
        </p:nvSpPr>
        <p:spPr>
          <a:xfrm>
            <a:off x="-1603" y="2740093"/>
            <a:ext cx="2917106" cy="2303930"/>
          </a:xfrm>
          <a:prstGeom prst="rect">
            <a:avLst/>
          </a:prstGeom>
        </p:spPr>
        <p:txBody>
          <a:bodyPr vert="horz" lIns="68580" tIns="34290" rIns="68580" bIns="34290" rtlCol="0" anchor="t">
            <a:normAutofit/>
          </a:bodyPr>
          <a:lstStyle/>
          <a:p>
            <a:pPr algn="ctr" defTabSz="342900">
              <a:lnSpc>
                <a:spcPct val="90000"/>
              </a:lnSpc>
              <a:spcBef>
                <a:spcPct val="0"/>
              </a:spcBef>
              <a:spcAft>
                <a:spcPts val="450"/>
              </a:spcAft>
            </a:pPr>
            <a:r>
              <a:rPr lang="en-US" sz="5400" b="1" dirty="0">
                <a:solidFill>
                  <a:srgbClr val="FFFFFF"/>
                </a:solidFill>
                <a:effectLst>
                  <a:outerShdw blurRad="508000" sx="125000" sy="125000" algn="ctr" rotWithShape="0">
                    <a:srgbClr val="2E5392"/>
                  </a:outerShdw>
                </a:effectLst>
                <a:latin typeface="Calibri Light" panose="020F0302020204030204"/>
              </a:rPr>
              <a:t>P.A.L Facebook</a:t>
            </a:r>
          </a:p>
        </p:txBody>
      </p:sp>
    </p:spTree>
    <p:extLst>
      <p:ext uri="{BB962C8B-B14F-4D97-AF65-F5344CB8AC3E}">
        <p14:creationId xmlns:p14="http://schemas.microsoft.com/office/powerpoint/2010/main" val="1923776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4000">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14:bounceEnd="74000">
                                          <p:cBhvr additive="base">
                                            <p:cTn id="7" dur="1100" fill="hold"/>
                                            <p:tgtEl>
                                              <p:spTgt spid="6">
                                                <p:txEl>
                                                  <p:pRg st="0" end="0"/>
                                                </p:txEl>
                                              </p:spTgt>
                                            </p:tgtEl>
                                            <p:attrNameLst>
                                              <p:attrName>ppt_x</p:attrName>
                                            </p:attrNameLst>
                                          </p:cBhvr>
                                          <p:tavLst>
                                            <p:tav tm="0">
                                              <p:val>
                                                <p:strVal val="#ppt_x"/>
                                              </p:val>
                                            </p:tav>
                                            <p:tav tm="100000">
                                              <p:val>
                                                <p:strVal val="#ppt_x"/>
                                              </p:val>
                                            </p:tav>
                                          </p:tavLst>
                                        </p:anim>
                                        <p:anim calcmode="lin" valueType="num" p14:bounceEnd="74000">
                                          <p:cBhvr additive="base">
                                            <p:cTn id="8" dur="1100" fill="hold"/>
                                            <p:tgtEl>
                                              <p:spTgt spid="6">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74000">
                                      <p:stCondLst>
                                        <p:cond delay="0"/>
                                      </p:stCondLst>
                                      <p:iterate type="lt">
                                        <p:tmPct val="10000"/>
                                      </p:iterate>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14:bounceEnd="74000">
                                          <p:cBhvr additive="base">
                                            <p:cTn id="11" dur="1100" fill="hold"/>
                                            <p:tgtEl>
                                              <p:spTgt spid="7">
                                                <p:txEl>
                                                  <p:pRg st="0" end="0"/>
                                                </p:txEl>
                                              </p:spTgt>
                                            </p:tgtEl>
                                            <p:attrNameLst>
                                              <p:attrName>ppt_x</p:attrName>
                                            </p:attrNameLst>
                                          </p:cBhvr>
                                          <p:tavLst>
                                            <p:tav tm="0">
                                              <p:val>
                                                <p:strVal val="#ppt_x"/>
                                              </p:val>
                                            </p:tav>
                                            <p:tav tm="100000">
                                              <p:val>
                                                <p:strVal val="#ppt_x"/>
                                              </p:val>
                                            </p:tav>
                                          </p:tavLst>
                                        </p:anim>
                                        <p:anim calcmode="lin" valueType="num" p14:bounceEnd="74000">
                                          <p:cBhvr additive="base">
                                            <p:cTn id="12" dur="11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1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1100" fill="hold"/>
                                            <p:tgtEl>
                                              <p:spTgt spid="6">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iterate type="lt">
                                        <p:tmPct val="10000"/>
                                      </p:iterate>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11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11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9CC763-82E0-460E-BE19-9010D945E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3340EF34-D72E-3D68-0A7B-DE3FFC1C4F59}"/>
              </a:ext>
            </a:extLst>
          </p:cNvPr>
          <p:cNvSpPr txBox="1"/>
          <p:nvPr/>
        </p:nvSpPr>
        <p:spPr>
          <a:xfrm>
            <a:off x="92149" y="1471508"/>
            <a:ext cx="6622976" cy="784830"/>
          </a:xfrm>
          <a:prstGeom prst="rect">
            <a:avLst/>
          </a:prstGeom>
          <a:effectLst>
            <a:outerShdw blurRad="50800" dist="38100" dir="10800000" algn="r"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wrap="square" rtlCol="0">
            <a:spAutoFit/>
          </a:bodyPr>
          <a:lstStyle/>
          <a:p>
            <a:pPr algn="ctr" defTabSz="342900"/>
            <a:r>
              <a:rPr lang="en-US" sz="4500" b="1" dirty="0">
                <a:solidFill>
                  <a:srgbClr val="D58C2E"/>
                </a:solidFill>
                <a:latin typeface="Maiandra GD" pitchFamily="34" charset="0"/>
              </a:rPr>
              <a:t>Hear from our mentees</a:t>
            </a:r>
          </a:p>
        </p:txBody>
      </p:sp>
      <p:sp>
        <p:nvSpPr>
          <p:cNvPr id="5" name="Rectangle 4">
            <a:extLst>
              <a:ext uri="{FF2B5EF4-FFF2-40B4-BE49-F238E27FC236}">
                <a16:creationId xmlns:a16="http://schemas.microsoft.com/office/drawing/2014/main" id="{5A9AE8F0-C2AD-3EE9-4CAC-331AA2915195}"/>
              </a:ext>
            </a:extLst>
          </p:cNvPr>
          <p:cNvSpPr/>
          <p:nvPr/>
        </p:nvSpPr>
        <p:spPr>
          <a:xfrm rot="325569">
            <a:off x="2767782" y="4752435"/>
            <a:ext cx="3886200" cy="1477328"/>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path path="circle">
              <a:fillToRect t="100000" r="100000"/>
            </a:path>
            <a:tileRect l="-100000" b="-100000"/>
          </a:gradFill>
          <a:ln w="38100">
            <a:solidFill>
              <a:schemeClr val="tx1"/>
            </a:solidFill>
          </a:ln>
        </p:spPr>
        <p:txBody>
          <a:bodyPr wrap="square">
            <a:spAutoFit/>
          </a:bodyPr>
          <a:lstStyle/>
          <a:p>
            <a:pPr algn="ctr" defTabSz="342900"/>
            <a:r>
              <a:rPr lang="en-US" dirty="0">
                <a:solidFill>
                  <a:prstClr val="black"/>
                </a:solidFill>
                <a:latin typeface="Calibri" panose="020F0502020204030204"/>
              </a:rPr>
              <a:t>“P.A.L. helps boost my knowledge in Mass Transfer, as well as gets me ready for the coming assessments” – </a:t>
            </a:r>
            <a:r>
              <a:rPr lang="en-US" b="1" i="1" dirty="0" err="1">
                <a:solidFill>
                  <a:prstClr val="black"/>
                </a:solidFill>
                <a:latin typeface="Calibri" panose="020F0502020204030204"/>
              </a:rPr>
              <a:t>Ervinna</a:t>
            </a:r>
            <a:r>
              <a:rPr lang="en-US" b="1" i="1" dirty="0">
                <a:solidFill>
                  <a:prstClr val="black"/>
                </a:solidFill>
                <a:latin typeface="Calibri" panose="020F0502020204030204"/>
              </a:rPr>
              <a:t> Roxanne, </a:t>
            </a:r>
            <a:r>
              <a:rPr lang="en-US" b="1" i="1" dirty="0" err="1">
                <a:solidFill>
                  <a:prstClr val="black"/>
                </a:solidFill>
                <a:latin typeface="Calibri" panose="020F0502020204030204"/>
              </a:rPr>
              <a:t>Dineswari</a:t>
            </a:r>
            <a:r>
              <a:rPr lang="en-US" b="1" i="1" dirty="0">
                <a:solidFill>
                  <a:prstClr val="black"/>
                </a:solidFill>
                <a:latin typeface="Calibri" panose="020F0502020204030204"/>
              </a:rPr>
              <a:t>, </a:t>
            </a:r>
            <a:r>
              <a:rPr lang="en-US" b="1" i="1" dirty="0" err="1">
                <a:solidFill>
                  <a:prstClr val="black"/>
                </a:solidFill>
                <a:latin typeface="Calibri" panose="020F0502020204030204"/>
              </a:rPr>
              <a:t>Thaarani</a:t>
            </a:r>
            <a:r>
              <a:rPr lang="en-US" b="1" i="1" dirty="0">
                <a:solidFill>
                  <a:prstClr val="black"/>
                </a:solidFill>
                <a:latin typeface="Calibri" panose="020F0502020204030204"/>
              </a:rPr>
              <a:t>, and </a:t>
            </a:r>
            <a:r>
              <a:rPr lang="en-US" b="1" i="1" dirty="0" err="1">
                <a:solidFill>
                  <a:prstClr val="black"/>
                </a:solidFill>
                <a:latin typeface="Calibri" panose="020F0502020204030204"/>
              </a:rPr>
              <a:t>Loveroyce</a:t>
            </a:r>
            <a:endParaRPr lang="en-US" b="1" i="1" dirty="0">
              <a:solidFill>
                <a:prstClr val="black"/>
              </a:solidFill>
              <a:latin typeface="Calibri" panose="020F0502020204030204"/>
            </a:endParaRPr>
          </a:p>
        </p:txBody>
      </p:sp>
      <p:sp>
        <p:nvSpPr>
          <p:cNvPr id="6" name="Rectangle 5">
            <a:extLst>
              <a:ext uri="{FF2B5EF4-FFF2-40B4-BE49-F238E27FC236}">
                <a16:creationId xmlns:a16="http://schemas.microsoft.com/office/drawing/2014/main" id="{2071374E-3CE2-231D-30E4-5E4E72B64E2A}"/>
              </a:ext>
            </a:extLst>
          </p:cNvPr>
          <p:cNvSpPr/>
          <p:nvPr/>
        </p:nvSpPr>
        <p:spPr>
          <a:xfrm rot="21389749">
            <a:off x="309799" y="2814305"/>
            <a:ext cx="3497932" cy="1593410"/>
          </a:xfrm>
          <a:prstGeom prst="rect">
            <a:avLst/>
          </a:prstGeom>
          <a:gradFill flip="none" rotWithShape="1">
            <a:gsLst>
              <a:gs pos="0">
                <a:srgbClr val="D86A8F">
                  <a:shade val="30000"/>
                  <a:satMod val="115000"/>
                </a:srgbClr>
              </a:gs>
              <a:gs pos="50000">
                <a:srgbClr val="D86A8F">
                  <a:shade val="67500"/>
                  <a:satMod val="115000"/>
                </a:srgbClr>
              </a:gs>
              <a:gs pos="100000">
                <a:srgbClr val="D86A8F">
                  <a:shade val="100000"/>
                  <a:satMod val="115000"/>
                </a:srgbClr>
              </a:gs>
            </a:gsLst>
            <a:path path="circle">
              <a:fillToRect l="100000" b="100000"/>
            </a:path>
            <a:tileRect t="-100000" r="-100000"/>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i="1" dirty="0">
                <a:solidFill>
                  <a:prstClr val="black"/>
                </a:solidFill>
                <a:latin typeface="Calibri Light" panose="020F0302020204030204"/>
              </a:rPr>
              <a:t>“I was guided in P.A.L. for a few subjects and the mentors were really great. They helped me with the subject material and made it easier for me to understand it” – </a:t>
            </a:r>
            <a:r>
              <a:rPr lang="en-US" b="1" i="1" dirty="0">
                <a:solidFill>
                  <a:prstClr val="black"/>
                </a:solidFill>
                <a:latin typeface="Calibri Light" panose="020F0302020204030204"/>
              </a:rPr>
              <a:t>Yi Xin</a:t>
            </a:r>
          </a:p>
        </p:txBody>
      </p:sp>
      <p:pic>
        <p:nvPicPr>
          <p:cNvPr id="10" name="Picture 9" descr="Male student explaining">
            <a:extLst>
              <a:ext uri="{FF2B5EF4-FFF2-40B4-BE49-F238E27FC236}">
                <a16:creationId xmlns:a16="http://schemas.microsoft.com/office/drawing/2014/main" id="{293E1326-A71D-ADB3-F26D-CD462625D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9973" y="1471508"/>
            <a:ext cx="1900125" cy="5143500"/>
          </a:xfrm>
          <a:prstGeom prst="rect">
            <a:avLst/>
          </a:prstGeom>
        </p:spPr>
      </p:pic>
    </p:spTree>
    <p:extLst>
      <p:ext uri="{BB962C8B-B14F-4D97-AF65-F5344CB8AC3E}">
        <p14:creationId xmlns:p14="http://schemas.microsoft.com/office/powerpoint/2010/main" val="5774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CCF17D-8BD6-49C2-A339-F68F81691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FDB16DEC-C651-4264-E857-4F30A67BF643}"/>
              </a:ext>
            </a:extLst>
          </p:cNvPr>
          <p:cNvSpPr txBox="1">
            <a:spLocks noChangeArrowheads="1"/>
          </p:cNvSpPr>
          <p:nvPr/>
        </p:nvSpPr>
        <p:spPr>
          <a:xfrm>
            <a:off x="2700708" y="1295716"/>
            <a:ext cx="6172200" cy="1314450"/>
          </a:xfrm>
          <a:prstGeom prst="rect">
            <a:avLst/>
          </a:prstGeom>
          <a:ln>
            <a:miter lim="800000"/>
            <a:headEnd/>
            <a:tailEnd/>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ctr" defTabSz="685800">
              <a:spcBef>
                <a:spcPts val="750"/>
              </a:spcBef>
              <a:buNone/>
              <a:defRPr/>
            </a:pPr>
            <a:r>
              <a:rPr lang="en-US" sz="2400" b="1" dirty="0">
                <a:solidFill>
                  <a:prstClr val="white"/>
                </a:solidFill>
                <a:effectLst>
                  <a:outerShdw blurRad="50800" dist="38100" dir="16200000" rotWithShape="0">
                    <a:prstClr val="black">
                      <a:alpha val="40000"/>
                    </a:prstClr>
                  </a:outerShdw>
                </a:effectLst>
                <a:latin typeface="Calibri" panose="020F0502020204030204"/>
              </a:rPr>
              <a:t>Your Academic Journey begins here…..</a:t>
            </a:r>
          </a:p>
          <a:p>
            <a:pPr marL="171450" indent="-171450" algn="ctr" defTabSz="685800">
              <a:spcBef>
                <a:spcPts val="750"/>
              </a:spcBef>
              <a:buNone/>
              <a:defRPr/>
            </a:pPr>
            <a:r>
              <a:rPr lang="en-US" sz="3000" b="1" cap="all" dirty="0">
                <a:ln w="9000" cmpd="sng">
                  <a:solidFill>
                    <a:prstClr val="white"/>
                  </a:solidFill>
                  <a:prstDash val="solid"/>
                </a:ln>
                <a:solidFill>
                  <a:prstClr val="white"/>
                </a:solidFill>
                <a:effectLst>
                  <a:glow rad="101600">
                    <a:srgbClr val="FF99FF">
                      <a:alpha val="40000"/>
                    </a:srgbClr>
                  </a:glow>
                  <a:reflection blurRad="6350" stA="50000" endA="300" endPos="50000" dist="29997" dir="5400000" sy="-100000" algn="bl" rotWithShape="0"/>
                </a:effectLst>
                <a:latin typeface="Calibri" panose="020F0502020204030204"/>
              </a:rPr>
              <a:t>Make it a good one!</a:t>
            </a:r>
          </a:p>
          <a:p>
            <a:pPr marL="171450" indent="-171450" algn="ctr" defTabSz="685800">
              <a:spcBef>
                <a:spcPts val="750"/>
              </a:spcBef>
              <a:buNone/>
              <a:defRPr/>
            </a:pPr>
            <a:endParaRPr lang="en-US" sz="2100" dirty="0">
              <a:solidFill>
                <a:prstClr val="white"/>
              </a:solidFill>
              <a:latin typeface="Calibri" panose="020F0502020204030204"/>
            </a:endParaRPr>
          </a:p>
        </p:txBody>
      </p:sp>
      <mc:AlternateContent xmlns:mc="http://schemas.openxmlformats.org/markup-compatibility/2006">
        <mc:Choice xmlns:am3d="http://schemas.microsoft.com/office/drawing/2017/model3d" Requires="am3d">
          <p:graphicFrame>
            <p:nvGraphicFramePr>
              <p:cNvPr id="5" name="3D Model 4" descr="Desk telephone">
                <a:extLst>
                  <a:ext uri="{FF2B5EF4-FFF2-40B4-BE49-F238E27FC236}">
                    <a16:creationId xmlns:a16="http://schemas.microsoft.com/office/drawing/2014/main" id="{6359A2E5-0017-2358-5C24-4B11FB52A05D}"/>
                  </a:ext>
                </a:extLst>
              </p:cNvPr>
              <p:cNvGraphicFramePr>
                <a:graphicFrameLocks noChangeAspect="1"/>
              </p:cNvGraphicFramePr>
              <p:nvPr/>
            </p:nvGraphicFramePr>
            <p:xfrm>
              <a:off x="1857376" y="2623390"/>
              <a:ext cx="1197083" cy="1527091"/>
            </p:xfrm>
            <a:graphic>
              <a:graphicData uri="http://schemas.microsoft.com/office/drawing/2017/model3d">
                <am3d:model3d r:embed="rId3">
                  <am3d:spPr>
                    <a:xfrm>
                      <a:off x="0" y="0"/>
                      <a:ext cx="1197083" cy="1527091"/>
                    </a:xfrm>
                    <a:prstGeom prst="rect">
                      <a:avLst/>
                    </a:prstGeom>
                  </am3d:spPr>
                  <am3d:camera>
                    <am3d:pos x="0" y="0" z="62162605"/>
                    <am3d:up dx="0" dy="36000000" dz="0"/>
                    <am3d:lookAt x="0" y="0" z="0"/>
                    <am3d:perspective fov="2700000"/>
                  </am3d:camera>
                  <am3d:trans>
                    <am3d:meterPerModelUnit n="3669262" d="1000000"/>
                    <am3d:preTrans dx="2758334" dy="-5165683" dz="-4863627"/>
                    <am3d:scale>
                      <am3d:sx n="1000000" d="1000000"/>
                      <am3d:sy n="1000000" d="1000000"/>
                      <am3d:sz n="1000000" d="1000000"/>
                    </am3d:scale>
                    <am3d:rot ax="2867456" ay="602240" az="652622"/>
                    <am3d:postTrans dx="0" dy="0" dz="0"/>
                  </am3d:trans>
                  <am3d:raster rName="Office3DRenderer" rVer="16.0.8326">
                    <am3d:blip r:embed="rId4"/>
                  </am3d:raster>
                  <am3d:objViewport viewportSz="16565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Desk telephone">
                <a:extLst>
                  <a:ext uri="{FF2B5EF4-FFF2-40B4-BE49-F238E27FC236}">
                    <a16:creationId xmlns:a16="http://schemas.microsoft.com/office/drawing/2014/main" id="{6359A2E5-0017-2358-5C24-4B11FB52A05D}"/>
                  </a:ext>
                </a:extLst>
              </p:cNvPr>
              <p:cNvPicPr>
                <a:picLocks noGrp="1" noRot="1" noChangeAspect="1" noMove="1" noResize="1" noEditPoints="1" noAdjustHandles="1" noChangeArrowheads="1" noChangeShapeType="1" noCrop="1"/>
              </p:cNvPicPr>
              <p:nvPr/>
            </p:nvPicPr>
            <p:blipFill>
              <a:blip r:embed="rId4"/>
              <a:stretch>
                <a:fillRect/>
              </a:stretch>
            </p:blipFill>
            <p:spPr>
              <a:xfrm>
                <a:off x="1857376" y="2623390"/>
                <a:ext cx="1197083" cy="1527091"/>
              </a:xfrm>
              <a:prstGeom prst="rect">
                <a:avLst/>
              </a:prstGeom>
            </p:spPr>
          </p:pic>
        </mc:Fallback>
      </mc:AlternateContent>
      <p:pic>
        <p:nvPicPr>
          <p:cNvPr id="12" name="Graphic 11" descr="Email outline">
            <a:extLst>
              <a:ext uri="{FF2B5EF4-FFF2-40B4-BE49-F238E27FC236}">
                <a16:creationId xmlns:a16="http://schemas.microsoft.com/office/drawing/2014/main" id="{A2344808-710B-BCDE-00BD-BDA2A2E3D50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7599" y="4361154"/>
            <a:ext cx="1047750" cy="1047750"/>
          </a:xfrm>
          <a:prstGeom prst="rect">
            <a:avLst/>
          </a:prstGeom>
        </p:spPr>
      </p:pic>
      <p:sp>
        <p:nvSpPr>
          <p:cNvPr id="13" name="Rectangle 12">
            <a:extLst>
              <a:ext uri="{FF2B5EF4-FFF2-40B4-BE49-F238E27FC236}">
                <a16:creationId xmlns:a16="http://schemas.microsoft.com/office/drawing/2014/main" id="{DE6DF10A-C46D-BD18-C2C6-8C1D78F43FC7}"/>
              </a:ext>
            </a:extLst>
          </p:cNvPr>
          <p:cNvSpPr/>
          <p:nvPr/>
        </p:nvSpPr>
        <p:spPr>
          <a:xfrm>
            <a:off x="3374416" y="2879336"/>
            <a:ext cx="5769584" cy="738664"/>
          </a:xfrm>
          <a:prstGeom prst="rect">
            <a:avLst/>
          </a:prstGeom>
        </p:spPr>
        <p:txBody>
          <a:bodyPr wrap="square">
            <a:spAutoFit/>
          </a:bodyPr>
          <a:lstStyle/>
          <a:p>
            <a:pPr defTabSz="342900"/>
            <a:r>
              <a:rPr lang="en-US" sz="2100" b="1" dirty="0">
                <a:solidFill>
                  <a:prstClr val="white"/>
                </a:solidFill>
                <a:latin typeface="Calibri" panose="020F0502020204030204"/>
              </a:rPr>
              <a:t>03-9101 8880 ext:2255 (</a:t>
            </a:r>
            <a:r>
              <a:rPr lang="en-US" sz="2100" b="1" dirty="0" err="1">
                <a:solidFill>
                  <a:prstClr val="white"/>
                </a:solidFill>
                <a:latin typeface="Calibri" panose="020F0502020204030204"/>
              </a:rPr>
              <a:t>Ms</a:t>
            </a:r>
            <a:r>
              <a:rPr lang="en-US" sz="2100" b="1" dirty="0">
                <a:solidFill>
                  <a:prstClr val="white"/>
                </a:solidFill>
                <a:latin typeface="Calibri" panose="020F0502020204030204"/>
              </a:rPr>
              <a:t> Chai)</a:t>
            </a:r>
          </a:p>
          <a:p>
            <a:pPr defTabSz="342900"/>
            <a:r>
              <a:rPr lang="en-US" sz="2100" b="1" dirty="0">
                <a:solidFill>
                  <a:prstClr val="white"/>
                </a:solidFill>
                <a:latin typeface="Calibri" panose="020F0502020204030204"/>
              </a:rPr>
              <a:t>03-9101 8880 ext:2049 (</a:t>
            </a:r>
            <a:r>
              <a:rPr lang="en-US" sz="2100" b="1" dirty="0" err="1">
                <a:solidFill>
                  <a:prstClr val="white"/>
                </a:solidFill>
                <a:latin typeface="Calibri" panose="020F0502020204030204"/>
              </a:rPr>
              <a:t>Mr</a:t>
            </a:r>
            <a:r>
              <a:rPr lang="en-US" sz="2100" b="1" dirty="0">
                <a:solidFill>
                  <a:prstClr val="white"/>
                </a:solidFill>
                <a:latin typeface="Calibri" panose="020F0502020204030204"/>
              </a:rPr>
              <a:t> Brandon Tan)</a:t>
            </a:r>
          </a:p>
        </p:txBody>
      </p:sp>
      <p:sp>
        <p:nvSpPr>
          <p:cNvPr id="14" name="Rectangle 13">
            <a:extLst>
              <a:ext uri="{FF2B5EF4-FFF2-40B4-BE49-F238E27FC236}">
                <a16:creationId xmlns:a16="http://schemas.microsoft.com/office/drawing/2014/main" id="{6500360D-0B81-943B-E512-3B9F6FFF74DB}"/>
              </a:ext>
            </a:extLst>
          </p:cNvPr>
          <p:cNvSpPr/>
          <p:nvPr/>
        </p:nvSpPr>
        <p:spPr>
          <a:xfrm>
            <a:off x="1262934" y="4688821"/>
            <a:ext cx="3309067" cy="415498"/>
          </a:xfrm>
          <a:prstGeom prst="rect">
            <a:avLst/>
          </a:prstGeom>
        </p:spPr>
        <p:txBody>
          <a:bodyPr wrap="square">
            <a:spAutoFit/>
          </a:bodyPr>
          <a:lstStyle/>
          <a:p>
            <a:pPr defTabSz="342900"/>
            <a:r>
              <a:rPr lang="en-US" sz="2100" b="1" dirty="0">
                <a:solidFill>
                  <a:prstClr val="white"/>
                </a:solidFill>
                <a:latin typeface="Calibri" panose="020F0502020204030204"/>
              </a:rPr>
              <a:t>pal@ucsiuniversity.edu.my</a:t>
            </a:r>
          </a:p>
        </p:txBody>
      </p:sp>
      <p:pic>
        <p:nvPicPr>
          <p:cNvPr id="16" name="Graphic 15" descr="Internet outline">
            <a:extLst>
              <a:ext uri="{FF2B5EF4-FFF2-40B4-BE49-F238E27FC236}">
                <a16:creationId xmlns:a16="http://schemas.microsoft.com/office/drawing/2014/main" id="{D70DDBF7-4763-5E8F-B32E-E6EA166D23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14458" y="4150480"/>
            <a:ext cx="1478942" cy="1478942"/>
          </a:xfrm>
          <a:prstGeom prst="rect">
            <a:avLst/>
          </a:prstGeom>
        </p:spPr>
      </p:pic>
      <p:sp>
        <p:nvSpPr>
          <p:cNvPr id="17" name="Rectangle 16">
            <a:extLst>
              <a:ext uri="{FF2B5EF4-FFF2-40B4-BE49-F238E27FC236}">
                <a16:creationId xmlns:a16="http://schemas.microsoft.com/office/drawing/2014/main" id="{549F3294-334A-2578-C03C-5E44656F01A4}"/>
              </a:ext>
            </a:extLst>
          </p:cNvPr>
          <p:cNvSpPr/>
          <p:nvPr/>
        </p:nvSpPr>
        <p:spPr>
          <a:xfrm>
            <a:off x="6335857" y="4410239"/>
            <a:ext cx="2522762" cy="1384995"/>
          </a:xfrm>
          <a:prstGeom prst="rect">
            <a:avLst/>
          </a:prstGeom>
        </p:spPr>
        <p:txBody>
          <a:bodyPr wrap="square">
            <a:spAutoFit/>
          </a:bodyPr>
          <a:lstStyle/>
          <a:p>
            <a:pPr defTabSz="342900"/>
            <a:r>
              <a:rPr lang="en-US" sz="2100" b="1" dirty="0">
                <a:solidFill>
                  <a:prstClr val="white"/>
                </a:solidFill>
                <a:latin typeface="Calibri" panose="020F0502020204030204"/>
              </a:rPr>
              <a:t>https://www.ucsiuniversity.edu.my/peer-assisted-learning</a:t>
            </a:r>
          </a:p>
          <a:p>
            <a:pPr defTabSz="342900"/>
            <a:endParaRPr lang="en-US" sz="2100" b="1" dirty="0">
              <a:solidFill>
                <a:prstClr val="white"/>
              </a:solidFill>
              <a:latin typeface="Calibri" panose="020F0502020204030204"/>
            </a:endParaRPr>
          </a:p>
        </p:txBody>
      </p:sp>
      <p:pic>
        <p:nvPicPr>
          <p:cNvPr id="2" name="Picture 1"/>
          <p:cNvPicPr>
            <a:picLocks noChangeAspect="1"/>
          </p:cNvPicPr>
          <p:nvPr/>
        </p:nvPicPr>
        <p:blipFill>
          <a:blip r:embed="rId9"/>
          <a:stretch>
            <a:fillRect/>
          </a:stretch>
        </p:blipFill>
        <p:spPr>
          <a:xfrm>
            <a:off x="405061" y="1405971"/>
            <a:ext cx="2295647" cy="747484"/>
          </a:xfrm>
          <a:prstGeom prst="rect">
            <a:avLst/>
          </a:prstGeom>
        </p:spPr>
      </p:pic>
    </p:spTree>
    <p:extLst>
      <p:ext uri="{BB962C8B-B14F-4D97-AF65-F5344CB8AC3E}">
        <p14:creationId xmlns:p14="http://schemas.microsoft.com/office/powerpoint/2010/main" val="358077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4AB8CC-1D1C-4B8C-A9ED-498AB523D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555" name="Text Box 2"/>
          <p:cNvSpPr txBox="1">
            <a:spLocks noChangeArrowheads="1"/>
          </p:cNvSpPr>
          <p:nvPr/>
        </p:nvSpPr>
        <p:spPr bwMode="auto">
          <a:xfrm>
            <a:off x="457200" y="1144448"/>
            <a:ext cx="8343900" cy="5713552"/>
          </a:xfrm>
          <a:prstGeom prst="rect">
            <a:avLst/>
          </a:prstGeom>
          <a:noFill/>
          <a:ln w="9525">
            <a:noFill/>
            <a:miter lim="800000"/>
            <a:headEnd/>
            <a:tailEnd/>
          </a:ln>
        </p:spPr>
        <p:txBody>
          <a:bodyPr wrap="square">
            <a:spAutoFit/>
          </a:bodyPr>
          <a:lstStyle/>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Course Selection Terms &amp; Conditions:</a:t>
            </a:r>
          </a:p>
          <a:p>
            <a:pPr marL="461963" marR="0" lvl="0" indent="-461963" algn="l" defTabSz="45720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4) </a:t>
            </a:r>
            <a:r>
              <a:rPr kumimoji="0" lang="en-MY"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In the case of dropping the approved subjects, withdrawals from the University, termination of the studies and transfer of institution the above amount in item 2(a) and (b) will be charged.</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5) If the dropping, withdrawal, termination and transfer is after the semester's commencement date without informing the Group Finance Office </a:t>
            </a:r>
            <a:r>
              <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(via online Withdrawal Form)</a:t>
            </a:r>
            <a:r>
              <a:rPr kumimoji="0" lang="en-MY"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the University has the right to impose a charge on tuition fees and other facilities fee until your formal notification is received. In this case, refundable deposits will be used to offset any outstanding tuition fees and other facilities fee.</a:t>
            </a:r>
            <a:endPar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461963" marR="0" lvl="0" indent="-461963" algn="l" defTabSz="457200" rtl="0" eaLnBrk="1" fontAlgn="auto" latinLnBrk="0" hangingPunct="1">
              <a:lnSpc>
                <a:spcPct val="80000"/>
              </a:lnSpc>
              <a:spcBef>
                <a:spcPct val="5000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p:txBody>
      </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48188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9C9B67-13C1-42D6-B9D3-EBBB92AF6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26FF750-D189-4909-84DD-181724218275}"/>
              </a:ext>
            </a:extLst>
          </p:cNvPr>
          <p:cNvSpPr/>
          <p:nvPr/>
        </p:nvSpPr>
        <p:spPr>
          <a:xfrm>
            <a:off x="609600" y="1374592"/>
            <a:ext cx="8153400" cy="4339650"/>
          </a:xfrm>
          <a:prstGeom prst="rect">
            <a:avLst/>
          </a:prstGeom>
        </p:spPr>
        <p:txBody>
          <a:bodyPr wrap="square">
            <a:spAutoFit/>
          </a:bodyPr>
          <a:lstStyle/>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Course Selection Terms &amp; Conditions:</a:t>
            </a:r>
          </a:p>
          <a:p>
            <a:pPr marL="461963" marR="0" lvl="0" indent="-461963" algn="l" defTabSz="457200" rtl="0" eaLnBrk="1" fontAlgn="auto" latinLnBrk="0" hangingPunct="1">
              <a:lnSpc>
                <a:spcPct val="100000"/>
              </a:lnSpc>
              <a:spcBef>
                <a:spcPct val="50000"/>
              </a:spcBef>
              <a:spcAft>
                <a:spcPts val="0"/>
              </a:spcAft>
              <a:buClrTx/>
              <a:buSzTx/>
              <a:buFontTx/>
              <a:buNone/>
              <a:tabLst/>
              <a:defRPr/>
            </a:pPr>
            <a:endParaRPr kumimoji="0" lang="en-US" sz="2400" b="1" i="0" u="sng"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prstClr val="white"/>
                </a:solidFill>
                <a:effectLst/>
                <a:uLnTx/>
                <a:uFillTx/>
                <a:latin typeface="Gill Sans MT" panose="020B0502020104020203"/>
                <a:ea typeface="+mn-ea"/>
                <a:cs typeface="+mn-cs"/>
              </a:rPr>
              <a:t>6) In the case of Late Course Selection (after the online course selection period is closed), you are required to pay the </a:t>
            </a:r>
            <a:r>
              <a:rPr kumimoji="0" lang="en-MY" sz="2400" b="1" i="0" u="none" strike="noStrike" kern="1200" cap="none" spc="0" normalizeH="0" baseline="0" noProof="0" dirty="0">
                <a:ln>
                  <a:noFill/>
                </a:ln>
                <a:solidFill>
                  <a:prstClr val="white"/>
                </a:solidFill>
                <a:effectLst/>
                <a:uLnTx/>
                <a:uFillTx/>
                <a:latin typeface="Gill Sans MT" panose="020B0502020104020203"/>
                <a:ea typeface="+mn-ea"/>
                <a:cs typeface="+mn-cs"/>
              </a:rPr>
              <a:t>tuition fees</a:t>
            </a:r>
            <a:r>
              <a:rPr kumimoji="0" lang="en-MY" sz="2400" b="0" i="0" u="none" strike="noStrike" kern="1200" cap="none" spc="0" normalizeH="0" baseline="0" noProof="0" dirty="0">
                <a:ln>
                  <a:noFill/>
                </a:ln>
                <a:solidFill>
                  <a:prstClr val="white"/>
                </a:solidFill>
                <a:effectLst/>
                <a:uLnTx/>
                <a:uFillTx/>
                <a:latin typeface="Gill Sans MT" panose="020B0502020104020203"/>
                <a:ea typeface="+mn-ea"/>
                <a:cs typeface="+mn-cs"/>
              </a:rPr>
              <a:t> </a:t>
            </a:r>
            <a:r>
              <a:rPr kumimoji="0" lang="en-MY" sz="2400" b="1" i="0" u="none" strike="noStrike" kern="1200" cap="none" spc="0" normalizeH="0" baseline="0" noProof="0" dirty="0">
                <a:ln>
                  <a:noFill/>
                </a:ln>
                <a:solidFill>
                  <a:prstClr val="white"/>
                </a:solidFill>
                <a:effectLst/>
                <a:uLnTx/>
                <a:uFillTx/>
                <a:latin typeface="Gill Sans MT" panose="020B0502020104020203"/>
                <a:ea typeface="+mn-ea"/>
                <a:cs typeface="+mn-cs"/>
              </a:rPr>
              <a:t>and other facilities fee</a:t>
            </a:r>
            <a:r>
              <a:rPr kumimoji="0" lang="en-MY" sz="2400" b="0" i="0" u="none" strike="noStrike" kern="1200" cap="none" spc="0" normalizeH="0" baseline="0" noProof="0" dirty="0">
                <a:ln>
                  <a:noFill/>
                </a:ln>
                <a:solidFill>
                  <a:prstClr val="white"/>
                </a:solidFill>
                <a:effectLst/>
                <a:uLnTx/>
                <a:uFillTx/>
                <a:latin typeface="Gill Sans MT" panose="020B0502020104020203"/>
                <a:ea typeface="+mn-ea"/>
                <a:cs typeface="+mn-cs"/>
              </a:rPr>
              <a:t> together with Late Course Selection fee. The University will NOT post any E-billing to your address. You may obtain your fee information from the IIS website or contact the Group Finance Office at 03-9101 8880 or e-mail them at: finance@ucsigroup.com.my. The rest of the Course Selection Terms &amp; Conditions under Items (1) - (3) of the above still apply.</a:t>
            </a:r>
            <a:endPar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9643209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6B52C2-C667-46C7-9874-D334AFDB9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16F545F-7D4E-4C4A-8F3F-BE3288D16D22}"/>
              </a:ext>
            </a:extLst>
          </p:cNvPr>
          <p:cNvSpPr/>
          <p:nvPr/>
        </p:nvSpPr>
        <p:spPr>
          <a:xfrm>
            <a:off x="309562" y="1246287"/>
            <a:ext cx="8682038" cy="5078313"/>
          </a:xfrm>
          <a:prstGeom prst="rect">
            <a:avLst/>
          </a:prstGeom>
        </p:spPr>
        <p:txBody>
          <a:bodyPr wrap="square">
            <a:spAutoFit/>
          </a:bodyPr>
          <a:lstStyle/>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Course Selection Terms &amp; Conditions:</a:t>
            </a:r>
          </a:p>
          <a:p>
            <a:pPr marL="461963" marR="0" lvl="0" indent="-461963" algn="l" defTabSz="457200" rtl="0" eaLnBrk="1" fontAlgn="auto" latinLnBrk="0" hangingPunct="1">
              <a:lnSpc>
                <a:spcPct val="100000"/>
              </a:lnSpc>
              <a:spcBef>
                <a:spcPct val="50000"/>
              </a:spcBef>
              <a:spcAft>
                <a:spcPts val="0"/>
              </a:spcAft>
              <a:buClrTx/>
              <a:buSzTx/>
              <a:buFontTx/>
              <a:buNone/>
              <a:tabLst/>
              <a:defRPr/>
            </a:pPr>
            <a:endParaRPr kumimoji="0" lang="en-US" sz="2400" b="1" i="0" u="sng"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prstClr val="white"/>
                </a:solidFill>
                <a:effectLst/>
                <a:uLnTx/>
                <a:uFillTx/>
                <a:latin typeface="Gill Sans MT" panose="020B0502020104020203"/>
                <a:ea typeface="+mn-ea"/>
                <a:cs typeface="+mn-cs"/>
              </a:rPr>
              <a:t>7) Visa Renewal - </a:t>
            </a:r>
            <a:r>
              <a:rPr kumimoji="0" lang="en-MY" sz="2400" b="1" i="0" u="none" strike="noStrike" kern="1200" cap="none" spc="0" normalizeH="0" baseline="0" noProof="0" dirty="0">
                <a:ln>
                  <a:noFill/>
                </a:ln>
                <a:solidFill>
                  <a:prstClr val="white"/>
                </a:solidFill>
                <a:effectLst/>
                <a:uLnTx/>
                <a:uFillTx/>
                <a:latin typeface="Gill Sans MT" panose="020B0502020104020203"/>
                <a:ea typeface="+mn-ea"/>
                <a:cs typeface="+mn-cs"/>
              </a:rPr>
              <a:t>Fees Payment Policy</a:t>
            </a:r>
            <a:r>
              <a:rPr kumimoji="0" lang="en-MY" sz="2400" b="0" i="0" u="none" strike="noStrike" kern="1200" cap="none" spc="0" normalizeH="0" baseline="0" noProof="0" dirty="0">
                <a:ln>
                  <a:noFill/>
                </a:ln>
                <a:solidFill>
                  <a:prstClr val="white"/>
                </a:solidFill>
                <a:effectLst/>
                <a:uLnTx/>
                <a:uFillTx/>
                <a:latin typeface="Gill Sans MT" panose="020B0502020104020203"/>
                <a:ea typeface="+mn-ea"/>
                <a:cs typeface="+mn-cs"/>
              </a:rPr>
              <a:t> for International Student: For all international students, if the submission of your visa renewal falls on the same time as your Course Selection period, you must pay the fees that commensurate with the Course Selection before your visa renewal process can be done. If you intend to renew your visa at any other time when your Course Selection is not due, you must first settle all your outstanding </a:t>
            </a:r>
            <a:r>
              <a:rPr kumimoji="0" lang="en-MY" sz="2400" b="1" i="0" u="none" strike="noStrike" kern="1200" cap="none" spc="0" normalizeH="0" baseline="0" noProof="0" dirty="0">
                <a:ln>
                  <a:noFill/>
                </a:ln>
                <a:solidFill>
                  <a:prstClr val="white"/>
                </a:solidFill>
                <a:effectLst/>
                <a:uLnTx/>
                <a:uFillTx/>
                <a:latin typeface="Gill Sans MT" panose="020B0502020104020203"/>
                <a:ea typeface="+mn-ea"/>
                <a:cs typeface="+mn-cs"/>
              </a:rPr>
              <a:t>tuition fees</a:t>
            </a:r>
            <a:r>
              <a:rPr kumimoji="0" lang="en-MY" sz="2400" b="0" i="0" u="none" strike="noStrike" kern="1200" cap="none" spc="0" normalizeH="0" baseline="0" noProof="0" dirty="0">
                <a:ln>
                  <a:noFill/>
                </a:ln>
                <a:solidFill>
                  <a:prstClr val="white"/>
                </a:solidFill>
                <a:effectLst/>
                <a:uLnTx/>
                <a:uFillTx/>
                <a:latin typeface="Gill Sans MT" panose="020B0502020104020203"/>
                <a:ea typeface="+mn-ea"/>
                <a:cs typeface="+mn-cs"/>
              </a:rPr>
              <a:t>  </a:t>
            </a:r>
            <a:r>
              <a:rPr kumimoji="0" lang="en-MY" sz="2400" b="1" i="0" u="none" strike="noStrike" kern="1200" cap="none" spc="0" normalizeH="0" baseline="0" noProof="0" dirty="0">
                <a:ln>
                  <a:noFill/>
                </a:ln>
                <a:solidFill>
                  <a:prstClr val="white"/>
                </a:solidFill>
                <a:effectLst/>
                <a:uLnTx/>
                <a:uFillTx/>
                <a:latin typeface="Gill Sans MT" panose="020B0502020104020203"/>
                <a:ea typeface="+mn-ea"/>
                <a:cs typeface="+mn-cs"/>
              </a:rPr>
              <a:t>and other facilities fee</a:t>
            </a:r>
            <a:r>
              <a:rPr kumimoji="0" lang="en-MY" sz="2400" b="0" i="0" u="none" strike="noStrike" kern="1200" cap="none" spc="0" normalizeH="0" baseline="0" noProof="0" dirty="0">
                <a:ln>
                  <a:noFill/>
                </a:ln>
                <a:solidFill>
                  <a:prstClr val="white"/>
                </a:solidFill>
                <a:effectLst/>
                <a:uLnTx/>
                <a:uFillTx/>
                <a:latin typeface="Gill Sans MT" panose="020B0502020104020203"/>
                <a:ea typeface="+mn-ea"/>
                <a:cs typeface="+mn-cs"/>
              </a:rPr>
              <a:t> for the present semester.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Reminder: Please do Course Selection ONLY if you are confirmed  to continue your studies for the next semester.</a:t>
            </a:r>
          </a:p>
        </p:txBody>
      </p:sp>
    </p:spTree>
    <p:extLst>
      <p:ext uri="{BB962C8B-B14F-4D97-AF65-F5344CB8AC3E}">
        <p14:creationId xmlns:p14="http://schemas.microsoft.com/office/powerpoint/2010/main" val="206892848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B87B66-61D1-43D7-B1C2-9E47795FF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625533" y="1828800"/>
            <a:ext cx="8153400" cy="3539430"/>
          </a:xfrm>
          <a:prstGeom prst="rect">
            <a:avLst/>
          </a:prstGeom>
        </p:spPr>
        <p:txBody>
          <a:bodyPr wrap="square">
            <a:spAutoFit/>
          </a:bodyPr>
          <a:lstStyle/>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Add/Drop Terms &amp; Conditions:</a:t>
            </a:r>
            <a:endParaRPr kumimoji="0" lang="en-US" sz="2400" b="1" i="0" u="sng"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You are required to pay the tuition fee within four (4) days after your application for adding of a course is approved.  Late payment charges will be imposed after the due date.</a:t>
            </a:r>
          </a:p>
          <a:p>
            <a:pPr marL="0" marR="0" lvl="0" indent="0" algn="just" defTabSz="4572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Add/Drop course is only applicable for </a:t>
            </a:r>
            <a:r>
              <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mn-cs"/>
              </a:rPr>
              <a:t>continuing ACTIVE students. In the event that you drop all the courses and subsequently follow up with a Withdrawal from the University, the University will charge you the FULL fees based on the initial Approved Course Selection. Students withdrawing from the University will be subject to the Course Selection Terms &amp; Conditions as well as the Refund Policies &amp; Procedures of the University.</a:t>
            </a:r>
            <a:endParaRPr kumimoji="0" lang="en-US" sz="2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p:txBody>
      </p:sp>
      <p:pic>
        <p:nvPicPr>
          <p:cNvPr id="3"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333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0EE755-9EA0-458B-AEA8-667E33798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4579" name="Text Box 2"/>
          <p:cNvSpPr txBox="1">
            <a:spLocks noChangeArrowheads="1"/>
          </p:cNvSpPr>
          <p:nvPr/>
        </p:nvSpPr>
        <p:spPr bwMode="auto">
          <a:xfrm>
            <a:off x="647700" y="1447800"/>
            <a:ext cx="7848600" cy="4573560"/>
          </a:xfrm>
          <a:prstGeom prst="rect">
            <a:avLst/>
          </a:prstGeom>
          <a:noFill/>
          <a:ln w="9525">
            <a:noFill/>
            <a:miter lim="800000"/>
            <a:headEnd/>
            <a:tailEnd/>
          </a:ln>
        </p:spPr>
        <p:txBody>
          <a:bodyPr>
            <a:spAutoFit/>
          </a:bodyPr>
          <a:lstStyle/>
          <a:p>
            <a:pPr marL="404813" marR="0" lvl="0" indent="-404813"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Add/Drop Deadline:</a:t>
            </a:r>
          </a:p>
          <a:p>
            <a:pPr marL="404813" marR="0" lvl="0" indent="-404813" algn="l" defTabSz="457200" rtl="0" eaLnBrk="1" fontAlgn="auto" latinLnBrk="0" hangingPunct="1">
              <a:lnSpc>
                <a:spcPct val="100000"/>
              </a:lnSpc>
              <a:spcBef>
                <a:spcPct val="40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Normally 3 weeks after the commencement date (check Academic calendar)</a:t>
            </a:r>
          </a:p>
          <a:p>
            <a:pPr marL="404813" marR="0" lvl="0" indent="-404813" algn="l" defTabSz="4572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After the deadline, pay RM100 per course for Late Adding/Dropping of a course</a:t>
            </a:r>
          </a:p>
          <a:p>
            <a:pPr marL="404813" marR="0" lvl="0" indent="-404813" algn="l" defTabSz="4572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Must ensure your name appears on the class attendance sheet after Week Four, otherwise you will be barred from sitting for the final examination.</a:t>
            </a: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42467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20E9C8-CBAF-43B6-854C-EBE6B954C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603" name="Text Box 2"/>
          <p:cNvSpPr txBox="1">
            <a:spLocks noChangeArrowheads="1"/>
          </p:cNvSpPr>
          <p:nvPr/>
        </p:nvSpPr>
        <p:spPr bwMode="auto">
          <a:xfrm>
            <a:off x="762000" y="1600200"/>
            <a:ext cx="6400800" cy="3862596"/>
          </a:xfrm>
          <a:prstGeom prst="rect">
            <a:avLst/>
          </a:prstGeom>
          <a:noFill/>
          <a:ln w="9525">
            <a:noFill/>
            <a:miter lim="800000"/>
            <a:headEnd/>
            <a:tailEnd/>
          </a:ln>
        </p:spPr>
        <p:txBody>
          <a:bodyPr wrap="square">
            <a:spAutoFit/>
          </a:bodyPr>
          <a:lstStyle/>
          <a:p>
            <a:pPr marL="461963" marR="0" lvl="0" indent="-461963" algn="l" defTabSz="457200" rtl="0" eaLnBrk="1" fontAlgn="auto" latinLnBrk="0" hangingPunct="1">
              <a:lnSpc>
                <a:spcPct val="100000"/>
              </a:lnSpc>
              <a:spcBef>
                <a:spcPct val="50000"/>
              </a:spcBef>
              <a:spcAft>
                <a:spcPct val="500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Withdrawal of subject(s)</a:t>
            </a:r>
            <a:r>
              <a:rPr kumimoji="0" lang="en-US" sz="28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t>
            </a:r>
          </a:p>
          <a:p>
            <a:pPr marL="461963" marR="0" lvl="0" indent="-461963" algn="l" defTabSz="457200" rtl="0" eaLnBrk="1" fontAlgn="auto" latinLnBrk="0" hangingPunct="1">
              <a:lnSpc>
                <a:spcPct val="100000"/>
              </a:lnSpc>
              <a:spcBef>
                <a:spcPct val="50000"/>
              </a:spcBef>
              <a:spcAft>
                <a:spcPct val="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After the mid-term examination</a:t>
            </a:r>
          </a:p>
          <a:p>
            <a:pPr marL="461963" marR="0" lvl="0" indent="-461963" algn="l" defTabSz="457200" rtl="0" eaLnBrk="1" fontAlgn="auto" latinLnBrk="0" hangingPunct="1">
              <a:lnSpc>
                <a:spcPct val="100000"/>
              </a:lnSpc>
              <a:spcBef>
                <a:spcPct val="50000"/>
              </a:spcBef>
              <a:spcAft>
                <a:spcPct val="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Withdrawal Subject Form</a:t>
            </a:r>
          </a:p>
          <a:p>
            <a:pPr marL="461963" marR="0" lvl="0" indent="-461963" algn="l" defTabSz="457200" rtl="0" eaLnBrk="1" fontAlgn="auto" latinLnBrk="0" hangingPunct="1">
              <a:lnSpc>
                <a:spcPct val="100000"/>
              </a:lnSpc>
              <a:spcBef>
                <a:spcPct val="50000"/>
              </a:spcBef>
              <a:spcAft>
                <a:spcPct val="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RM100 + full tuition fee on that course</a:t>
            </a:r>
          </a:p>
          <a:p>
            <a:pPr marL="461963" marR="0" lvl="0" indent="-461963" algn="l" defTabSz="457200" rtl="0" eaLnBrk="1" fontAlgn="auto" latinLnBrk="0" hangingPunct="1">
              <a:lnSpc>
                <a:spcPct val="100000"/>
              </a:lnSpc>
              <a:spcBef>
                <a:spcPct val="50000"/>
              </a:spcBef>
              <a:spcAft>
                <a:spcPct val="500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Transfer of </a:t>
            </a:r>
            <a:r>
              <a:rPr kumimoji="0" lang="en-US" sz="2800" b="1" i="1" u="none" strike="noStrike" kern="1200" cap="none" spc="0" normalizeH="0" baseline="0" noProof="0" dirty="0" err="1">
                <a:ln>
                  <a:noFill/>
                </a:ln>
                <a:solidFill>
                  <a:prstClr val="white"/>
                </a:solidFill>
                <a:effectLst/>
                <a:uLnTx/>
                <a:uFillTx/>
                <a:latin typeface="Gill Sans MT" panose="020B0502020104020203"/>
                <a:ea typeface="+mn-ea"/>
                <a:cs typeface="Arial" pitchFamily="34" charset="0"/>
              </a:rPr>
              <a:t>Programme</a:t>
            </a:r>
            <a:endParaRPr kumimoji="0" lang="en-US" sz="28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461963" marR="0" lvl="0" indent="-461963" algn="l" defTabSz="457200" rtl="0" eaLnBrk="1" fontAlgn="auto" latinLnBrk="0" hangingPunct="1">
              <a:lnSpc>
                <a:spcPct val="100000"/>
              </a:lnSpc>
              <a:spcBef>
                <a:spcPct val="50000"/>
              </a:spcBef>
              <a:spcAft>
                <a:spcPct val="50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Transfer Form + RM150</a:t>
            </a:r>
          </a:p>
        </p:txBody>
      </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3716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79A706-AD45-4DAD-95C7-8672F000812B}"/>
              </a:ext>
            </a:extLst>
          </p:cNvPr>
          <p:cNvPicPr>
            <a:picLocks noChangeAspect="1"/>
          </p:cNvPicPr>
          <p:nvPr/>
        </p:nvPicPr>
        <p:blipFill>
          <a:blip r:embed="rId3"/>
          <a:stretch>
            <a:fillRect/>
          </a:stretch>
        </p:blipFill>
        <p:spPr>
          <a:xfrm>
            <a:off x="0" y="0"/>
            <a:ext cx="9144000" cy="6857999"/>
          </a:xfrm>
          <a:prstGeom prst="rect">
            <a:avLst/>
          </a:prstGeom>
        </p:spPr>
      </p:pic>
      <p:sp>
        <p:nvSpPr>
          <p:cNvPr id="4099" name="Text Box 3"/>
          <p:cNvSpPr txBox="1">
            <a:spLocks noChangeArrowheads="1"/>
          </p:cNvSpPr>
          <p:nvPr/>
        </p:nvSpPr>
        <p:spPr bwMode="auto">
          <a:xfrm>
            <a:off x="361950" y="1654515"/>
            <a:ext cx="8420100" cy="707886"/>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Student Policy - Financial Issues</a:t>
            </a:r>
            <a:endParaRPr kumimoji="0" lang="en-US" sz="36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p:txBody>
      </p:sp>
      <p:pic>
        <p:nvPicPr>
          <p:cNvPr id="6"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397099" y="2774945"/>
            <a:ext cx="8915399" cy="2800767"/>
          </a:xfrm>
          <a:prstGeom prst="rect">
            <a:avLst/>
          </a:prstGeom>
          <a:noFill/>
          <a:ln w="9525">
            <a:noFill/>
            <a:miter lim="800000"/>
            <a:headEnd/>
            <a:tailEnd/>
          </a:ln>
        </p:spPr>
        <p:txBody>
          <a:bodyPr wrap="square">
            <a:spAutoFit/>
          </a:bodyPr>
          <a:lstStyle/>
          <a:p>
            <a:pPr marL="692150" marR="0" lvl="0" indent="-69215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Issues:</a:t>
            </a:r>
          </a:p>
          <a:p>
            <a:pPr marL="692150" marR="0" lvl="0" indent="-692150" algn="l" defTabSz="4572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 Refund Policy</a:t>
            </a:r>
          </a:p>
          <a:p>
            <a:pPr marL="692150" marR="0" lvl="0" indent="-692150" algn="l" defTabSz="4572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B. Meeting Deadlines to Avoid </a:t>
            </a:r>
            <a:r>
              <a:rPr lang="en-US" sz="3200" dirty="0">
                <a:solidFill>
                  <a:prstClr val="white"/>
                </a:solidFill>
                <a:latin typeface="Gill Sans MT" panose="020B0502020104020203"/>
                <a:cs typeface="Arial" pitchFamily="34" charset="0"/>
              </a:rPr>
              <a:t>P</a:t>
            </a:r>
            <a:r>
              <a:rPr kumimoji="0" lang="en-US" sz="3200" b="0" i="0" u="none" strike="noStrike" kern="1200" cap="none" spc="0" normalizeH="0" baseline="0" noProof="0" dirty="0" err="1">
                <a:ln>
                  <a:noFill/>
                </a:ln>
                <a:solidFill>
                  <a:prstClr val="white"/>
                </a:solidFill>
                <a:effectLst/>
                <a:uLnTx/>
                <a:uFillTx/>
                <a:latin typeface="Gill Sans MT" panose="020B0502020104020203"/>
                <a:ea typeface="+mn-ea"/>
                <a:cs typeface="Arial" pitchFamily="34" charset="0"/>
              </a:rPr>
              <a:t>enalty</a:t>
            </a:r>
            <a:r>
              <a:rPr kumimoji="0" lang="en-US" sz="32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a:t>
            </a:r>
            <a:r>
              <a:rPr lang="en-US" sz="3200" dirty="0">
                <a:solidFill>
                  <a:prstClr val="white"/>
                </a:solidFill>
                <a:latin typeface="Gill Sans MT" panose="020B0502020104020203"/>
                <a:cs typeface="Arial" pitchFamily="34" charset="0"/>
              </a:rPr>
              <a:t>C</a:t>
            </a:r>
            <a:r>
              <a:rPr kumimoji="0" lang="en-US" sz="3200" b="0" i="0" u="none" strike="noStrike" kern="1200" cap="none" spc="0" normalizeH="0" baseline="0" noProof="0" dirty="0" err="1">
                <a:ln>
                  <a:noFill/>
                </a:ln>
                <a:solidFill>
                  <a:prstClr val="white"/>
                </a:solidFill>
                <a:effectLst/>
                <a:uLnTx/>
                <a:uFillTx/>
                <a:latin typeface="Gill Sans MT" panose="020B0502020104020203"/>
                <a:ea typeface="+mn-ea"/>
                <a:cs typeface="Arial" pitchFamily="34" charset="0"/>
              </a:rPr>
              <a:t>harges</a:t>
            </a:r>
            <a:endParaRPr kumimoji="0" lang="en-US" sz="32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692150" marR="0" lvl="0" indent="-692150" algn="l" defTabSz="4572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C. Other Financial Issues</a:t>
            </a:r>
          </a:p>
        </p:txBody>
      </p:sp>
    </p:spTree>
    <p:extLst>
      <p:ext uri="{BB962C8B-B14F-4D97-AF65-F5344CB8AC3E}">
        <p14:creationId xmlns:p14="http://schemas.microsoft.com/office/powerpoint/2010/main" val="247720293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E9BFD5-C84A-4D72-B923-DCE48DC10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628" name="Rectangle 3"/>
          <p:cNvSpPr>
            <a:spLocks noGrp="1" noChangeArrowheads="1"/>
          </p:cNvSpPr>
          <p:nvPr>
            <p:ph idx="1"/>
          </p:nvPr>
        </p:nvSpPr>
        <p:spPr>
          <a:xfrm>
            <a:off x="931718" y="304800"/>
            <a:ext cx="7620000" cy="2057400"/>
          </a:xfrm>
        </p:spPr>
        <p:txBody>
          <a:bodyPr rtlCol="0">
            <a:normAutofit/>
          </a:bodyPr>
          <a:lstStyle/>
          <a:p>
            <a:pPr eaLnBrk="1" fontAlgn="auto" hangingPunct="1">
              <a:lnSpc>
                <a:spcPct val="90000"/>
              </a:lnSpc>
              <a:spcAft>
                <a:spcPts val="0"/>
              </a:spcAft>
              <a:buFont typeface="Monotype Sorts" pitchFamily="2" charset="2"/>
              <a:buNone/>
              <a:defRPr/>
            </a:pPr>
            <a:r>
              <a:rPr lang="en-US" sz="2800" b="1" dirty="0">
                <a:solidFill>
                  <a:schemeClr val="bg1"/>
                </a:solidFill>
                <a:latin typeface="+mj-lt"/>
              </a:rPr>
              <a:t>Visa renewal</a:t>
            </a:r>
            <a:r>
              <a:rPr lang="en-US" sz="2800" dirty="0">
                <a:solidFill>
                  <a:schemeClr val="bg1"/>
                </a:solidFill>
                <a:latin typeface="+mj-lt"/>
              </a:rPr>
              <a:t> </a:t>
            </a:r>
            <a:r>
              <a:rPr lang="en-US" sz="2800" b="1" dirty="0">
                <a:solidFill>
                  <a:schemeClr val="bg1"/>
                </a:solidFill>
                <a:latin typeface="+mj-lt"/>
              </a:rPr>
              <a:t>:</a:t>
            </a:r>
          </a:p>
          <a:p>
            <a:pPr eaLnBrk="1" fontAlgn="auto" hangingPunct="1">
              <a:lnSpc>
                <a:spcPct val="90000"/>
              </a:lnSpc>
              <a:spcAft>
                <a:spcPts val="0"/>
              </a:spcAft>
              <a:defRPr/>
            </a:pPr>
            <a:r>
              <a:rPr lang="en-US" sz="2400" dirty="0">
                <a:solidFill>
                  <a:schemeClr val="bg1"/>
                </a:solidFill>
                <a:latin typeface="+mj-lt"/>
              </a:rPr>
              <a:t>International students are required to pay the tuition fee for the current or coming semester, for e.g.</a:t>
            </a:r>
            <a:endParaRPr lang="en-US" dirty="0">
              <a:solidFill>
                <a:schemeClr val="bg1"/>
              </a:solidFill>
              <a:latin typeface="Times New Roman" pitchFamily="18" charset="0"/>
            </a:endParaRPr>
          </a:p>
        </p:txBody>
      </p:sp>
      <p:sp>
        <p:nvSpPr>
          <p:cNvPr id="2" name="Rectangle 5"/>
          <p:cNvSpPr>
            <a:spLocks noChangeArrowheads="1"/>
          </p:cNvSpPr>
          <p:nvPr/>
        </p:nvSpPr>
        <p:spPr bwMode="auto">
          <a:xfrm>
            <a:off x="952500" y="1905000"/>
            <a:ext cx="7239000" cy="4154984"/>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white"/>
                </a:solidFill>
                <a:effectLst/>
                <a:uLnTx/>
                <a:uFillTx/>
                <a:latin typeface="Gill Sans MT" panose="020B0502020104020203"/>
                <a:ea typeface="+mn-ea"/>
                <a:cs typeface="Arial" pitchFamily="34" charset="0"/>
              </a:rPr>
              <a:t>Visa Due</a:t>
            </a:r>
            <a:r>
              <a:rPr kumimoji="0" lang="en-US" sz="22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a:t>
            </a:r>
            <a:r>
              <a:rPr kumimoji="0" lang="en-US" sz="2200" b="0" i="0" u="sng" strike="noStrike" kern="1200" cap="none" spc="0" normalizeH="0" baseline="0" noProof="0" dirty="0">
                <a:ln>
                  <a:noFill/>
                </a:ln>
                <a:solidFill>
                  <a:prstClr val="white"/>
                </a:solidFill>
                <a:effectLst/>
                <a:uLnTx/>
                <a:uFillTx/>
                <a:latin typeface="Gill Sans MT" panose="020B0502020104020203"/>
                <a:ea typeface="+mn-ea"/>
                <a:cs typeface="Arial" pitchFamily="34" charset="0"/>
              </a:rPr>
              <a:t>Pay Fee for Semester</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November 2022	January 2023</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April 2023			May 2023</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July 2023			September 2023</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November 2023	January 2024</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Please make early arrangement for the payment of your tuition fee to avoid delay in your visa renewal. Last minute request will not be entertained.</a:t>
            </a:r>
          </a:p>
        </p:txBody>
      </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20621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FF4F31-E988-4F9D-9210-29AA5ED65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7651" name="Text Box 2"/>
          <p:cNvSpPr txBox="1">
            <a:spLocks noChangeArrowheads="1"/>
          </p:cNvSpPr>
          <p:nvPr/>
        </p:nvSpPr>
        <p:spPr bwMode="auto">
          <a:xfrm>
            <a:off x="457200" y="762000"/>
            <a:ext cx="8686800" cy="4862870"/>
          </a:xfrm>
          <a:prstGeom prst="rect">
            <a:avLst/>
          </a:prstGeom>
          <a:noFill/>
          <a:ln w="9525">
            <a:noFill/>
            <a:miter lim="800000"/>
            <a:headEnd/>
            <a:tailEnd/>
          </a:ln>
        </p:spPr>
        <p:txBody>
          <a:bodyPr wrap="square">
            <a:spAutoFit/>
          </a:bodyPr>
          <a:lstStyle/>
          <a:p>
            <a:pPr marL="404813" marR="0" lvl="0" indent="-404813" algn="l" defTabSz="4572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Other Issues:</a:t>
            </a:r>
          </a:p>
          <a:p>
            <a:pPr marL="404813" marR="0" lvl="0" indent="-404813" algn="l" defTabSz="457200" rtl="0" eaLnBrk="1" fontAlgn="auto" latinLnBrk="0" hangingPunct="1">
              <a:lnSpc>
                <a:spcPct val="100000"/>
              </a:lnSpc>
              <a:spcBef>
                <a:spcPct val="50000"/>
              </a:spcBef>
              <a:spcAft>
                <a:spcPts val="0"/>
              </a:spcAft>
              <a:buClrTx/>
              <a:buSzTx/>
              <a:buFont typeface="Arial" pitchFamily="34" charset="0"/>
              <a:buChar char="•"/>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Tuition Fee payment- always remember to pay the tuition fee on time and in full amount</a:t>
            </a:r>
          </a:p>
          <a:p>
            <a:pPr marL="404813" marR="0" lvl="0" indent="-404813" algn="l" defTabSz="457200" rtl="0" eaLnBrk="1" fontAlgn="auto" latinLnBrk="0" hangingPunct="1">
              <a:lnSpc>
                <a:spcPct val="100000"/>
              </a:lnSpc>
              <a:spcBef>
                <a:spcPct val="50000"/>
              </a:spcBef>
              <a:spcAft>
                <a:spcPts val="0"/>
              </a:spcAft>
              <a:buClrTx/>
              <a:buSzTx/>
              <a:buFont typeface="Arial" pitchFamily="34" charset="0"/>
              <a:buChar char="•"/>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Request must be in writing</a:t>
            </a:r>
          </a:p>
          <a:p>
            <a:pPr marL="404813" marR="0" lvl="0" indent="-404813" algn="l" defTabSz="457200" rtl="0" eaLnBrk="1" fontAlgn="auto" latinLnBrk="0" hangingPunct="1">
              <a:lnSpc>
                <a:spcPct val="100000"/>
              </a:lnSpc>
              <a:spcBef>
                <a:spcPct val="5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Update your contact number to receive latest information via SMS</a:t>
            </a:r>
          </a:p>
          <a:p>
            <a:pPr marL="404813" marR="0" lvl="0" indent="-404813" algn="l" defTabSz="457200" rtl="0" eaLnBrk="1" fontAlgn="auto" latinLnBrk="0" hangingPunct="1">
              <a:lnSpc>
                <a:spcPct val="100000"/>
              </a:lnSpc>
              <a:spcBef>
                <a:spcPct val="5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Update your latest mailing address to avoid undelivered mail</a:t>
            </a:r>
            <a:endPar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p:txBody>
      </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81450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3DC745-4025-4AC9-9C6C-9DC28DB40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9699" name="Text Box 2"/>
          <p:cNvSpPr txBox="1">
            <a:spLocks noChangeArrowheads="1"/>
          </p:cNvSpPr>
          <p:nvPr/>
        </p:nvSpPr>
        <p:spPr bwMode="auto">
          <a:xfrm>
            <a:off x="685800" y="2057400"/>
            <a:ext cx="7848600" cy="2246769"/>
          </a:xfrm>
          <a:prstGeom prst="rect">
            <a:avLst/>
          </a:prstGeom>
          <a:noFill/>
          <a:ln w="9525">
            <a:noFill/>
            <a:miter lim="800000"/>
            <a:headEnd/>
            <a:tailEnd/>
          </a:ln>
        </p:spPr>
        <p:txBody>
          <a:bodyPr wrap="square">
            <a:spAutoFit/>
          </a:bodyPr>
          <a:lstStyle/>
          <a:p>
            <a:pPr marL="404813" marR="0" lvl="0" indent="-404813" algn="l" defTabSz="457200" rtl="0" eaLnBrk="1" fontAlgn="auto" latinLnBrk="0" hangingPunct="1">
              <a:lnSpc>
                <a:spcPct val="100000"/>
              </a:lnSpc>
              <a:spcBef>
                <a:spcPct val="5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Charges will be imposed on all returned mails</a:t>
            </a:r>
          </a:p>
          <a:p>
            <a:pPr marL="404813" marR="0" lvl="0" indent="-404813" algn="l" defTabSz="457200" rtl="0" eaLnBrk="1" fontAlgn="auto" latinLnBrk="0" hangingPunct="1">
              <a:lnSpc>
                <a:spcPct val="100000"/>
              </a:lnSpc>
              <a:spcBef>
                <a:spcPct val="5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Bank charges on returned cheque and late payment charges</a:t>
            </a:r>
          </a:p>
          <a:p>
            <a:pPr marL="404813" marR="0" lvl="0" indent="-404813" algn="l" defTabSz="457200" rtl="0" eaLnBrk="1" fontAlgn="auto" latinLnBrk="0" hangingPunct="1">
              <a:lnSpc>
                <a:spcPct val="100000"/>
              </a:lnSpc>
              <a:spcBef>
                <a:spcPct val="5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Check emails</a:t>
            </a: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66152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F400AB-39D1-414F-B585-99F508633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23" name="Text Box 2"/>
          <p:cNvSpPr txBox="1">
            <a:spLocks noChangeArrowheads="1"/>
          </p:cNvSpPr>
          <p:nvPr/>
        </p:nvSpPr>
        <p:spPr bwMode="auto">
          <a:xfrm>
            <a:off x="228600" y="1143000"/>
            <a:ext cx="8763000" cy="4154984"/>
          </a:xfrm>
          <a:prstGeom prst="rect">
            <a:avLst/>
          </a:prstGeom>
          <a:noFill/>
          <a:ln w="9525">
            <a:noFill/>
            <a:miter lim="800000"/>
            <a:headEnd/>
            <a:tailEnd/>
          </a:ln>
        </p:spPr>
        <p:txBody>
          <a:bodyPr wrap="square">
            <a:spAutoFit/>
          </a:bodyPr>
          <a:lstStyle/>
          <a:p>
            <a:pPr marL="346075" marR="0" lvl="0" indent="-346075" algn="l" defTabSz="457200" rtl="0" eaLnBrk="1" fontAlgn="auto" latinLnBrk="0" hangingPunct="1">
              <a:lnSpc>
                <a:spcPct val="100000"/>
              </a:lnSpc>
              <a:spcBef>
                <a:spcPct val="5000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Important Reminder</a:t>
            </a:r>
            <a:r>
              <a:rPr kumimoji="0" lang="en-US" sz="44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t>
            </a:r>
            <a:endParaRPr kumimoji="0" lang="en-US" sz="44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346075" marR="0" lvl="0" indent="-346075" algn="l" defTabSz="457200" rtl="0" eaLnBrk="1" fontAlgn="auto" latinLnBrk="0" hangingPunct="1">
              <a:lnSpc>
                <a:spcPct val="100000"/>
              </a:lnSpc>
              <a:spcBef>
                <a:spcPct val="5000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Please pay all fees before the Orientation (</a:t>
            </a:r>
            <a:r>
              <a:rPr kumimoji="0" lang="en-US" sz="4400" b="1" i="1" u="none" strike="noStrike" kern="1200" cap="none" spc="0" normalizeH="0" baseline="0" noProof="0" dirty="0">
                <a:ln>
                  <a:noFill/>
                </a:ln>
                <a:solidFill>
                  <a:srgbClr val="FF0000"/>
                </a:solidFill>
                <a:effectLst/>
                <a:uLnTx/>
                <a:uFillTx/>
                <a:latin typeface="Gill Sans MT" panose="020B0502020104020203"/>
                <a:ea typeface="+mn-ea"/>
                <a:cs typeface="Arial" pitchFamily="34" charset="0"/>
              </a:rPr>
              <a:t>30 Aug </a:t>
            </a:r>
            <a:r>
              <a:rPr kumimoji="0" lang="en-US" sz="44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2023)</a:t>
            </a:r>
          </a:p>
          <a:p>
            <a:pPr marL="346075" marR="0" lvl="0" indent="-346075" algn="l" defTabSz="457200" rtl="0" eaLnBrk="1" fontAlgn="auto" latinLnBrk="0" hangingPunct="1">
              <a:lnSpc>
                <a:spcPct val="100000"/>
              </a:lnSpc>
              <a:spcBef>
                <a:spcPct val="5000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Class will commence on </a:t>
            </a:r>
            <a:r>
              <a:rPr kumimoji="0" lang="en-US" sz="4400" b="1" i="1" u="none" strike="noStrike" kern="1200" cap="none" spc="0" normalizeH="0" baseline="0" noProof="0" dirty="0">
                <a:ln>
                  <a:noFill/>
                </a:ln>
                <a:solidFill>
                  <a:srgbClr val="FF0000"/>
                </a:solidFill>
                <a:effectLst/>
                <a:uLnTx/>
                <a:uFillTx/>
                <a:latin typeface="Gill Sans MT" panose="020B0502020104020203"/>
                <a:ea typeface="+mn-ea"/>
                <a:cs typeface="Arial" pitchFamily="34" charset="0"/>
              </a:rPr>
              <a:t>4 Sep </a:t>
            </a:r>
            <a:r>
              <a:rPr kumimoji="0" lang="en-US" sz="44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2023</a:t>
            </a:r>
          </a:p>
        </p:txBody>
      </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56396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FE99CA-B288-4EEA-B125-FD5D26E40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7049" name="Rectangle 9"/>
          <p:cNvSpPr>
            <a:spLocks noGrp="1" noChangeArrowheads="1"/>
          </p:cNvSpPr>
          <p:nvPr>
            <p:ph type="ctrTitle"/>
          </p:nvPr>
        </p:nvSpPr>
        <p:spPr>
          <a:xfrm>
            <a:off x="0" y="5105400"/>
            <a:ext cx="9144000" cy="838200"/>
          </a:xfrm>
          <a:noFill/>
          <a:ln/>
        </p:spPr>
        <p:txBody>
          <a:bodyPr>
            <a:noAutofit/>
          </a:bodyPr>
          <a:lstStyle/>
          <a:p>
            <a:r>
              <a:rPr lang="en-US" sz="5400" b="1" spc="300" dirty="0">
                <a:ln w="11430" cmpd="sng">
                  <a:noFill/>
                  <a:prstDash val="solid"/>
                  <a:miter lim="800000"/>
                </a:ln>
                <a:solidFill>
                  <a:schemeClr val="bg1"/>
                </a:solidFill>
                <a:effectLst>
                  <a:glow rad="45500">
                    <a:schemeClr val="accent1">
                      <a:satMod val="220000"/>
                      <a:alpha val="35000"/>
                    </a:schemeClr>
                  </a:glow>
                  <a:outerShdw blurRad="38100" dist="38100" dir="2700000" algn="tl">
                    <a:srgbClr val="000000">
                      <a:alpha val="43137"/>
                    </a:srgbClr>
                  </a:outerShdw>
                  <a:reflection blurRad="6350" stA="50000" endA="300" endPos="50000" dist="29997" dir="5400000" sy="-100000" algn="bl" rotWithShape="0"/>
                </a:effectLst>
              </a:rPr>
              <a:t>Computer Lab Briefing</a:t>
            </a:r>
          </a:p>
        </p:txBody>
      </p:sp>
      <p:pic>
        <p:nvPicPr>
          <p:cNvPr id="5" name="Picture 4" descr="computer5.jpg">
            <a:hlinkClick r:id="" action="ppaction://noaction"/>
          </p:cNvPr>
          <p:cNvPicPr>
            <a:picLocks noChangeAspect="1"/>
          </p:cNvPicPr>
          <p:nvPr/>
        </p:nvPicPr>
        <p:blipFill>
          <a:blip r:embed="rId4" cstate="print"/>
          <a:stretch>
            <a:fillRect/>
          </a:stretch>
        </p:blipFill>
        <p:spPr>
          <a:xfrm>
            <a:off x="2705100" y="1600200"/>
            <a:ext cx="3733800" cy="251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1" descr="C:\Documents and Settings\11961\Desktop\Orientation final slide\leopard-home-button_128x128.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33123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A7285E-E3A5-43F0-A7DB-B4FD5DEE1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50" name="Rectangle 2"/>
          <p:cNvSpPr>
            <a:spLocks noGrp="1" noChangeArrowheads="1"/>
          </p:cNvSpPr>
          <p:nvPr>
            <p:ph type="ctrTitle"/>
          </p:nvPr>
        </p:nvSpPr>
        <p:spPr>
          <a:xfrm>
            <a:off x="0" y="2209800"/>
            <a:ext cx="9144000" cy="838200"/>
          </a:xfrm>
        </p:spPr>
        <p:txBody>
          <a:bodyPr/>
          <a:lstStyle/>
          <a:p>
            <a:r>
              <a:rPr lang="en-US" sz="4400" b="1" dirty="0">
                <a:solidFill>
                  <a:schemeClr val="bg1"/>
                </a:solidFill>
              </a:rPr>
              <a:t>Computer Lab Briefing</a:t>
            </a:r>
            <a:endParaRPr lang="en-US" sz="3600" i="1" dirty="0">
              <a:solidFill>
                <a:schemeClr val="bg1"/>
              </a:solidFill>
            </a:endParaRPr>
          </a:p>
        </p:txBody>
      </p:sp>
      <p:sp>
        <p:nvSpPr>
          <p:cNvPr id="2051" name="Rectangle 3"/>
          <p:cNvSpPr>
            <a:spLocks noGrp="1" noChangeArrowheads="1"/>
          </p:cNvSpPr>
          <p:nvPr>
            <p:ph type="subTitle" idx="1"/>
          </p:nvPr>
        </p:nvSpPr>
        <p:spPr>
          <a:xfrm>
            <a:off x="533400" y="2895600"/>
            <a:ext cx="8382000" cy="3048000"/>
          </a:xfrm>
        </p:spPr>
        <p:txBody>
          <a:bodyPr>
            <a:normAutofit fontScale="85000" lnSpcReduction="20000"/>
          </a:bodyPr>
          <a:lstStyle/>
          <a:p>
            <a:pPr algn="l">
              <a:buFont typeface="Wingdings" pitchFamily="2" charset="2"/>
              <a:buChar char="v"/>
            </a:pPr>
            <a:r>
              <a:rPr lang="en-US" sz="2800" dirty="0">
                <a:solidFill>
                  <a:schemeClr val="bg1"/>
                </a:solidFill>
              </a:rPr>
              <a:t> Computer lab rules and regulations</a:t>
            </a:r>
          </a:p>
          <a:p>
            <a:pPr algn="l">
              <a:buFont typeface="Wingdings" pitchFamily="2" charset="2"/>
              <a:buChar char="v"/>
            </a:pPr>
            <a:r>
              <a:rPr lang="en-US" sz="2800" dirty="0">
                <a:solidFill>
                  <a:schemeClr val="bg1"/>
                </a:solidFill>
              </a:rPr>
              <a:t> Disciplinary actions</a:t>
            </a:r>
          </a:p>
          <a:p>
            <a:pPr algn="l">
              <a:buFont typeface="Wingdings" pitchFamily="2" charset="2"/>
              <a:buChar char="v"/>
            </a:pPr>
            <a:r>
              <a:rPr lang="en-US" sz="2800" dirty="0">
                <a:solidFill>
                  <a:schemeClr val="bg1"/>
                </a:solidFill>
              </a:rPr>
              <a:t> </a:t>
            </a:r>
            <a:r>
              <a:rPr lang="en-US" sz="2800" i="1" dirty="0">
                <a:solidFill>
                  <a:schemeClr val="bg1"/>
                </a:solidFill>
              </a:rPr>
              <a:t>How to… </a:t>
            </a:r>
            <a:r>
              <a:rPr lang="en-US" sz="2800" dirty="0">
                <a:solidFill>
                  <a:schemeClr val="bg1"/>
                </a:solidFill>
              </a:rPr>
              <a:t>Windows login account and student </a:t>
            </a:r>
            <a:r>
              <a:rPr lang="en-US" sz="2800" i="1" dirty="0">
                <a:solidFill>
                  <a:schemeClr val="bg1"/>
                </a:solidFill>
              </a:rPr>
              <a:t>e-</a:t>
            </a:r>
            <a:r>
              <a:rPr lang="en-US" sz="2800" dirty="0">
                <a:solidFill>
                  <a:schemeClr val="bg1"/>
                </a:solidFill>
              </a:rPr>
              <a:t>mail</a:t>
            </a:r>
          </a:p>
          <a:p>
            <a:pPr algn="l">
              <a:buFont typeface="Wingdings" pitchFamily="2" charset="2"/>
              <a:buChar char="v"/>
            </a:pPr>
            <a:r>
              <a:rPr lang="en-US" sz="2800" dirty="0">
                <a:solidFill>
                  <a:schemeClr val="bg1"/>
                </a:solidFill>
              </a:rPr>
              <a:t> Wireless information </a:t>
            </a:r>
          </a:p>
          <a:p>
            <a:pPr algn="l">
              <a:buFont typeface="Wingdings" pitchFamily="2" charset="2"/>
              <a:buChar char="v"/>
            </a:pPr>
            <a:r>
              <a:rPr lang="en-US" sz="2800" dirty="0">
                <a:solidFill>
                  <a:schemeClr val="bg1"/>
                </a:solidFill>
              </a:rPr>
              <a:t> </a:t>
            </a:r>
            <a:r>
              <a:rPr lang="en-US" sz="2800" dirty="0" err="1">
                <a:solidFill>
                  <a:schemeClr val="bg1"/>
                </a:solidFill>
              </a:rPr>
              <a:t>WiFi</a:t>
            </a:r>
            <a:r>
              <a:rPr lang="en-US" sz="2800" dirty="0">
                <a:solidFill>
                  <a:schemeClr val="bg1"/>
                </a:solidFill>
              </a:rPr>
              <a:t> requirements</a:t>
            </a:r>
          </a:p>
          <a:p>
            <a:pPr algn="l"/>
            <a:endParaRPr lang="en-US" sz="2800" dirty="0">
              <a:solidFill>
                <a:schemeClr val="bg1"/>
              </a:solidFill>
            </a:endParaRPr>
          </a:p>
        </p:txBody>
      </p:sp>
      <p:sp>
        <p:nvSpPr>
          <p:cNvPr id="7" name="Rectangle 6"/>
          <p:cNvSpPr/>
          <p:nvPr/>
        </p:nvSpPr>
        <p:spPr>
          <a:xfrm>
            <a:off x="2286000" y="3048000"/>
            <a:ext cx="4572000" cy="369332"/>
          </a:xfrm>
          <a:prstGeom prst="rect">
            <a:avLst/>
          </a:prstGeom>
        </p:spPr>
        <p:txBody>
          <a:bodyPr>
            <a:spAutoFit/>
          </a:bodyPr>
          <a:lstStyle/>
          <a:p>
            <a:pPr fontAlgn="base">
              <a:spcBef>
                <a:spcPct val="0"/>
              </a:spcBef>
              <a:spcAft>
                <a:spcPct val="0"/>
              </a:spcAft>
            </a:pPr>
            <a:endParaRPr lang="en-US" dirty="0">
              <a:solidFill>
                <a:schemeClr val="bg1"/>
              </a:solidFill>
              <a:cs typeface="Arial" pitchFamily="34" charset="0"/>
            </a:endParaRPr>
          </a:p>
        </p:txBody>
      </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783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200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slide(fromBottom)">
                                      <p:cBhvr>
                                        <p:cTn id="7" dur="500"/>
                                        <p:tgtEl>
                                          <p:spTgt spid="2051">
                                            <p:txEl>
                                              <p:pRg st="0" end="0"/>
                                            </p:txEl>
                                          </p:spTgt>
                                        </p:tgtEl>
                                      </p:cBhvr>
                                    </p:animEffect>
                                  </p:childTnLst>
                                </p:cTn>
                              </p:par>
                            </p:childTnLst>
                          </p:cTn>
                        </p:par>
                        <p:par>
                          <p:cTn id="8" fill="hold">
                            <p:stCondLst>
                              <p:cond delay="2500"/>
                            </p:stCondLst>
                            <p:childTnLst>
                              <p:par>
                                <p:cTn id="9" presetID="12" presetClass="entr" presetSubtype="4" fill="hold" grpId="0" nodeType="afterEffect">
                                  <p:stCondLst>
                                    <p:cond delay="2000"/>
                                  </p:stCondLst>
                                  <p:childTnLst>
                                    <p:set>
                                      <p:cBhvr>
                                        <p:cTn id="10" dur="1" fill="hold">
                                          <p:stCondLst>
                                            <p:cond delay="0"/>
                                          </p:stCondLst>
                                        </p:cTn>
                                        <p:tgtEl>
                                          <p:spTgt spid="2051">
                                            <p:txEl>
                                              <p:pRg st="1" end="1"/>
                                            </p:txEl>
                                          </p:spTgt>
                                        </p:tgtEl>
                                        <p:attrNameLst>
                                          <p:attrName>style.visibility</p:attrName>
                                        </p:attrNameLst>
                                      </p:cBhvr>
                                      <p:to>
                                        <p:strVal val="visible"/>
                                      </p:to>
                                    </p:set>
                                    <p:animEffect transition="in" filter="slide(fromBottom)">
                                      <p:cBhvr>
                                        <p:cTn id="11" dur="500"/>
                                        <p:tgtEl>
                                          <p:spTgt spid="2051">
                                            <p:txEl>
                                              <p:pRg st="1" end="1"/>
                                            </p:txEl>
                                          </p:spTgt>
                                        </p:tgtEl>
                                      </p:cBhvr>
                                    </p:animEffect>
                                  </p:childTnLst>
                                </p:cTn>
                              </p:par>
                            </p:childTnLst>
                          </p:cTn>
                        </p:par>
                        <p:par>
                          <p:cTn id="12" fill="hold">
                            <p:stCondLst>
                              <p:cond delay="5000"/>
                            </p:stCondLst>
                            <p:childTnLst>
                              <p:par>
                                <p:cTn id="13" presetID="12" presetClass="entr" presetSubtype="4" fill="hold" grpId="0" nodeType="afterEffect">
                                  <p:stCondLst>
                                    <p:cond delay="2000"/>
                                  </p:stCondLst>
                                  <p:childTnLst>
                                    <p:set>
                                      <p:cBhvr>
                                        <p:cTn id="14" dur="1" fill="hold">
                                          <p:stCondLst>
                                            <p:cond delay="0"/>
                                          </p:stCondLst>
                                        </p:cTn>
                                        <p:tgtEl>
                                          <p:spTgt spid="2051">
                                            <p:txEl>
                                              <p:pRg st="2" end="2"/>
                                            </p:txEl>
                                          </p:spTgt>
                                        </p:tgtEl>
                                        <p:attrNameLst>
                                          <p:attrName>style.visibility</p:attrName>
                                        </p:attrNameLst>
                                      </p:cBhvr>
                                      <p:to>
                                        <p:strVal val="visible"/>
                                      </p:to>
                                    </p:set>
                                    <p:animEffect transition="in" filter="slide(fromBottom)">
                                      <p:cBhvr>
                                        <p:cTn id="15" dur="500"/>
                                        <p:tgtEl>
                                          <p:spTgt spid="2051">
                                            <p:txEl>
                                              <p:pRg st="2" end="2"/>
                                            </p:txEl>
                                          </p:spTgt>
                                        </p:tgtEl>
                                      </p:cBhvr>
                                    </p:animEffect>
                                  </p:childTnLst>
                                </p:cTn>
                              </p:par>
                            </p:childTnLst>
                          </p:cTn>
                        </p:par>
                        <p:par>
                          <p:cTn id="16" fill="hold">
                            <p:stCondLst>
                              <p:cond delay="7500"/>
                            </p:stCondLst>
                            <p:childTnLst>
                              <p:par>
                                <p:cTn id="17" presetID="12" presetClass="entr" presetSubtype="4" fill="hold" grpId="0" nodeType="afterEffect">
                                  <p:stCondLst>
                                    <p:cond delay="2000"/>
                                  </p:stCondLst>
                                  <p:childTnLst>
                                    <p:set>
                                      <p:cBhvr>
                                        <p:cTn id="18" dur="1" fill="hold">
                                          <p:stCondLst>
                                            <p:cond delay="0"/>
                                          </p:stCondLst>
                                        </p:cTn>
                                        <p:tgtEl>
                                          <p:spTgt spid="2051">
                                            <p:txEl>
                                              <p:pRg st="3" end="3"/>
                                            </p:txEl>
                                          </p:spTgt>
                                        </p:tgtEl>
                                        <p:attrNameLst>
                                          <p:attrName>style.visibility</p:attrName>
                                        </p:attrNameLst>
                                      </p:cBhvr>
                                      <p:to>
                                        <p:strVal val="visible"/>
                                      </p:to>
                                    </p:set>
                                    <p:animEffect transition="in" filter="slide(fromBottom)">
                                      <p:cBhvr>
                                        <p:cTn id="19" dur="500"/>
                                        <p:tgtEl>
                                          <p:spTgt spid="2051">
                                            <p:txEl>
                                              <p:pRg st="3" end="3"/>
                                            </p:txEl>
                                          </p:spTgt>
                                        </p:tgtEl>
                                      </p:cBhvr>
                                    </p:animEffect>
                                  </p:childTnLst>
                                </p:cTn>
                              </p:par>
                            </p:childTnLst>
                          </p:cTn>
                        </p:par>
                        <p:par>
                          <p:cTn id="20" fill="hold">
                            <p:stCondLst>
                              <p:cond delay="10000"/>
                            </p:stCondLst>
                            <p:childTnLst>
                              <p:par>
                                <p:cTn id="21" presetID="12" presetClass="entr" presetSubtype="4" fill="hold" grpId="0" nodeType="afterEffect">
                                  <p:stCondLst>
                                    <p:cond delay="2000"/>
                                  </p:stCondLst>
                                  <p:childTnLst>
                                    <p:set>
                                      <p:cBhvr>
                                        <p:cTn id="22" dur="1" fill="hold">
                                          <p:stCondLst>
                                            <p:cond delay="0"/>
                                          </p:stCondLst>
                                        </p:cTn>
                                        <p:tgtEl>
                                          <p:spTgt spid="2051">
                                            <p:txEl>
                                              <p:pRg st="4" end="4"/>
                                            </p:txEl>
                                          </p:spTgt>
                                        </p:tgtEl>
                                        <p:attrNameLst>
                                          <p:attrName>style.visibility</p:attrName>
                                        </p:attrNameLst>
                                      </p:cBhvr>
                                      <p:to>
                                        <p:strVal val="visible"/>
                                      </p:to>
                                    </p:set>
                                    <p:animEffect transition="in" filter="slide(fromBottom)">
                                      <p:cBhvr>
                                        <p:cTn id="23" dur="500"/>
                                        <p:tgtEl>
                                          <p:spTgt spid="20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autoUpdateAnimBg="0" advAuto="200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C0648F-FE26-4022-B2AE-FAB77ECD3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5058" name="Rectangle 2"/>
          <p:cNvSpPr>
            <a:spLocks noGrp="1" noChangeArrowheads="1"/>
          </p:cNvSpPr>
          <p:nvPr>
            <p:ph type="ctrTitle"/>
          </p:nvPr>
        </p:nvSpPr>
        <p:spPr>
          <a:xfrm>
            <a:off x="0" y="1981200"/>
            <a:ext cx="9144000" cy="1143000"/>
          </a:xfrm>
        </p:spPr>
        <p:txBody>
          <a:bodyPr>
            <a:normAutofit fontScale="90000"/>
          </a:bodyPr>
          <a:lstStyle/>
          <a:p>
            <a:r>
              <a:rPr lang="en-US" b="1" dirty="0">
                <a:solidFill>
                  <a:schemeClr val="bg1"/>
                </a:solidFill>
              </a:rPr>
              <a:t>The following are </a:t>
            </a:r>
            <a:r>
              <a:rPr lang="en-US" b="1" dirty="0">
                <a:solidFill>
                  <a:srgbClr val="FFFF00"/>
                </a:solidFill>
              </a:rPr>
              <a:t>BANNED</a:t>
            </a:r>
          </a:p>
        </p:txBody>
      </p:sp>
      <p:sp>
        <p:nvSpPr>
          <p:cNvPr id="45061" name="Rectangle 5"/>
          <p:cNvSpPr>
            <a:spLocks noChangeArrowheads="1"/>
          </p:cNvSpPr>
          <p:nvPr/>
        </p:nvSpPr>
        <p:spPr bwMode="auto">
          <a:xfrm>
            <a:off x="228600" y="3200400"/>
            <a:ext cx="8763000" cy="2057400"/>
          </a:xfrm>
          <a:prstGeom prst="rect">
            <a:avLst/>
          </a:prstGeom>
          <a:noFill/>
          <a:ln w="9525">
            <a:noFill/>
            <a:miter lim="800000"/>
            <a:headEnd/>
            <a:tailEnd/>
          </a:ln>
        </p:spPr>
        <p:txBody>
          <a:bodyPr/>
          <a:lstStyle/>
          <a:p>
            <a:pPr fontAlgn="base">
              <a:spcBef>
                <a:spcPct val="20000"/>
              </a:spcBef>
              <a:spcAft>
                <a:spcPct val="0"/>
              </a:spcAft>
              <a:buClr>
                <a:srgbClr val="4F81BD"/>
              </a:buClr>
              <a:buSzPct val="70000"/>
              <a:buFont typeface="Wingdings" pitchFamily="2" charset="2"/>
              <a:buChar char="Ø"/>
            </a:pPr>
            <a:r>
              <a:rPr lang="en-US" sz="2400" dirty="0">
                <a:solidFill>
                  <a:schemeClr val="bg1"/>
                </a:solidFill>
                <a:cs typeface="Arial" pitchFamily="34" charset="0"/>
              </a:rPr>
              <a:t> </a:t>
            </a:r>
            <a:r>
              <a:rPr lang="en-GB" sz="2400" dirty="0">
                <a:solidFill>
                  <a:schemeClr val="bg1"/>
                </a:solidFill>
                <a:cs typeface="Arial" pitchFamily="34" charset="0"/>
              </a:rPr>
              <a:t>Installation of any software including freeware / demo / trial / shareware, etc.</a:t>
            </a:r>
          </a:p>
          <a:p>
            <a:pPr fontAlgn="base">
              <a:spcBef>
                <a:spcPct val="20000"/>
              </a:spcBef>
              <a:spcAft>
                <a:spcPct val="0"/>
              </a:spcAft>
              <a:buClr>
                <a:srgbClr val="4F81BD"/>
              </a:buClr>
              <a:buSzPct val="70000"/>
              <a:buFont typeface="Wingdings" pitchFamily="2" charset="2"/>
              <a:buChar char="Ø"/>
            </a:pPr>
            <a:r>
              <a:rPr lang="en-GB" sz="2400" dirty="0">
                <a:solidFill>
                  <a:schemeClr val="bg1"/>
                </a:solidFill>
                <a:cs typeface="Arial" pitchFamily="34" charset="0"/>
              </a:rPr>
              <a:t> Loud/distracting behaviour or group activities in the computer labs.</a:t>
            </a:r>
          </a:p>
          <a:p>
            <a:pPr fontAlgn="base">
              <a:spcBef>
                <a:spcPct val="20000"/>
              </a:spcBef>
              <a:spcAft>
                <a:spcPct val="0"/>
              </a:spcAft>
              <a:buClr>
                <a:srgbClr val="4F81BD"/>
              </a:buClr>
              <a:buSzPct val="70000"/>
              <a:buFont typeface="Wingdings" pitchFamily="2" charset="2"/>
              <a:buChar char="Ø"/>
            </a:pPr>
            <a:r>
              <a:rPr lang="en-GB" sz="2400" dirty="0">
                <a:solidFill>
                  <a:schemeClr val="bg1"/>
                </a:solidFill>
                <a:cs typeface="Arial" pitchFamily="34" charset="0"/>
              </a:rPr>
              <a:t> Do not lock the workstations after use.</a:t>
            </a:r>
          </a:p>
          <a:p>
            <a:pPr fontAlgn="base">
              <a:spcBef>
                <a:spcPct val="20000"/>
              </a:spcBef>
              <a:spcAft>
                <a:spcPct val="0"/>
              </a:spcAft>
              <a:buClr>
                <a:srgbClr val="4F81BD"/>
              </a:buClr>
              <a:buSzPct val="70000"/>
              <a:buFont typeface="Wingdings" pitchFamily="2" charset="2"/>
              <a:buChar char="Ø"/>
            </a:pPr>
            <a:r>
              <a:rPr lang="en-GB" sz="2400" dirty="0">
                <a:solidFill>
                  <a:schemeClr val="bg1"/>
                </a:solidFill>
                <a:cs typeface="Arial" pitchFamily="34" charset="0"/>
              </a:rPr>
              <a:t> Do not bring/consume food in the labs.</a:t>
            </a:r>
          </a:p>
          <a:p>
            <a:pPr fontAlgn="base">
              <a:spcBef>
                <a:spcPct val="20000"/>
              </a:spcBef>
              <a:spcAft>
                <a:spcPct val="0"/>
              </a:spcAft>
              <a:buClr>
                <a:srgbClr val="4F81BD"/>
              </a:buClr>
              <a:buSzPct val="70000"/>
              <a:buFont typeface="Wingdings" pitchFamily="2" charset="2"/>
              <a:buChar char="Ø"/>
            </a:pPr>
            <a:r>
              <a:rPr lang="en-GB" sz="2400" dirty="0">
                <a:solidFill>
                  <a:schemeClr val="bg1"/>
                </a:solidFill>
                <a:cs typeface="Arial" pitchFamily="34" charset="0"/>
              </a:rPr>
              <a:t> Internet chatting, web-phoning, video-streaming.</a:t>
            </a:r>
          </a:p>
        </p:txBody>
      </p:sp>
      <p:pic>
        <p:nvPicPr>
          <p:cNvPr id="5"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895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1000" fill="hold"/>
                                        <p:tgtEl>
                                          <p:spTgt spid="45058"/>
                                        </p:tgtEl>
                                        <p:attrNameLst>
                                          <p:attrName>ppt_w</p:attrName>
                                        </p:attrNameLst>
                                      </p:cBhvr>
                                      <p:tavLst>
                                        <p:tav tm="0">
                                          <p:val>
                                            <p:fltVal val="0"/>
                                          </p:val>
                                        </p:tav>
                                        <p:tav tm="100000">
                                          <p:val>
                                            <p:strVal val="#ppt_w"/>
                                          </p:val>
                                        </p:tav>
                                      </p:tavLst>
                                    </p:anim>
                                    <p:anim calcmode="lin" valueType="num">
                                      <p:cBhvr>
                                        <p:cTn id="8" dur="1000" fill="hold"/>
                                        <p:tgtEl>
                                          <p:spTgt spid="45058"/>
                                        </p:tgtEl>
                                        <p:attrNameLst>
                                          <p:attrName>ppt_h</p:attrName>
                                        </p:attrNameLst>
                                      </p:cBhvr>
                                      <p:tavLst>
                                        <p:tav tm="0">
                                          <p:val>
                                            <p:fltVal val="0"/>
                                          </p:val>
                                        </p:tav>
                                        <p:tav tm="100000">
                                          <p:val>
                                            <p:strVal val="#ppt_h"/>
                                          </p:val>
                                        </p:tav>
                                      </p:tavLst>
                                    </p:anim>
                                    <p:anim calcmode="lin" valueType="num">
                                      <p:cBhvr>
                                        <p:cTn id="9" dur="1000" fill="hold"/>
                                        <p:tgtEl>
                                          <p:spTgt spid="450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50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5061">
                                            <p:txEl>
                                              <p:pRg st="0" end="0"/>
                                            </p:txEl>
                                          </p:spTgt>
                                        </p:tgtEl>
                                        <p:attrNameLst>
                                          <p:attrName>style.visibility</p:attrName>
                                        </p:attrNameLst>
                                      </p:cBhvr>
                                      <p:to>
                                        <p:strVal val="visible"/>
                                      </p:to>
                                    </p:set>
                                    <p:anim calcmode="lin" valueType="num">
                                      <p:cBhvr additive="base">
                                        <p:cTn id="15" dur="500" fill="hold"/>
                                        <p:tgtEl>
                                          <p:spTgt spid="45061">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506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5061">
                                            <p:txEl>
                                              <p:pRg st="1" end="1"/>
                                            </p:txEl>
                                          </p:spTgt>
                                        </p:tgtEl>
                                        <p:attrNameLst>
                                          <p:attrName>style.visibility</p:attrName>
                                        </p:attrNameLst>
                                      </p:cBhvr>
                                      <p:to>
                                        <p:strVal val="visible"/>
                                      </p:to>
                                    </p:set>
                                    <p:anim calcmode="lin" valueType="num">
                                      <p:cBhvr additive="base">
                                        <p:cTn id="21" dur="500" fill="hold"/>
                                        <p:tgtEl>
                                          <p:spTgt spid="45061">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506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45061">
                                            <p:txEl>
                                              <p:pRg st="2" end="2"/>
                                            </p:txEl>
                                          </p:spTgt>
                                        </p:tgtEl>
                                        <p:attrNameLst>
                                          <p:attrName>style.visibility</p:attrName>
                                        </p:attrNameLst>
                                      </p:cBhvr>
                                      <p:to>
                                        <p:strVal val="visible"/>
                                      </p:to>
                                    </p:set>
                                    <p:anim calcmode="lin" valueType="num">
                                      <p:cBhvr additive="base">
                                        <p:cTn id="27" dur="500" fill="hold"/>
                                        <p:tgtEl>
                                          <p:spTgt spid="45061">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506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45061">
                                            <p:txEl>
                                              <p:pRg st="3" end="3"/>
                                            </p:txEl>
                                          </p:spTgt>
                                        </p:tgtEl>
                                        <p:attrNameLst>
                                          <p:attrName>style.visibility</p:attrName>
                                        </p:attrNameLst>
                                      </p:cBhvr>
                                      <p:to>
                                        <p:strVal val="visible"/>
                                      </p:to>
                                    </p:set>
                                    <p:anim calcmode="lin" valueType="num">
                                      <p:cBhvr additive="base">
                                        <p:cTn id="33" dur="500" fill="hold"/>
                                        <p:tgtEl>
                                          <p:spTgt spid="45061">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4506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5061">
                                            <p:txEl>
                                              <p:pRg st="4" end="4"/>
                                            </p:txEl>
                                          </p:spTgt>
                                        </p:tgtEl>
                                        <p:attrNameLst>
                                          <p:attrName>style.visibility</p:attrName>
                                        </p:attrNameLst>
                                      </p:cBhvr>
                                      <p:to>
                                        <p:strVal val="visible"/>
                                      </p:to>
                                    </p:set>
                                    <p:anim calcmode="lin" valueType="num">
                                      <p:cBhvr additive="base">
                                        <p:cTn id="39" dur="500" fill="hold"/>
                                        <p:tgtEl>
                                          <p:spTgt spid="45061">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506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utoUpdateAnimBg="0"/>
      <p:bldP spid="45061"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F5F129-4997-4A97-8005-C5A4E5502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8616" name="Rectangle 8"/>
          <p:cNvSpPr>
            <a:spLocks noChangeArrowheads="1"/>
          </p:cNvSpPr>
          <p:nvPr/>
        </p:nvSpPr>
        <p:spPr bwMode="auto">
          <a:xfrm>
            <a:off x="381000" y="3200400"/>
            <a:ext cx="8610600" cy="3657600"/>
          </a:xfrm>
          <a:prstGeom prst="rect">
            <a:avLst/>
          </a:prstGeom>
          <a:noFill/>
          <a:ln w="9525">
            <a:noFill/>
            <a:miter lim="800000"/>
            <a:headEnd/>
            <a:tailEnd/>
          </a:ln>
        </p:spPr>
        <p:txBody>
          <a:bodyPr/>
          <a:lstStyle/>
          <a:p>
            <a:pPr fontAlgn="base">
              <a:spcBef>
                <a:spcPct val="20000"/>
              </a:spcBef>
              <a:spcAft>
                <a:spcPct val="0"/>
              </a:spcAft>
              <a:buClr>
                <a:srgbClr val="4F81BD"/>
              </a:buClr>
              <a:buSzPct val="70000"/>
              <a:buFont typeface="Wingdings" pitchFamily="2" charset="2"/>
              <a:buChar char="Ø"/>
            </a:pPr>
            <a:r>
              <a:rPr lang="en-US" sz="2400" dirty="0">
                <a:solidFill>
                  <a:schemeClr val="bg1"/>
                </a:solidFill>
                <a:cs typeface="Arial" pitchFamily="34" charset="0"/>
              </a:rPr>
              <a:t> Using our facilities to earn income in any form.</a:t>
            </a:r>
          </a:p>
          <a:p>
            <a:pPr fontAlgn="base">
              <a:spcBef>
                <a:spcPct val="20000"/>
              </a:spcBef>
              <a:spcAft>
                <a:spcPct val="0"/>
              </a:spcAft>
              <a:buClr>
                <a:srgbClr val="4F81BD"/>
              </a:buClr>
              <a:buSzPct val="70000"/>
              <a:buFont typeface="Wingdings" pitchFamily="2" charset="2"/>
              <a:buNone/>
            </a:pPr>
            <a:endParaRPr lang="en-US" sz="800" dirty="0">
              <a:solidFill>
                <a:schemeClr val="bg1"/>
              </a:solidFill>
              <a:cs typeface="Arial" pitchFamily="34" charset="0"/>
            </a:endParaRPr>
          </a:p>
          <a:p>
            <a:pPr fontAlgn="base">
              <a:spcBef>
                <a:spcPct val="20000"/>
              </a:spcBef>
              <a:spcAft>
                <a:spcPct val="0"/>
              </a:spcAft>
              <a:buClr>
                <a:srgbClr val="4F81BD"/>
              </a:buClr>
              <a:buSzPct val="70000"/>
              <a:buFont typeface="Wingdings" pitchFamily="2" charset="2"/>
              <a:buChar char="Ø"/>
            </a:pPr>
            <a:r>
              <a:rPr lang="en-US" sz="2400" dirty="0">
                <a:solidFill>
                  <a:schemeClr val="bg1"/>
                </a:solidFill>
                <a:cs typeface="Arial" pitchFamily="34" charset="0"/>
              </a:rPr>
              <a:t> Abuse of the printing facilities.</a:t>
            </a:r>
          </a:p>
          <a:p>
            <a:pPr fontAlgn="base">
              <a:spcBef>
                <a:spcPct val="20000"/>
              </a:spcBef>
              <a:spcAft>
                <a:spcPct val="0"/>
              </a:spcAft>
              <a:buClr>
                <a:srgbClr val="4F81BD"/>
              </a:buClr>
              <a:buSzPct val="70000"/>
              <a:buFont typeface="Wingdings" pitchFamily="2" charset="2"/>
              <a:buChar char="Ø"/>
            </a:pPr>
            <a:r>
              <a:rPr lang="en-GB" sz="2400" dirty="0">
                <a:solidFill>
                  <a:schemeClr val="bg1"/>
                </a:solidFill>
                <a:cs typeface="Arial" pitchFamily="34" charset="0"/>
              </a:rPr>
              <a:t>Do not unplug any of the cables (</a:t>
            </a:r>
            <a:r>
              <a:rPr lang="en-GB" sz="2400" dirty="0" err="1">
                <a:solidFill>
                  <a:schemeClr val="bg1"/>
                </a:solidFill>
                <a:cs typeface="Arial" pitchFamily="34" charset="0"/>
              </a:rPr>
              <a:t>etc</a:t>
            </a:r>
            <a:r>
              <a:rPr lang="en-GB" sz="2400" dirty="0">
                <a:solidFill>
                  <a:schemeClr val="bg1"/>
                </a:solidFill>
                <a:cs typeface="Arial" pitchFamily="34" charset="0"/>
              </a:rPr>
              <a:t>, power cables and LAN / Internet Cable).</a:t>
            </a:r>
          </a:p>
          <a:p>
            <a:pPr fontAlgn="base">
              <a:spcBef>
                <a:spcPct val="20000"/>
              </a:spcBef>
              <a:spcAft>
                <a:spcPct val="0"/>
              </a:spcAft>
              <a:buClr>
                <a:srgbClr val="4F81BD"/>
              </a:buClr>
              <a:buSzPct val="70000"/>
              <a:buFont typeface="Wingdings" pitchFamily="2" charset="2"/>
              <a:buChar char="Ø"/>
            </a:pPr>
            <a:r>
              <a:rPr lang="en-GB" sz="2400" dirty="0">
                <a:solidFill>
                  <a:schemeClr val="bg1"/>
                </a:solidFill>
                <a:cs typeface="Arial" pitchFamily="34" charset="0"/>
              </a:rPr>
              <a:t>Do not flip down the monitor.</a:t>
            </a:r>
          </a:p>
          <a:p>
            <a:pPr fontAlgn="base">
              <a:spcBef>
                <a:spcPct val="20000"/>
              </a:spcBef>
              <a:spcAft>
                <a:spcPct val="0"/>
              </a:spcAft>
              <a:buClr>
                <a:srgbClr val="4F81BD"/>
              </a:buClr>
              <a:buSzPct val="70000"/>
              <a:buFont typeface="Wingdings" pitchFamily="2" charset="2"/>
              <a:buChar char="Ø"/>
            </a:pPr>
            <a:r>
              <a:rPr lang="en-GB" sz="2400" dirty="0">
                <a:solidFill>
                  <a:schemeClr val="bg1"/>
                </a:solidFill>
                <a:cs typeface="Arial" pitchFamily="34" charset="0"/>
              </a:rPr>
              <a:t>Please shut down the computer after use.</a:t>
            </a:r>
          </a:p>
          <a:p>
            <a:pPr fontAlgn="base">
              <a:spcBef>
                <a:spcPct val="20000"/>
              </a:spcBef>
              <a:spcAft>
                <a:spcPct val="0"/>
              </a:spcAft>
              <a:buClr>
                <a:srgbClr val="4F81BD"/>
              </a:buClr>
              <a:buSzPct val="70000"/>
              <a:buFont typeface="Wingdings" pitchFamily="2" charset="2"/>
              <a:buChar char="Ø"/>
            </a:pPr>
            <a:r>
              <a:rPr lang="en-GB" sz="2400" dirty="0">
                <a:solidFill>
                  <a:schemeClr val="bg1"/>
                </a:solidFill>
                <a:cs typeface="Arial" pitchFamily="34" charset="0"/>
              </a:rPr>
              <a:t>Please clean up after use and rearrange the chair to its original place.</a:t>
            </a:r>
          </a:p>
          <a:p>
            <a:pPr fontAlgn="base">
              <a:spcBef>
                <a:spcPct val="20000"/>
              </a:spcBef>
              <a:spcAft>
                <a:spcPct val="0"/>
              </a:spcAft>
              <a:buClr>
                <a:srgbClr val="4F81BD"/>
              </a:buClr>
              <a:buSzPct val="70000"/>
              <a:buFont typeface="Wingdings" pitchFamily="2" charset="2"/>
              <a:buChar char="Ø"/>
            </a:pPr>
            <a:endParaRPr lang="en-US" sz="2400" dirty="0">
              <a:solidFill>
                <a:schemeClr val="bg1"/>
              </a:solidFill>
              <a:cs typeface="Arial" pitchFamily="34" charset="0"/>
            </a:endParaRPr>
          </a:p>
        </p:txBody>
      </p:sp>
      <p:sp>
        <p:nvSpPr>
          <p:cNvPr id="6" name="Rectangle 2"/>
          <p:cNvSpPr>
            <a:spLocks noGrp="1" noChangeArrowheads="1"/>
          </p:cNvSpPr>
          <p:nvPr>
            <p:ph type="ctrTitle"/>
          </p:nvPr>
        </p:nvSpPr>
        <p:spPr>
          <a:xfrm>
            <a:off x="0" y="2133600"/>
            <a:ext cx="9144000" cy="1143000"/>
          </a:xfrm>
        </p:spPr>
        <p:txBody>
          <a:bodyPr>
            <a:normAutofit fontScale="90000"/>
          </a:bodyPr>
          <a:lstStyle/>
          <a:p>
            <a:r>
              <a:rPr lang="en-US" b="1" dirty="0">
                <a:solidFill>
                  <a:schemeClr val="bg1"/>
                </a:solidFill>
              </a:rPr>
              <a:t>The following are </a:t>
            </a:r>
            <a:r>
              <a:rPr lang="en-US" b="1" dirty="0">
                <a:solidFill>
                  <a:srgbClr val="FFFF00"/>
                </a:solidFill>
              </a:rPr>
              <a:t>BANNED</a:t>
            </a: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441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8616">
                                            <p:txEl>
                                              <p:pRg st="0" end="0"/>
                                            </p:txEl>
                                          </p:spTgt>
                                        </p:tgtEl>
                                        <p:attrNameLst>
                                          <p:attrName>style.visibility</p:attrName>
                                        </p:attrNameLst>
                                      </p:cBhvr>
                                      <p:to>
                                        <p:strVal val="visible"/>
                                      </p:to>
                                    </p:set>
                                    <p:animEffect transition="in" filter="strips(downRight)">
                                      <p:cBhvr>
                                        <p:cTn id="7" dur="500"/>
                                        <p:tgtEl>
                                          <p:spTgt spid="686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68616">
                                            <p:txEl>
                                              <p:pRg st="2" end="2"/>
                                            </p:txEl>
                                          </p:spTgt>
                                        </p:tgtEl>
                                        <p:attrNameLst>
                                          <p:attrName>style.visibility</p:attrName>
                                        </p:attrNameLst>
                                      </p:cBhvr>
                                      <p:to>
                                        <p:strVal val="visible"/>
                                      </p:to>
                                    </p:set>
                                    <p:animEffect transition="in" filter="strips(downRight)">
                                      <p:cBhvr>
                                        <p:cTn id="12" dur="500"/>
                                        <p:tgtEl>
                                          <p:spTgt spid="686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68616">
                                            <p:txEl>
                                              <p:pRg st="3" end="3"/>
                                            </p:txEl>
                                          </p:spTgt>
                                        </p:tgtEl>
                                        <p:attrNameLst>
                                          <p:attrName>style.visibility</p:attrName>
                                        </p:attrNameLst>
                                      </p:cBhvr>
                                      <p:to>
                                        <p:strVal val="visible"/>
                                      </p:to>
                                    </p:set>
                                    <p:animEffect transition="in" filter="strips(downRight)">
                                      <p:cBhvr>
                                        <p:cTn id="17" dur="500"/>
                                        <p:tgtEl>
                                          <p:spTgt spid="686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8616">
                                            <p:txEl>
                                              <p:pRg st="4" end="4"/>
                                            </p:txEl>
                                          </p:spTgt>
                                        </p:tgtEl>
                                        <p:attrNameLst>
                                          <p:attrName>style.visibility</p:attrName>
                                        </p:attrNameLst>
                                      </p:cBhvr>
                                      <p:to>
                                        <p:strVal val="visible"/>
                                      </p:to>
                                    </p:set>
                                    <p:animEffect transition="in" filter="strips(downRight)">
                                      <p:cBhvr>
                                        <p:cTn id="22" dur="500"/>
                                        <p:tgtEl>
                                          <p:spTgt spid="686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68616">
                                            <p:txEl>
                                              <p:pRg st="5" end="5"/>
                                            </p:txEl>
                                          </p:spTgt>
                                        </p:tgtEl>
                                        <p:attrNameLst>
                                          <p:attrName>style.visibility</p:attrName>
                                        </p:attrNameLst>
                                      </p:cBhvr>
                                      <p:to>
                                        <p:strVal val="visible"/>
                                      </p:to>
                                    </p:set>
                                    <p:animEffect transition="in" filter="strips(downRight)">
                                      <p:cBhvr>
                                        <p:cTn id="27" dur="500"/>
                                        <p:tgtEl>
                                          <p:spTgt spid="6861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68616">
                                            <p:txEl>
                                              <p:pRg st="6" end="6"/>
                                            </p:txEl>
                                          </p:spTgt>
                                        </p:tgtEl>
                                        <p:attrNameLst>
                                          <p:attrName>style.visibility</p:attrName>
                                        </p:attrNameLst>
                                      </p:cBhvr>
                                      <p:to>
                                        <p:strVal val="visible"/>
                                      </p:to>
                                    </p:set>
                                    <p:animEffect transition="in" filter="strips(downRight)">
                                      <p:cBhvr>
                                        <p:cTn id="32" dur="500"/>
                                        <p:tgtEl>
                                          <p:spTgt spid="68616">
                                            <p:txEl>
                                              <p:pRg st="6" end="6"/>
                                            </p:txEl>
                                          </p:spTgt>
                                        </p:tgtEl>
                                      </p:cBhvr>
                                    </p:animEffect>
                                  </p:childTnLst>
                                </p:cTn>
                              </p:par>
                            </p:childTnLst>
                          </p:cTn>
                        </p:par>
                        <p:par>
                          <p:cTn id="33" fill="hold">
                            <p:stCondLst>
                              <p:cond delay="500"/>
                            </p:stCondLst>
                            <p:childTnLst>
                              <p:par>
                                <p:cTn id="34" presetID="15"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fltVal val="0"/>
                                          </p:val>
                                        </p:tav>
                                        <p:tav tm="100000">
                                          <p:val>
                                            <p:strVal val="#ppt_w"/>
                                          </p:val>
                                        </p:tav>
                                      </p:tavLst>
                                    </p:anim>
                                    <p:anim calcmode="lin" valueType="num">
                                      <p:cBhvr>
                                        <p:cTn id="37" dur="1000" fill="hold"/>
                                        <p:tgtEl>
                                          <p:spTgt spid="6"/>
                                        </p:tgtEl>
                                        <p:attrNameLst>
                                          <p:attrName>ppt_h</p:attrName>
                                        </p:attrNameLst>
                                      </p:cBhvr>
                                      <p:tavLst>
                                        <p:tav tm="0">
                                          <p:val>
                                            <p:fltVal val="0"/>
                                          </p:val>
                                        </p:tav>
                                        <p:tav tm="100000">
                                          <p:val>
                                            <p:strVal val="#ppt_h"/>
                                          </p:val>
                                        </p:tav>
                                      </p:tavLst>
                                    </p:anim>
                                    <p:anim calcmode="lin" valueType="num">
                                      <p:cBhvr>
                                        <p:cTn id="38"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6" grpId="0" build="p" autoUpdateAnimBg="0"/>
      <p:bldP spid="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10E83-A7BE-4544-970B-4C0D6DEA8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0663" name="Rectangle 7"/>
          <p:cNvSpPr>
            <a:spLocks noGrp="1" noChangeArrowheads="1"/>
          </p:cNvSpPr>
          <p:nvPr>
            <p:ph type="subTitle" idx="1"/>
          </p:nvPr>
        </p:nvSpPr>
        <p:spPr>
          <a:xfrm>
            <a:off x="533400" y="3657600"/>
            <a:ext cx="8458200" cy="2438400"/>
          </a:xfrm>
          <a:noFill/>
          <a:ln/>
        </p:spPr>
        <p:txBody>
          <a:bodyPr>
            <a:normAutofit fontScale="92500" lnSpcReduction="10000"/>
          </a:bodyPr>
          <a:lstStyle/>
          <a:p>
            <a:pPr algn="l">
              <a:lnSpc>
                <a:spcPct val="90000"/>
              </a:lnSpc>
              <a:buFont typeface="Wingdings" pitchFamily="2" charset="2"/>
              <a:buChar char="Ø"/>
            </a:pPr>
            <a:r>
              <a:rPr lang="en-US" sz="2400" dirty="0">
                <a:solidFill>
                  <a:schemeClr val="bg1"/>
                </a:solidFill>
              </a:rPr>
              <a:t> Hacking and introducing of virus of any kind.</a:t>
            </a:r>
          </a:p>
          <a:p>
            <a:pPr algn="l">
              <a:lnSpc>
                <a:spcPct val="90000"/>
              </a:lnSpc>
            </a:pPr>
            <a:endParaRPr lang="en-US" sz="800" dirty="0">
              <a:solidFill>
                <a:schemeClr val="bg1"/>
              </a:solidFill>
            </a:endParaRPr>
          </a:p>
          <a:p>
            <a:pPr algn="l">
              <a:lnSpc>
                <a:spcPct val="90000"/>
              </a:lnSpc>
              <a:buFont typeface="Wingdings" pitchFamily="2" charset="2"/>
              <a:buChar char="Ø"/>
            </a:pPr>
            <a:r>
              <a:rPr lang="en-US" sz="2400" dirty="0">
                <a:solidFill>
                  <a:schemeClr val="bg1"/>
                </a:solidFill>
              </a:rPr>
              <a:t> Giving someone </a:t>
            </a:r>
            <a:r>
              <a:rPr lang="en-US" sz="2400" dirty="0" err="1">
                <a:solidFill>
                  <a:schemeClr val="bg1"/>
                </a:solidFill>
              </a:rPr>
              <a:t>authorised</a:t>
            </a:r>
            <a:r>
              <a:rPr lang="en-US" sz="2400" dirty="0">
                <a:solidFill>
                  <a:schemeClr val="bg1"/>
                </a:solidFill>
              </a:rPr>
              <a:t> access (giving away your password).</a:t>
            </a:r>
          </a:p>
          <a:p>
            <a:pPr algn="l">
              <a:lnSpc>
                <a:spcPct val="90000"/>
              </a:lnSpc>
            </a:pPr>
            <a:endParaRPr lang="en-US" sz="900" dirty="0">
              <a:solidFill>
                <a:schemeClr val="bg1"/>
              </a:solidFill>
            </a:endParaRPr>
          </a:p>
          <a:p>
            <a:pPr algn="l">
              <a:lnSpc>
                <a:spcPct val="90000"/>
              </a:lnSpc>
              <a:buFont typeface="Wingdings" pitchFamily="2" charset="2"/>
              <a:buChar char="Ø"/>
            </a:pPr>
            <a:r>
              <a:rPr lang="en-US" sz="2400" dirty="0">
                <a:solidFill>
                  <a:schemeClr val="bg1"/>
                </a:solidFill>
              </a:rPr>
              <a:t> Downloading and storing obscene materials. </a:t>
            </a:r>
            <a:endParaRPr lang="en-US" sz="800" dirty="0">
              <a:solidFill>
                <a:schemeClr val="bg1"/>
              </a:solidFill>
            </a:endParaRPr>
          </a:p>
          <a:p>
            <a:pPr algn="l">
              <a:lnSpc>
                <a:spcPct val="90000"/>
              </a:lnSpc>
              <a:buFont typeface="Wingdings" pitchFamily="2" charset="2"/>
              <a:buChar char="Ø"/>
            </a:pPr>
            <a:r>
              <a:rPr lang="en-US" sz="2400" dirty="0">
                <a:solidFill>
                  <a:schemeClr val="bg1"/>
                </a:solidFill>
              </a:rPr>
              <a:t> Downloading  of MP3 or similar material.</a:t>
            </a:r>
          </a:p>
        </p:txBody>
      </p:sp>
      <p:sp>
        <p:nvSpPr>
          <p:cNvPr id="7" name="Rectangle 2"/>
          <p:cNvSpPr txBox="1">
            <a:spLocks noChangeArrowheads="1"/>
          </p:cNvSpPr>
          <p:nvPr/>
        </p:nvSpPr>
        <p:spPr bwMode="auto">
          <a:xfrm>
            <a:off x="0" y="22860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4400" b="1" kern="0" dirty="0">
                <a:solidFill>
                  <a:schemeClr val="bg1"/>
                </a:solidFill>
                <a:cs typeface="Arial" pitchFamily="34" charset="0"/>
              </a:rPr>
              <a:t>The following are </a:t>
            </a:r>
            <a:r>
              <a:rPr lang="en-US" sz="4400" b="1" kern="0" dirty="0">
                <a:solidFill>
                  <a:srgbClr val="FFFF00"/>
                </a:solidFill>
                <a:cs typeface="Arial" pitchFamily="34" charset="0"/>
              </a:rPr>
              <a:t>ILLEGAL</a:t>
            </a: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6041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0663">
                                            <p:txEl>
                                              <p:pRg st="0" end="0"/>
                                            </p:txEl>
                                          </p:spTgt>
                                        </p:tgtEl>
                                        <p:attrNameLst>
                                          <p:attrName>style.visibility</p:attrName>
                                        </p:attrNameLst>
                                      </p:cBhvr>
                                      <p:to>
                                        <p:strVal val="visible"/>
                                      </p:to>
                                    </p:set>
                                    <p:animEffect transition="in" filter="strips(downRight)">
                                      <p:cBhvr>
                                        <p:cTn id="7" dur="500"/>
                                        <p:tgtEl>
                                          <p:spTgt spid="706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70663">
                                            <p:txEl>
                                              <p:pRg st="2" end="2"/>
                                            </p:txEl>
                                          </p:spTgt>
                                        </p:tgtEl>
                                        <p:attrNameLst>
                                          <p:attrName>style.visibility</p:attrName>
                                        </p:attrNameLst>
                                      </p:cBhvr>
                                      <p:to>
                                        <p:strVal val="visible"/>
                                      </p:to>
                                    </p:set>
                                    <p:animEffect transition="in" filter="strips(downRight)">
                                      <p:cBhvr>
                                        <p:cTn id="12" dur="500"/>
                                        <p:tgtEl>
                                          <p:spTgt spid="7066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70663">
                                            <p:txEl>
                                              <p:pRg st="4" end="4"/>
                                            </p:txEl>
                                          </p:spTgt>
                                        </p:tgtEl>
                                        <p:attrNameLst>
                                          <p:attrName>style.visibility</p:attrName>
                                        </p:attrNameLst>
                                      </p:cBhvr>
                                      <p:to>
                                        <p:strVal val="visible"/>
                                      </p:to>
                                    </p:set>
                                    <p:animEffect transition="in" filter="strips(downRight)">
                                      <p:cBhvr>
                                        <p:cTn id="17" dur="500"/>
                                        <p:tgtEl>
                                          <p:spTgt spid="7066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70663">
                                            <p:txEl>
                                              <p:pRg st="5" end="5"/>
                                            </p:txEl>
                                          </p:spTgt>
                                        </p:tgtEl>
                                        <p:attrNameLst>
                                          <p:attrName>style.visibility</p:attrName>
                                        </p:attrNameLst>
                                      </p:cBhvr>
                                      <p:to>
                                        <p:strVal val="visible"/>
                                      </p:to>
                                    </p:set>
                                    <p:animEffect transition="in" filter="strips(downRight)">
                                      <p:cBhvr>
                                        <p:cTn id="22" dur="500"/>
                                        <p:tgtEl>
                                          <p:spTgt spid="70663">
                                            <p:txEl>
                                              <p:pRg st="5" end="5"/>
                                            </p:txEl>
                                          </p:spTgt>
                                        </p:tgtEl>
                                      </p:cBhvr>
                                    </p:animEffect>
                                  </p:childTnLst>
                                </p:cTn>
                              </p:par>
                            </p:childTnLst>
                          </p:cTn>
                        </p:par>
                        <p:par>
                          <p:cTn id="23" fill="hold">
                            <p:stCondLst>
                              <p:cond delay="500"/>
                            </p:stCondLst>
                            <p:childTnLst>
                              <p:par>
                                <p:cTn id="24" presetID="15"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3" grpId="0" build="p" autoUpdateAnimBg="0"/>
      <p:bldP spid="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8F390D-529C-4953-A9B5-AECE7FD1E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4761" name="Rectangle 9"/>
          <p:cNvSpPr>
            <a:spLocks noGrp="1" noChangeArrowheads="1"/>
          </p:cNvSpPr>
          <p:nvPr>
            <p:ph type="ctrTitle"/>
          </p:nvPr>
        </p:nvSpPr>
        <p:spPr>
          <a:xfrm>
            <a:off x="0" y="2416175"/>
            <a:ext cx="9144000" cy="1012825"/>
          </a:xfrm>
          <a:noFill/>
          <a:ln/>
        </p:spPr>
        <p:txBody>
          <a:bodyPr/>
          <a:lstStyle/>
          <a:p>
            <a:r>
              <a:rPr lang="en-US" b="1" i="1" dirty="0">
                <a:solidFill>
                  <a:srgbClr val="FFFF00"/>
                </a:solidFill>
              </a:rPr>
              <a:t>Disciplinary Action</a:t>
            </a:r>
          </a:p>
        </p:txBody>
      </p:sp>
      <p:sp>
        <p:nvSpPr>
          <p:cNvPr id="74762" name="Rectangle 10"/>
          <p:cNvSpPr>
            <a:spLocks noChangeArrowheads="1"/>
          </p:cNvSpPr>
          <p:nvPr/>
        </p:nvSpPr>
        <p:spPr bwMode="auto">
          <a:xfrm>
            <a:off x="457200" y="3505200"/>
            <a:ext cx="8305800" cy="2438400"/>
          </a:xfrm>
          <a:prstGeom prst="rect">
            <a:avLst/>
          </a:prstGeom>
          <a:noFill/>
          <a:ln w="9525">
            <a:noFill/>
            <a:miter lim="800000"/>
            <a:headEnd/>
            <a:tailEnd/>
          </a:ln>
        </p:spPr>
        <p:txBody>
          <a:bodyPr/>
          <a:lstStyle/>
          <a:p>
            <a:pPr fontAlgn="base">
              <a:lnSpc>
                <a:spcPct val="90000"/>
              </a:lnSpc>
              <a:spcBef>
                <a:spcPct val="20000"/>
              </a:spcBef>
              <a:spcAft>
                <a:spcPct val="0"/>
              </a:spcAft>
              <a:buClr>
                <a:srgbClr val="4F81BD"/>
              </a:buClr>
              <a:buSzPct val="70000"/>
              <a:buFont typeface="Wingdings" pitchFamily="2" charset="2"/>
              <a:buChar char="Ø"/>
            </a:pPr>
            <a:r>
              <a:rPr lang="en-US" sz="2800" dirty="0">
                <a:solidFill>
                  <a:schemeClr val="bg1"/>
                </a:solidFill>
                <a:cs typeface="Arial" pitchFamily="34" charset="0"/>
              </a:rPr>
              <a:t> Verbal warning (</a:t>
            </a:r>
            <a:r>
              <a:rPr lang="en-US" sz="2800" i="1" dirty="0">
                <a:solidFill>
                  <a:schemeClr val="bg1"/>
                </a:solidFill>
                <a:cs typeface="Arial" pitchFamily="34" charset="0"/>
              </a:rPr>
              <a:t>1</a:t>
            </a:r>
            <a:r>
              <a:rPr lang="en-US" sz="2800" i="1" baseline="30000" dirty="0">
                <a:solidFill>
                  <a:schemeClr val="bg1"/>
                </a:solidFill>
                <a:cs typeface="Arial" pitchFamily="34" charset="0"/>
              </a:rPr>
              <a:t>st</a:t>
            </a:r>
            <a:r>
              <a:rPr lang="en-US" sz="2800" i="1" dirty="0">
                <a:solidFill>
                  <a:schemeClr val="bg1"/>
                </a:solidFill>
                <a:cs typeface="Arial" pitchFamily="34" charset="0"/>
              </a:rPr>
              <a:t> warning</a:t>
            </a:r>
            <a:r>
              <a:rPr lang="en-US" sz="2800" dirty="0">
                <a:solidFill>
                  <a:schemeClr val="bg1"/>
                </a:solidFill>
                <a:cs typeface="Arial" pitchFamily="34" charset="0"/>
              </a:rPr>
              <a:t>)</a:t>
            </a:r>
          </a:p>
          <a:p>
            <a:pPr fontAlgn="base">
              <a:lnSpc>
                <a:spcPct val="90000"/>
              </a:lnSpc>
              <a:spcBef>
                <a:spcPct val="20000"/>
              </a:spcBef>
              <a:spcAft>
                <a:spcPct val="0"/>
              </a:spcAft>
              <a:buClr>
                <a:srgbClr val="4F81BD"/>
              </a:buClr>
              <a:buSzPct val="70000"/>
              <a:buFont typeface="Wingdings" pitchFamily="2" charset="2"/>
              <a:buNone/>
            </a:pPr>
            <a:endParaRPr lang="en-US" sz="800" dirty="0">
              <a:solidFill>
                <a:schemeClr val="bg1"/>
              </a:solidFill>
              <a:cs typeface="Arial" pitchFamily="34" charset="0"/>
            </a:endParaRPr>
          </a:p>
          <a:p>
            <a:pPr fontAlgn="base">
              <a:lnSpc>
                <a:spcPct val="90000"/>
              </a:lnSpc>
              <a:spcBef>
                <a:spcPct val="20000"/>
              </a:spcBef>
              <a:spcAft>
                <a:spcPct val="0"/>
              </a:spcAft>
              <a:buClr>
                <a:srgbClr val="4F81BD"/>
              </a:buClr>
              <a:buSzPct val="70000"/>
              <a:buFont typeface="Wingdings" pitchFamily="2" charset="2"/>
              <a:buChar char="Ø"/>
            </a:pPr>
            <a:r>
              <a:rPr lang="en-US" sz="2800" dirty="0">
                <a:solidFill>
                  <a:schemeClr val="bg1"/>
                </a:solidFill>
                <a:cs typeface="Arial" pitchFamily="34" charset="0"/>
              </a:rPr>
              <a:t> Formal written warning (</a:t>
            </a:r>
            <a:r>
              <a:rPr lang="en-US" sz="2800" i="1" dirty="0">
                <a:solidFill>
                  <a:schemeClr val="bg1"/>
                </a:solidFill>
                <a:cs typeface="Arial" pitchFamily="34" charset="0"/>
              </a:rPr>
              <a:t>2</a:t>
            </a:r>
            <a:r>
              <a:rPr lang="en-US" sz="2800" i="1" baseline="30000" dirty="0">
                <a:solidFill>
                  <a:schemeClr val="bg1"/>
                </a:solidFill>
                <a:cs typeface="Arial" pitchFamily="34" charset="0"/>
              </a:rPr>
              <a:t>nd</a:t>
            </a:r>
            <a:r>
              <a:rPr lang="en-US" sz="2800" i="1" dirty="0">
                <a:solidFill>
                  <a:schemeClr val="bg1"/>
                </a:solidFill>
                <a:cs typeface="Arial" pitchFamily="34" charset="0"/>
              </a:rPr>
              <a:t> warning recorded on file)</a:t>
            </a:r>
            <a:endParaRPr lang="en-US" sz="2800" dirty="0">
              <a:solidFill>
                <a:schemeClr val="bg1"/>
              </a:solidFill>
              <a:cs typeface="Arial" pitchFamily="34" charset="0"/>
            </a:endParaRPr>
          </a:p>
          <a:p>
            <a:pPr fontAlgn="base">
              <a:lnSpc>
                <a:spcPct val="90000"/>
              </a:lnSpc>
              <a:spcBef>
                <a:spcPct val="20000"/>
              </a:spcBef>
              <a:spcAft>
                <a:spcPct val="0"/>
              </a:spcAft>
              <a:buClr>
                <a:srgbClr val="4F81BD"/>
              </a:buClr>
              <a:buSzPct val="70000"/>
              <a:buFont typeface="Wingdings" pitchFamily="2" charset="2"/>
              <a:buNone/>
            </a:pPr>
            <a:endParaRPr lang="en-US" sz="800" dirty="0">
              <a:solidFill>
                <a:schemeClr val="bg1"/>
              </a:solidFill>
              <a:cs typeface="Arial" pitchFamily="34" charset="0"/>
            </a:endParaRPr>
          </a:p>
          <a:p>
            <a:pPr fontAlgn="base">
              <a:lnSpc>
                <a:spcPct val="90000"/>
              </a:lnSpc>
              <a:spcBef>
                <a:spcPct val="20000"/>
              </a:spcBef>
              <a:spcAft>
                <a:spcPct val="0"/>
              </a:spcAft>
              <a:buClr>
                <a:srgbClr val="4F81BD"/>
              </a:buClr>
              <a:buSzPct val="70000"/>
              <a:buFont typeface="Wingdings" pitchFamily="2" charset="2"/>
              <a:buChar char="Ø"/>
            </a:pPr>
            <a:r>
              <a:rPr lang="en-US" sz="2800" dirty="0">
                <a:solidFill>
                  <a:schemeClr val="bg1"/>
                </a:solidFill>
                <a:cs typeface="Arial" pitchFamily="34" charset="0"/>
              </a:rPr>
              <a:t> Withdrawal of user account/access</a:t>
            </a: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70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4761"/>
                                        </p:tgtEl>
                                        <p:attrNameLst>
                                          <p:attrName>style.visibility</p:attrName>
                                        </p:attrNameLst>
                                      </p:cBhvr>
                                      <p:to>
                                        <p:strVal val="visible"/>
                                      </p:to>
                                    </p:set>
                                    <p:anim calcmode="lin" valueType="num">
                                      <p:cBhvr>
                                        <p:cTn id="7" dur="1000" fill="hold"/>
                                        <p:tgtEl>
                                          <p:spTgt spid="74761"/>
                                        </p:tgtEl>
                                        <p:attrNameLst>
                                          <p:attrName>ppt_w</p:attrName>
                                        </p:attrNameLst>
                                      </p:cBhvr>
                                      <p:tavLst>
                                        <p:tav tm="0">
                                          <p:val>
                                            <p:fltVal val="0"/>
                                          </p:val>
                                        </p:tav>
                                        <p:tav tm="100000">
                                          <p:val>
                                            <p:strVal val="#ppt_w"/>
                                          </p:val>
                                        </p:tav>
                                      </p:tavLst>
                                    </p:anim>
                                    <p:anim calcmode="lin" valueType="num">
                                      <p:cBhvr>
                                        <p:cTn id="8" dur="1000" fill="hold"/>
                                        <p:tgtEl>
                                          <p:spTgt spid="74761"/>
                                        </p:tgtEl>
                                        <p:attrNameLst>
                                          <p:attrName>ppt_h</p:attrName>
                                        </p:attrNameLst>
                                      </p:cBhvr>
                                      <p:tavLst>
                                        <p:tav tm="0">
                                          <p:val>
                                            <p:fltVal val="0"/>
                                          </p:val>
                                        </p:tav>
                                        <p:tav tm="100000">
                                          <p:val>
                                            <p:strVal val="#ppt_h"/>
                                          </p:val>
                                        </p:tav>
                                      </p:tavLst>
                                    </p:anim>
                                    <p:anim calcmode="lin" valueType="num">
                                      <p:cBhvr>
                                        <p:cTn id="9" dur="1000" fill="hold"/>
                                        <p:tgtEl>
                                          <p:spTgt spid="7476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47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74762"/>
                                        </p:tgtEl>
                                        <p:attrNameLst>
                                          <p:attrName>style.visibility</p:attrName>
                                        </p:attrNameLst>
                                      </p:cBhvr>
                                      <p:to>
                                        <p:strVal val="visible"/>
                                      </p:to>
                                    </p:set>
                                    <p:animEffect transition="in" filter="strips(downRight)">
                                      <p:cBhvr>
                                        <p:cTn id="15" dur="500"/>
                                        <p:tgtEl>
                                          <p:spTgt spid="74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1" grpId="0" animBg="1"/>
      <p:bldP spid="7476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A2CA19-15AD-4800-93C6-3A26D9D3D7B8}"/>
              </a:ext>
            </a:extLst>
          </p:cNvPr>
          <p:cNvPicPr>
            <a:picLocks noChangeAspect="1"/>
          </p:cNvPicPr>
          <p:nvPr/>
        </p:nvPicPr>
        <p:blipFill>
          <a:blip r:embed="rId2"/>
          <a:stretch>
            <a:fillRect/>
          </a:stretch>
        </p:blipFill>
        <p:spPr>
          <a:xfrm>
            <a:off x="0" y="0"/>
            <a:ext cx="9144000" cy="6857999"/>
          </a:xfrm>
          <a:prstGeom prst="rect">
            <a:avLst/>
          </a:prstGeom>
        </p:spPr>
      </p:pic>
      <p:sp>
        <p:nvSpPr>
          <p:cNvPr id="6147" name="Text Box 2"/>
          <p:cNvSpPr txBox="1">
            <a:spLocks noChangeArrowheads="1"/>
          </p:cNvSpPr>
          <p:nvPr/>
        </p:nvSpPr>
        <p:spPr bwMode="auto">
          <a:xfrm>
            <a:off x="762000" y="1752600"/>
            <a:ext cx="7315200" cy="4152900"/>
          </a:xfrm>
          <a:prstGeom prst="rect">
            <a:avLst/>
          </a:prstGeom>
          <a:noFill/>
          <a:ln w="9525">
            <a:noFill/>
            <a:miter lim="800000"/>
            <a:headEnd/>
            <a:tailEnd/>
          </a:ln>
        </p:spPr>
        <p:txBody>
          <a:bodyPr>
            <a:spAutoFit/>
          </a:bodyPr>
          <a:lstStyle/>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 Refund Policy:</a:t>
            </a:r>
          </a:p>
          <a:p>
            <a:pPr marL="914400" marR="0" lvl="0" indent="-449263" algn="l" defTabSz="457200" rtl="0" eaLnBrk="1" fontAlgn="auto" latinLnBrk="0" hangingPunct="1">
              <a:lnSpc>
                <a:spcPct val="100000"/>
              </a:lnSpc>
              <a:spcBef>
                <a:spcPct val="5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Registration Fee &amp; Other Fees</a:t>
            </a:r>
          </a:p>
          <a:p>
            <a:pPr marL="914400" marR="0" lvl="0" indent="-449263" algn="l" defTabSz="457200" rtl="0" eaLnBrk="1" fontAlgn="auto" latinLnBrk="0" hangingPunct="1">
              <a:lnSpc>
                <a:spcPct val="100000"/>
              </a:lnSpc>
              <a:spcBef>
                <a:spcPct val="5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Tuition Fee</a:t>
            </a:r>
          </a:p>
          <a:p>
            <a:pPr marL="914400" marR="0" lvl="0" indent="-449263" algn="l" defTabSz="457200" rtl="0" eaLnBrk="1" fontAlgn="auto" latinLnBrk="0" hangingPunct="1">
              <a:lnSpc>
                <a:spcPct val="100000"/>
              </a:lnSpc>
              <a:spcBef>
                <a:spcPct val="5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Refundable Deposits</a:t>
            </a:r>
          </a:p>
          <a:p>
            <a:pPr marL="914400" marR="0" lvl="0" indent="-449263" algn="l" defTabSz="457200" rtl="0" eaLnBrk="1" fontAlgn="auto" latinLnBrk="0" hangingPunct="1">
              <a:lnSpc>
                <a:spcPct val="100000"/>
              </a:lnSpc>
              <a:spcBef>
                <a:spcPct val="5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EPF Withdrawals</a:t>
            </a:r>
          </a:p>
          <a:p>
            <a:pPr marL="914400" marR="0" lvl="0" indent="-449263" algn="l" defTabSz="457200" rtl="0" eaLnBrk="1" fontAlgn="auto" latinLnBrk="0" hangingPunct="1">
              <a:lnSpc>
                <a:spcPct val="100000"/>
              </a:lnSpc>
              <a:spcBef>
                <a:spcPct val="5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Government Loan/Bank Loan, Financial </a:t>
            </a:r>
            <a:r>
              <a:rPr lang="en-US" sz="2800" dirty="0">
                <a:solidFill>
                  <a:prstClr val="white"/>
                </a:solidFill>
                <a:latin typeface="Gill Sans MT" panose="020B0502020104020203"/>
                <a:cs typeface="Arial" pitchFamily="34" charset="0"/>
              </a:rPr>
              <a:t>A</a:t>
            </a:r>
            <a:r>
              <a:rPr kumimoji="0" lang="en-US" sz="2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id from Foundation </a:t>
            </a:r>
          </a:p>
        </p:txBody>
      </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43685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FE4281-30AD-4CFF-BA7D-4F13830DB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8854" name="Rectangle 6"/>
          <p:cNvSpPr>
            <a:spLocks noGrp="1" noChangeArrowheads="1"/>
          </p:cNvSpPr>
          <p:nvPr>
            <p:ph type="ctrTitle"/>
          </p:nvPr>
        </p:nvSpPr>
        <p:spPr>
          <a:xfrm>
            <a:off x="0" y="2273300"/>
            <a:ext cx="9144000" cy="1470025"/>
          </a:xfrm>
          <a:noFill/>
          <a:ln/>
        </p:spPr>
        <p:txBody>
          <a:bodyPr>
            <a:normAutofit fontScale="90000"/>
          </a:bodyPr>
          <a:lstStyle/>
          <a:p>
            <a:r>
              <a:rPr lang="en-US" sz="3600" b="1" i="1" dirty="0">
                <a:solidFill>
                  <a:srgbClr val="FFFF00"/>
                </a:solidFill>
              </a:rPr>
              <a:t>How to…</a:t>
            </a:r>
            <a:r>
              <a:rPr lang="en-US" sz="3600" b="1" dirty="0">
                <a:solidFill>
                  <a:srgbClr val="FFFF00"/>
                </a:solidFill>
              </a:rPr>
              <a:t> Windows Login Account </a:t>
            </a:r>
            <a:br>
              <a:rPr lang="en-US" sz="3600" b="1" dirty="0">
                <a:solidFill>
                  <a:srgbClr val="FFFF00"/>
                </a:solidFill>
              </a:rPr>
            </a:br>
            <a:r>
              <a:rPr lang="en-US" sz="3600" b="1" dirty="0">
                <a:solidFill>
                  <a:srgbClr val="FFFF00"/>
                </a:solidFill>
              </a:rPr>
              <a:t>and Student Email</a:t>
            </a:r>
          </a:p>
        </p:txBody>
      </p:sp>
      <p:sp>
        <p:nvSpPr>
          <p:cNvPr id="78855" name="Rectangle 7"/>
          <p:cNvSpPr>
            <a:spLocks noChangeArrowheads="1"/>
          </p:cNvSpPr>
          <p:nvPr/>
        </p:nvSpPr>
        <p:spPr bwMode="auto">
          <a:xfrm>
            <a:off x="1371600" y="3810000"/>
            <a:ext cx="6934200" cy="3124200"/>
          </a:xfrm>
          <a:prstGeom prst="rect">
            <a:avLst/>
          </a:prstGeom>
          <a:noFill/>
          <a:ln w="9525">
            <a:noFill/>
            <a:miter lim="800000"/>
            <a:headEnd/>
            <a:tailEnd/>
          </a:ln>
        </p:spPr>
        <p:txBody>
          <a:bodyPr/>
          <a:lstStyle/>
          <a:p>
            <a:pPr fontAlgn="base">
              <a:lnSpc>
                <a:spcPct val="80000"/>
              </a:lnSpc>
              <a:spcBef>
                <a:spcPct val="20000"/>
              </a:spcBef>
              <a:spcAft>
                <a:spcPct val="0"/>
              </a:spcAft>
              <a:buClr>
                <a:srgbClr val="4F81BD"/>
              </a:buClr>
              <a:buSzPct val="70000"/>
              <a:buFont typeface="Wingdings" pitchFamily="2" charset="2"/>
              <a:buChar char="Ø"/>
            </a:pPr>
            <a:r>
              <a:rPr lang="en-US" sz="2000" dirty="0">
                <a:solidFill>
                  <a:prstClr val="black"/>
                </a:solidFill>
                <a:cs typeface="Arial" pitchFamily="34" charset="0"/>
              </a:rPr>
              <a:t> </a:t>
            </a:r>
            <a:r>
              <a:rPr lang="en-US" sz="2000" dirty="0">
                <a:solidFill>
                  <a:srgbClr val="FFFF00"/>
                </a:solidFill>
                <a:cs typeface="Arial" pitchFamily="34" charset="0"/>
                <a:hlinkClick r:id="rId3" action="ppaction://hlinkfile"/>
              </a:rPr>
              <a:t>Username </a:t>
            </a:r>
            <a:r>
              <a:rPr lang="en-US" sz="2000" dirty="0">
                <a:solidFill>
                  <a:schemeClr val="bg1"/>
                </a:solidFill>
                <a:cs typeface="Arial" pitchFamily="34" charset="0"/>
                <a:sym typeface="Wingdings" pitchFamily="2" charset="2"/>
              </a:rPr>
              <a:t>= Student ID</a:t>
            </a:r>
          </a:p>
          <a:p>
            <a:pPr fontAlgn="base">
              <a:lnSpc>
                <a:spcPct val="80000"/>
              </a:lnSpc>
              <a:spcBef>
                <a:spcPct val="20000"/>
              </a:spcBef>
              <a:spcAft>
                <a:spcPct val="0"/>
              </a:spcAft>
              <a:buClr>
                <a:srgbClr val="4F81BD"/>
              </a:buClr>
              <a:buSzPct val="70000"/>
              <a:buFont typeface="Wingdings" pitchFamily="2" charset="2"/>
              <a:buChar char="Ø"/>
            </a:pPr>
            <a:r>
              <a:rPr lang="en-US" sz="2000" dirty="0">
                <a:solidFill>
                  <a:srgbClr val="FF0000"/>
                </a:solidFill>
                <a:cs typeface="Arial" pitchFamily="34" charset="0"/>
                <a:hlinkClick r:id="rId4" action="ppaction://hlinkfile"/>
              </a:rPr>
              <a:t>Password</a:t>
            </a:r>
            <a:r>
              <a:rPr lang="en-US" sz="2000" dirty="0">
                <a:solidFill>
                  <a:srgbClr val="FF0000"/>
                </a:solidFill>
                <a:cs typeface="Arial" pitchFamily="34" charset="0"/>
              </a:rPr>
              <a:t>  </a:t>
            </a:r>
            <a:r>
              <a:rPr lang="en-US" sz="2000" dirty="0">
                <a:cs typeface="Arial" pitchFamily="34" charset="0"/>
              </a:rPr>
              <a:t>  </a:t>
            </a:r>
            <a:r>
              <a:rPr lang="en-US" sz="2000" dirty="0">
                <a:solidFill>
                  <a:schemeClr val="bg1"/>
                </a:solidFill>
                <a:cs typeface="Arial" pitchFamily="34" charset="0"/>
                <a:sym typeface="Wingdings" pitchFamily="2" charset="2"/>
              </a:rPr>
              <a:t>= </a:t>
            </a:r>
            <a:r>
              <a:rPr lang="en-US" sz="2000" i="1" kern="0" dirty="0">
                <a:solidFill>
                  <a:schemeClr val="bg1"/>
                </a:solidFill>
                <a:cs typeface="Arial" pitchFamily="34" charset="0"/>
              </a:rPr>
              <a:t>Please take note that the password will be sent   </a:t>
            </a:r>
          </a:p>
          <a:p>
            <a:pPr fontAlgn="base">
              <a:lnSpc>
                <a:spcPct val="90000"/>
              </a:lnSpc>
              <a:spcBef>
                <a:spcPct val="20000"/>
              </a:spcBef>
              <a:spcAft>
                <a:spcPct val="0"/>
              </a:spcAft>
              <a:buClr>
                <a:srgbClr val="4F81BD"/>
              </a:buClr>
              <a:buSzPct val="70000"/>
              <a:defRPr/>
            </a:pPr>
            <a:r>
              <a:rPr lang="en-US" sz="2000" i="1" kern="0" dirty="0">
                <a:solidFill>
                  <a:schemeClr val="bg1"/>
                </a:solidFill>
                <a:cs typeface="Arial" pitchFamily="34" charset="0"/>
              </a:rPr>
              <a:t>                          to your alternate email from Registrar Office. The</a:t>
            </a:r>
          </a:p>
          <a:p>
            <a:pPr fontAlgn="base">
              <a:lnSpc>
                <a:spcPct val="90000"/>
              </a:lnSpc>
              <a:spcBef>
                <a:spcPct val="20000"/>
              </a:spcBef>
              <a:spcAft>
                <a:spcPct val="0"/>
              </a:spcAft>
              <a:buClr>
                <a:srgbClr val="4F81BD"/>
              </a:buClr>
              <a:buSzPct val="70000"/>
              <a:defRPr/>
            </a:pPr>
            <a:r>
              <a:rPr lang="en-US" sz="2000" i="1" kern="0" dirty="0">
                <a:solidFill>
                  <a:schemeClr val="bg1"/>
                </a:solidFill>
                <a:cs typeface="Arial" pitchFamily="34" charset="0"/>
              </a:rPr>
              <a:t>                          password should be the same as your IIS password </a:t>
            </a:r>
          </a:p>
          <a:p>
            <a:pPr fontAlgn="base">
              <a:lnSpc>
                <a:spcPct val="80000"/>
              </a:lnSpc>
              <a:spcBef>
                <a:spcPct val="20000"/>
              </a:spcBef>
              <a:spcAft>
                <a:spcPct val="0"/>
              </a:spcAft>
              <a:buClr>
                <a:srgbClr val="4F81BD"/>
              </a:buClr>
              <a:buSzPct val="70000"/>
              <a:buFont typeface="Wingdings" pitchFamily="2" charset="2"/>
              <a:buChar char="Ø"/>
            </a:pPr>
            <a:endParaRPr lang="en-US" sz="500" dirty="0">
              <a:solidFill>
                <a:schemeClr val="bg1"/>
              </a:solidFill>
              <a:cs typeface="Arial" pitchFamily="34" charset="0"/>
            </a:endParaRPr>
          </a:p>
          <a:p>
            <a:pPr fontAlgn="base">
              <a:lnSpc>
                <a:spcPct val="80000"/>
              </a:lnSpc>
              <a:spcBef>
                <a:spcPct val="20000"/>
              </a:spcBef>
              <a:spcAft>
                <a:spcPct val="0"/>
              </a:spcAft>
              <a:buClr>
                <a:srgbClr val="4F81BD"/>
              </a:buClr>
              <a:buSzPct val="70000"/>
              <a:buFont typeface="Wingdings" pitchFamily="2" charset="2"/>
              <a:buChar char="Ø"/>
            </a:pPr>
            <a:r>
              <a:rPr lang="en-US" sz="2000" dirty="0">
                <a:solidFill>
                  <a:schemeClr val="bg1"/>
                </a:solidFill>
                <a:cs typeface="Arial" pitchFamily="34" charset="0"/>
              </a:rPr>
              <a:t> Log on </a:t>
            </a:r>
            <a:r>
              <a:rPr lang="en-US" sz="2000" dirty="0">
                <a:solidFill>
                  <a:schemeClr val="bg1"/>
                </a:solidFill>
                <a:cs typeface="Arial" pitchFamily="34" charset="0"/>
                <a:sym typeface="Wingdings" pitchFamily="2" charset="2"/>
              </a:rPr>
              <a:t> </a:t>
            </a:r>
            <a:r>
              <a:rPr lang="en-US" sz="2000" i="1" dirty="0">
                <a:solidFill>
                  <a:schemeClr val="bg1"/>
                </a:solidFill>
                <a:cs typeface="Arial" pitchFamily="34" charset="0"/>
                <a:sym typeface="Wingdings" pitchFamily="2" charset="2"/>
              </a:rPr>
              <a:t>UCSIHQ</a:t>
            </a:r>
          </a:p>
          <a:p>
            <a:pPr fontAlgn="base">
              <a:lnSpc>
                <a:spcPct val="80000"/>
              </a:lnSpc>
              <a:spcBef>
                <a:spcPct val="20000"/>
              </a:spcBef>
              <a:spcAft>
                <a:spcPct val="0"/>
              </a:spcAft>
              <a:buClr>
                <a:srgbClr val="4F81BD"/>
              </a:buClr>
              <a:buSzPct val="70000"/>
              <a:buFont typeface="Wingdings" pitchFamily="2" charset="2"/>
              <a:buNone/>
            </a:pPr>
            <a:r>
              <a:rPr lang="en-US" sz="2000" i="1" dirty="0">
                <a:cs typeface="Arial" pitchFamily="34" charset="0"/>
              </a:rPr>
              <a:t>-------------------------------------------------------------------------------</a:t>
            </a:r>
          </a:p>
          <a:p>
            <a:pPr fontAlgn="base">
              <a:lnSpc>
                <a:spcPct val="80000"/>
              </a:lnSpc>
              <a:spcBef>
                <a:spcPct val="20000"/>
              </a:spcBef>
              <a:spcAft>
                <a:spcPct val="0"/>
              </a:spcAft>
              <a:buClr>
                <a:srgbClr val="4F81BD"/>
              </a:buClr>
              <a:buSzPct val="70000"/>
              <a:buFont typeface="Wingdings" pitchFamily="2" charset="2"/>
              <a:buChar char="Ø"/>
            </a:pPr>
            <a:r>
              <a:rPr lang="en-US" sz="2000" i="1" dirty="0">
                <a:solidFill>
                  <a:prstClr val="black"/>
                </a:solidFill>
                <a:cs typeface="Arial" pitchFamily="34" charset="0"/>
              </a:rPr>
              <a:t> </a:t>
            </a:r>
            <a:r>
              <a:rPr lang="en-US" sz="2000" dirty="0">
                <a:solidFill>
                  <a:prstClr val="black"/>
                </a:solidFill>
                <a:cs typeface="Arial" pitchFamily="34" charset="0"/>
                <a:hlinkClick r:id="rId5" action="ppaction://hlinkfile"/>
              </a:rPr>
              <a:t>Student </a:t>
            </a:r>
            <a:r>
              <a:rPr lang="en-US" sz="2000" i="1" dirty="0">
                <a:solidFill>
                  <a:prstClr val="black"/>
                </a:solidFill>
                <a:cs typeface="Arial" pitchFamily="34" charset="0"/>
                <a:hlinkClick r:id="rId5" action="ppaction://hlinkfile"/>
              </a:rPr>
              <a:t>E-</a:t>
            </a:r>
            <a:r>
              <a:rPr lang="en-US" sz="2000" dirty="0">
                <a:solidFill>
                  <a:prstClr val="black"/>
                </a:solidFill>
                <a:cs typeface="Arial" pitchFamily="34" charset="0"/>
                <a:hlinkClick r:id="rId5" action="ppaction://hlinkfile"/>
              </a:rPr>
              <a:t>mail</a:t>
            </a:r>
            <a:r>
              <a:rPr lang="en-US" sz="2000" dirty="0">
                <a:solidFill>
                  <a:srgbClr val="FFFF00"/>
                </a:solidFill>
                <a:cs typeface="Arial" pitchFamily="34" charset="0"/>
              </a:rPr>
              <a:t>:</a:t>
            </a:r>
            <a:r>
              <a:rPr lang="en-US" sz="2000" dirty="0">
                <a:solidFill>
                  <a:schemeClr val="bg1"/>
                </a:solidFill>
                <a:cs typeface="Arial" pitchFamily="34" charset="0"/>
                <a:sym typeface="Wingdings" pitchFamily="2" charset="2"/>
              </a:rPr>
              <a:t> https://www.google.com/a/mail.ucsi.edu.my</a:t>
            </a:r>
            <a:r>
              <a:rPr lang="en-US" sz="2000" i="1" dirty="0">
                <a:solidFill>
                  <a:schemeClr val="bg1"/>
                </a:solidFill>
                <a:cs typeface="Arial" pitchFamily="34" charset="0"/>
              </a:rPr>
              <a:t>   (please see below)</a:t>
            </a:r>
          </a:p>
        </p:txBody>
      </p:sp>
      <p:pic>
        <p:nvPicPr>
          <p:cNvPr id="5" name="Picture 1" descr="C:\Documents and Settings\11961\Desktop\Orientation final slide\leopard-home-button_128x128.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2968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78854"/>
                                        </p:tgtEl>
                                        <p:attrNameLst>
                                          <p:attrName>style.visibility</p:attrName>
                                        </p:attrNameLst>
                                      </p:cBhvr>
                                      <p:to>
                                        <p:strVal val="visible"/>
                                      </p:to>
                                    </p:set>
                                    <p:animEffect transition="in" filter="box(out)">
                                      <p:cBhvr>
                                        <p:cTn id="7" dur="500"/>
                                        <p:tgtEl>
                                          <p:spTgt spid="7885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78855">
                                            <p:txEl>
                                              <p:pRg st="0" end="0"/>
                                            </p:txEl>
                                          </p:spTgt>
                                        </p:tgtEl>
                                        <p:attrNameLst>
                                          <p:attrName>style.visibility</p:attrName>
                                        </p:attrNameLst>
                                      </p:cBhvr>
                                      <p:to>
                                        <p:strVal val="visible"/>
                                      </p:to>
                                    </p:set>
                                    <p:animEffect transition="in" filter="randombar(vertical)">
                                      <p:cBhvr>
                                        <p:cTn id="12" dur="500"/>
                                        <p:tgtEl>
                                          <p:spTgt spid="788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78855">
                                            <p:txEl>
                                              <p:pRg st="1" end="1"/>
                                            </p:txEl>
                                          </p:spTgt>
                                        </p:tgtEl>
                                        <p:attrNameLst>
                                          <p:attrName>style.visibility</p:attrName>
                                        </p:attrNameLst>
                                      </p:cBhvr>
                                      <p:to>
                                        <p:strVal val="visible"/>
                                      </p:to>
                                    </p:set>
                                    <p:animEffect transition="in" filter="randombar(vertical)">
                                      <p:cBhvr>
                                        <p:cTn id="17" dur="500"/>
                                        <p:tgtEl>
                                          <p:spTgt spid="7885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78855">
                                            <p:txEl>
                                              <p:pRg st="2" end="2"/>
                                            </p:txEl>
                                          </p:spTgt>
                                        </p:tgtEl>
                                        <p:attrNameLst>
                                          <p:attrName>style.visibility</p:attrName>
                                        </p:attrNameLst>
                                      </p:cBhvr>
                                      <p:to>
                                        <p:strVal val="visible"/>
                                      </p:to>
                                    </p:set>
                                    <p:animEffect transition="in" filter="randombar(vertical)">
                                      <p:cBhvr>
                                        <p:cTn id="22" dur="500"/>
                                        <p:tgtEl>
                                          <p:spTgt spid="7885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grpId="0" nodeType="clickEffect">
                                  <p:stCondLst>
                                    <p:cond delay="0"/>
                                  </p:stCondLst>
                                  <p:childTnLst>
                                    <p:set>
                                      <p:cBhvr>
                                        <p:cTn id="26" dur="1" fill="hold">
                                          <p:stCondLst>
                                            <p:cond delay="0"/>
                                          </p:stCondLst>
                                        </p:cTn>
                                        <p:tgtEl>
                                          <p:spTgt spid="78855">
                                            <p:txEl>
                                              <p:pRg st="3" end="3"/>
                                            </p:txEl>
                                          </p:spTgt>
                                        </p:tgtEl>
                                        <p:attrNameLst>
                                          <p:attrName>style.visibility</p:attrName>
                                        </p:attrNameLst>
                                      </p:cBhvr>
                                      <p:to>
                                        <p:strVal val="visible"/>
                                      </p:to>
                                    </p:set>
                                    <p:animEffect transition="in" filter="randombar(vertical)">
                                      <p:cBhvr>
                                        <p:cTn id="27" dur="500"/>
                                        <p:tgtEl>
                                          <p:spTgt spid="7885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78855">
                                            <p:txEl>
                                              <p:pRg st="5" end="5"/>
                                            </p:txEl>
                                          </p:spTgt>
                                        </p:tgtEl>
                                        <p:attrNameLst>
                                          <p:attrName>style.visibility</p:attrName>
                                        </p:attrNameLst>
                                      </p:cBhvr>
                                      <p:to>
                                        <p:strVal val="visible"/>
                                      </p:to>
                                    </p:set>
                                    <p:animEffect transition="in" filter="randombar(vertical)">
                                      <p:cBhvr>
                                        <p:cTn id="32" dur="500"/>
                                        <p:tgtEl>
                                          <p:spTgt spid="7885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grpId="0" nodeType="clickEffect">
                                  <p:stCondLst>
                                    <p:cond delay="0"/>
                                  </p:stCondLst>
                                  <p:childTnLst>
                                    <p:set>
                                      <p:cBhvr>
                                        <p:cTn id="36" dur="1" fill="hold">
                                          <p:stCondLst>
                                            <p:cond delay="0"/>
                                          </p:stCondLst>
                                        </p:cTn>
                                        <p:tgtEl>
                                          <p:spTgt spid="78855">
                                            <p:txEl>
                                              <p:pRg st="6" end="6"/>
                                            </p:txEl>
                                          </p:spTgt>
                                        </p:tgtEl>
                                        <p:attrNameLst>
                                          <p:attrName>style.visibility</p:attrName>
                                        </p:attrNameLst>
                                      </p:cBhvr>
                                      <p:to>
                                        <p:strVal val="visible"/>
                                      </p:to>
                                    </p:set>
                                    <p:animEffect transition="in" filter="randombar(vertical)">
                                      <p:cBhvr>
                                        <p:cTn id="37" dur="500"/>
                                        <p:tgtEl>
                                          <p:spTgt spid="7885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78855">
                                            <p:txEl>
                                              <p:pRg st="7" end="7"/>
                                            </p:txEl>
                                          </p:spTgt>
                                        </p:tgtEl>
                                        <p:attrNameLst>
                                          <p:attrName>style.visibility</p:attrName>
                                        </p:attrNameLst>
                                      </p:cBhvr>
                                      <p:to>
                                        <p:strVal val="visible"/>
                                      </p:to>
                                    </p:set>
                                    <p:animEffect transition="in" filter="randombar(vertical)">
                                      <p:cBhvr>
                                        <p:cTn id="42" dur="500"/>
                                        <p:tgtEl>
                                          <p:spTgt spid="7885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nimBg="1"/>
      <p:bldP spid="78855"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B9AEBB-A8E3-43DB-8435-0A69C21530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accent1"/>
          </a:solidFill>
        </p:spPr>
      </p:pic>
      <p:sp>
        <p:nvSpPr>
          <p:cNvPr id="4" name="Rectangle 7"/>
          <p:cNvSpPr txBox="1">
            <a:spLocks noChangeArrowheads="1"/>
          </p:cNvSpPr>
          <p:nvPr/>
        </p:nvSpPr>
        <p:spPr>
          <a:xfrm>
            <a:off x="1506747" y="4953000"/>
            <a:ext cx="7086600" cy="685800"/>
          </a:xfrm>
          <a:prstGeom prst="rect">
            <a:avLst/>
          </a:prstGeom>
          <a:noFill/>
        </p:spPr>
        <p:txBody>
          <a:bodyPr/>
          <a:lstStyle/>
          <a:p>
            <a:pPr marL="447675" indent="-447675" fontAlgn="base">
              <a:lnSpc>
                <a:spcPct val="90000"/>
              </a:lnSpc>
              <a:spcBef>
                <a:spcPct val="20000"/>
              </a:spcBef>
              <a:spcAft>
                <a:spcPct val="0"/>
              </a:spcAft>
              <a:buClr>
                <a:srgbClr val="4F81BD"/>
              </a:buClr>
              <a:buSzPct val="70000"/>
              <a:defRPr/>
            </a:pPr>
            <a:r>
              <a:rPr lang="en-US" sz="2000" i="1" kern="0" dirty="0">
                <a:solidFill>
                  <a:schemeClr val="bg1"/>
                </a:solidFill>
                <a:cs typeface="Arial" pitchFamily="34" charset="0"/>
              </a:rPr>
              <a:t>----------------------------------------------------------------------------------</a:t>
            </a:r>
          </a:p>
          <a:p>
            <a:pPr marL="447675" indent="-447675" fontAlgn="base">
              <a:lnSpc>
                <a:spcPct val="90000"/>
              </a:lnSpc>
              <a:spcBef>
                <a:spcPct val="20000"/>
              </a:spcBef>
              <a:spcAft>
                <a:spcPct val="0"/>
              </a:spcAft>
              <a:buClr>
                <a:srgbClr val="4F81BD"/>
              </a:buClr>
              <a:buSzPct val="70000"/>
              <a:buFont typeface="Wingdings" pitchFamily="2" charset="2"/>
              <a:buChar char="v"/>
              <a:defRPr/>
            </a:pPr>
            <a:r>
              <a:rPr lang="en-US" sz="1600" i="1" kern="0" dirty="0">
                <a:solidFill>
                  <a:schemeClr val="bg1"/>
                </a:solidFill>
                <a:cs typeface="Arial" pitchFamily="34" charset="0"/>
              </a:rPr>
              <a:t> </a:t>
            </a:r>
            <a:r>
              <a:rPr lang="en-US" sz="1600" u="sng" kern="0" dirty="0">
                <a:solidFill>
                  <a:schemeClr val="bg1"/>
                </a:solidFill>
                <a:cs typeface="Arial" pitchFamily="34" charset="0"/>
              </a:rPr>
              <a:t>Username</a:t>
            </a:r>
            <a:r>
              <a:rPr lang="en-US" sz="1600" i="1" kern="0" dirty="0">
                <a:solidFill>
                  <a:schemeClr val="bg1"/>
                </a:solidFill>
                <a:cs typeface="Arial" pitchFamily="34" charset="0"/>
              </a:rPr>
              <a:t>: Student ID@student.ucsiuniversity.edu.my</a:t>
            </a:r>
          </a:p>
          <a:p>
            <a:pPr marL="447675" indent="-447675" fontAlgn="base">
              <a:lnSpc>
                <a:spcPct val="90000"/>
              </a:lnSpc>
              <a:spcBef>
                <a:spcPct val="20000"/>
              </a:spcBef>
              <a:spcAft>
                <a:spcPct val="0"/>
              </a:spcAft>
              <a:buClr>
                <a:srgbClr val="4F81BD"/>
              </a:buClr>
              <a:buSzPct val="70000"/>
              <a:buFont typeface="Wingdings" pitchFamily="2" charset="2"/>
              <a:buChar char="v"/>
              <a:defRPr/>
            </a:pPr>
            <a:r>
              <a:rPr lang="en-US" sz="1600" i="1" kern="0" dirty="0">
                <a:solidFill>
                  <a:schemeClr val="bg1"/>
                </a:solidFill>
                <a:cs typeface="Arial" pitchFamily="34" charset="0"/>
              </a:rPr>
              <a:t>Please take note that the password will be sent to your alternate email from Registrar Office. The password should be the same as your IIS password </a:t>
            </a:r>
          </a:p>
          <a:p>
            <a:pPr marL="447675" indent="-447675" fontAlgn="base">
              <a:lnSpc>
                <a:spcPct val="90000"/>
              </a:lnSpc>
              <a:spcBef>
                <a:spcPct val="20000"/>
              </a:spcBef>
              <a:spcAft>
                <a:spcPct val="0"/>
              </a:spcAft>
              <a:buClr>
                <a:srgbClr val="4F81BD"/>
              </a:buClr>
              <a:buSzPct val="70000"/>
              <a:buFont typeface="Wingdings" pitchFamily="2" charset="2"/>
              <a:buChar char="v"/>
              <a:defRPr/>
            </a:pPr>
            <a:endParaRPr lang="en-US" sz="1600" i="1" kern="0" dirty="0">
              <a:solidFill>
                <a:schemeClr val="bg1"/>
              </a:solidFill>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447800"/>
            <a:ext cx="7222436" cy="3505200"/>
          </a:xfrm>
          <a:prstGeom prst="rect">
            <a:avLst/>
          </a:prstGeom>
        </p:spPr>
      </p:pic>
      <p:pic>
        <p:nvPicPr>
          <p:cNvPr id="5"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3528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amond(in)">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amond(in)">
                                      <p:cBhvr>
                                        <p:cTn id="12"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8CB87-0304-43D1-AA52-CD3AE4F53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0902" name="Rectangle 6"/>
          <p:cNvSpPr>
            <a:spLocks noGrp="1" noChangeArrowheads="1"/>
          </p:cNvSpPr>
          <p:nvPr>
            <p:ph type="ctrTitle"/>
          </p:nvPr>
        </p:nvSpPr>
        <p:spPr>
          <a:xfrm>
            <a:off x="14287" y="1581150"/>
            <a:ext cx="9144000" cy="1079500"/>
          </a:xfrm>
          <a:noFill/>
          <a:ln/>
        </p:spPr>
        <p:txBody>
          <a:bodyPr/>
          <a:lstStyle/>
          <a:p>
            <a:r>
              <a:rPr lang="en-US" sz="4000" b="1" dirty="0">
                <a:solidFill>
                  <a:srgbClr val="FFFF00"/>
                </a:solidFill>
              </a:rPr>
              <a:t> </a:t>
            </a:r>
            <a:r>
              <a:rPr lang="en-US" sz="4000" b="1" i="1" dirty="0">
                <a:solidFill>
                  <a:srgbClr val="FFFF00"/>
                </a:solidFill>
              </a:rPr>
              <a:t>Wireless Information</a:t>
            </a:r>
          </a:p>
        </p:txBody>
      </p:sp>
      <p:sp>
        <p:nvSpPr>
          <p:cNvPr id="80903" name="Rectangle 7"/>
          <p:cNvSpPr>
            <a:spLocks noChangeArrowheads="1"/>
          </p:cNvSpPr>
          <p:nvPr/>
        </p:nvSpPr>
        <p:spPr bwMode="auto">
          <a:xfrm>
            <a:off x="228600" y="3200400"/>
            <a:ext cx="8686800" cy="3429000"/>
          </a:xfrm>
          <a:prstGeom prst="rect">
            <a:avLst/>
          </a:prstGeom>
          <a:noFill/>
          <a:ln w="9525">
            <a:noFill/>
            <a:miter lim="800000"/>
            <a:headEnd/>
            <a:tailEnd/>
          </a:ln>
        </p:spPr>
        <p:txBody>
          <a:bodyPr/>
          <a:lstStyle/>
          <a:p>
            <a:pPr marL="342900" indent="-342900" fontAlgn="base">
              <a:spcBef>
                <a:spcPct val="20000"/>
              </a:spcBef>
              <a:spcAft>
                <a:spcPct val="0"/>
              </a:spcAft>
              <a:buClr>
                <a:srgbClr val="4F81BD"/>
              </a:buClr>
              <a:buSzPct val="70000"/>
              <a:buFont typeface="Wingdings" pitchFamily="2" charset="2"/>
              <a:buChar char="ü"/>
            </a:pPr>
            <a:r>
              <a:rPr lang="en-US" sz="2400" dirty="0">
                <a:solidFill>
                  <a:schemeClr val="bg1"/>
                </a:solidFill>
                <a:cs typeface="Arial" pitchFamily="34" charset="0"/>
              </a:rPr>
              <a:t>For your Username and Password, kindly follow your IIS logon credentials.</a:t>
            </a:r>
          </a:p>
          <a:p>
            <a:pPr marL="342900" indent="-342900" fontAlgn="base">
              <a:spcBef>
                <a:spcPct val="20000"/>
              </a:spcBef>
              <a:spcAft>
                <a:spcPct val="0"/>
              </a:spcAft>
              <a:buClr>
                <a:srgbClr val="4F81BD"/>
              </a:buClr>
              <a:buSzPct val="70000"/>
              <a:buFont typeface="Wingdings" pitchFamily="2" charset="2"/>
              <a:buChar char="ü"/>
            </a:pPr>
            <a:r>
              <a:rPr lang="en-US" sz="2400" dirty="0">
                <a:solidFill>
                  <a:schemeClr val="bg1"/>
                </a:solidFill>
                <a:cs typeface="Arial" pitchFamily="34" charset="0"/>
              </a:rPr>
              <a:t>Please log on to the “</a:t>
            </a:r>
            <a:r>
              <a:rPr lang="en-US" sz="2400" dirty="0" err="1">
                <a:solidFill>
                  <a:schemeClr val="bg1"/>
                </a:solidFill>
                <a:cs typeface="Arial" pitchFamily="34" charset="0"/>
              </a:rPr>
              <a:t>Connect@UCSI</a:t>
            </a:r>
            <a:r>
              <a:rPr lang="en-US" sz="2400" dirty="0">
                <a:solidFill>
                  <a:schemeClr val="bg1"/>
                </a:solidFill>
                <a:cs typeface="Arial" pitchFamily="34" charset="0"/>
              </a:rPr>
              <a:t>” wireless profile.</a:t>
            </a:r>
          </a:p>
          <a:p>
            <a:pPr marL="342900" indent="-342900" fontAlgn="base">
              <a:spcBef>
                <a:spcPct val="20000"/>
              </a:spcBef>
              <a:spcAft>
                <a:spcPct val="0"/>
              </a:spcAft>
              <a:buClr>
                <a:srgbClr val="4F81BD"/>
              </a:buClr>
              <a:buSzPct val="70000"/>
              <a:buFont typeface="Wingdings" pitchFamily="2" charset="2"/>
              <a:buChar char="ü"/>
            </a:pPr>
            <a:r>
              <a:rPr lang="en-US" sz="2400" dirty="0">
                <a:solidFill>
                  <a:schemeClr val="bg1"/>
                </a:solidFill>
                <a:cs typeface="Arial" pitchFamily="34" charset="0"/>
              </a:rPr>
              <a:t>We advise you to use the 11ac </a:t>
            </a:r>
            <a:r>
              <a:rPr lang="en-US" sz="2400" dirty="0" err="1">
                <a:solidFill>
                  <a:schemeClr val="bg1"/>
                </a:solidFill>
                <a:cs typeface="Arial" pitchFamily="34" charset="0"/>
              </a:rPr>
              <a:t>WiFi</a:t>
            </a:r>
            <a:r>
              <a:rPr lang="en-US" sz="2400" dirty="0">
                <a:solidFill>
                  <a:schemeClr val="bg1"/>
                </a:solidFill>
                <a:cs typeface="Arial" pitchFamily="34" charset="0"/>
              </a:rPr>
              <a:t> product for better connection speed.</a:t>
            </a:r>
          </a:p>
          <a:p>
            <a:pPr marL="342900" indent="-342900" fontAlgn="base">
              <a:spcBef>
                <a:spcPct val="20000"/>
              </a:spcBef>
              <a:spcAft>
                <a:spcPct val="0"/>
              </a:spcAft>
              <a:buClr>
                <a:srgbClr val="4F81BD"/>
              </a:buClr>
              <a:buSzPct val="70000"/>
              <a:buFont typeface="Wingdings" pitchFamily="2" charset="2"/>
              <a:buChar char="ü"/>
            </a:pPr>
            <a:r>
              <a:rPr lang="en-US" sz="2400" dirty="0">
                <a:solidFill>
                  <a:schemeClr val="bg1"/>
                </a:solidFill>
                <a:cs typeface="Arial" pitchFamily="34" charset="0"/>
              </a:rPr>
              <a:t>The 11ac products are available now. However, if you want to use your existing wireless card, please ensure you abide by the requirements.</a:t>
            </a: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262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0902"/>
                                        </p:tgtEl>
                                        <p:attrNameLst>
                                          <p:attrName>style.visibility</p:attrName>
                                        </p:attrNameLst>
                                      </p:cBhvr>
                                      <p:to>
                                        <p:strVal val="visible"/>
                                      </p:to>
                                    </p:set>
                                    <p:animEffect transition="in" filter="wipe(left)">
                                      <p:cBhvr>
                                        <p:cTn id="7" dur="500"/>
                                        <p:tgtEl>
                                          <p:spTgt spid="8090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80903">
                                            <p:txEl>
                                              <p:pRg st="0" end="0"/>
                                            </p:txEl>
                                          </p:spTgt>
                                        </p:tgtEl>
                                        <p:attrNameLst>
                                          <p:attrName>style.visibility</p:attrName>
                                        </p:attrNameLst>
                                      </p:cBhvr>
                                      <p:to>
                                        <p:strVal val="visible"/>
                                      </p:to>
                                    </p:set>
                                    <p:animEffect transition="in" filter="checkerboard(down)">
                                      <p:cBhvr>
                                        <p:cTn id="12" dur="500"/>
                                        <p:tgtEl>
                                          <p:spTgt spid="8090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grpId="0" nodeType="clickEffect">
                                  <p:stCondLst>
                                    <p:cond delay="0"/>
                                  </p:stCondLst>
                                  <p:childTnLst>
                                    <p:set>
                                      <p:cBhvr>
                                        <p:cTn id="16" dur="1" fill="hold">
                                          <p:stCondLst>
                                            <p:cond delay="0"/>
                                          </p:stCondLst>
                                        </p:cTn>
                                        <p:tgtEl>
                                          <p:spTgt spid="80903">
                                            <p:txEl>
                                              <p:pRg st="1" end="1"/>
                                            </p:txEl>
                                          </p:spTgt>
                                        </p:tgtEl>
                                        <p:attrNameLst>
                                          <p:attrName>style.visibility</p:attrName>
                                        </p:attrNameLst>
                                      </p:cBhvr>
                                      <p:to>
                                        <p:strVal val="visible"/>
                                      </p:to>
                                    </p:set>
                                    <p:animEffect transition="in" filter="checkerboard(down)">
                                      <p:cBhvr>
                                        <p:cTn id="17" dur="500"/>
                                        <p:tgtEl>
                                          <p:spTgt spid="8090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5" fill="hold" grpId="0" nodeType="clickEffect">
                                  <p:stCondLst>
                                    <p:cond delay="0"/>
                                  </p:stCondLst>
                                  <p:childTnLst>
                                    <p:set>
                                      <p:cBhvr>
                                        <p:cTn id="21" dur="1" fill="hold">
                                          <p:stCondLst>
                                            <p:cond delay="0"/>
                                          </p:stCondLst>
                                        </p:cTn>
                                        <p:tgtEl>
                                          <p:spTgt spid="80903">
                                            <p:txEl>
                                              <p:pRg st="2" end="2"/>
                                            </p:txEl>
                                          </p:spTgt>
                                        </p:tgtEl>
                                        <p:attrNameLst>
                                          <p:attrName>style.visibility</p:attrName>
                                        </p:attrNameLst>
                                      </p:cBhvr>
                                      <p:to>
                                        <p:strVal val="visible"/>
                                      </p:to>
                                    </p:set>
                                    <p:animEffect transition="in" filter="checkerboard(down)">
                                      <p:cBhvr>
                                        <p:cTn id="22" dur="500"/>
                                        <p:tgtEl>
                                          <p:spTgt spid="8090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5" fill="hold" grpId="0" nodeType="clickEffect">
                                  <p:stCondLst>
                                    <p:cond delay="0"/>
                                  </p:stCondLst>
                                  <p:childTnLst>
                                    <p:set>
                                      <p:cBhvr>
                                        <p:cTn id="26" dur="1" fill="hold">
                                          <p:stCondLst>
                                            <p:cond delay="0"/>
                                          </p:stCondLst>
                                        </p:cTn>
                                        <p:tgtEl>
                                          <p:spTgt spid="80903">
                                            <p:txEl>
                                              <p:pRg st="3" end="3"/>
                                            </p:txEl>
                                          </p:spTgt>
                                        </p:tgtEl>
                                        <p:attrNameLst>
                                          <p:attrName>style.visibility</p:attrName>
                                        </p:attrNameLst>
                                      </p:cBhvr>
                                      <p:to>
                                        <p:strVal val="visible"/>
                                      </p:to>
                                    </p:set>
                                    <p:animEffect transition="in" filter="checkerboard(down)">
                                      <p:cBhvr>
                                        <p:cTn id="27" dur="500"/>
                                        <p:tgtEl>
                                          <p:spTgt spid="809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animBg="1"/>
      <p:bldP spid="80903"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51" name="Rectangle 7"/>
          <p:cNvSpPr>
            <a:spLocks noChangeArrowheads="1"/>
          </p:cNvSpPr>
          <p:nvPr/>
        </p:nvSpPr>
        <p:spPr bwMode="auto">
          <a:xfrm>
            <a:off x="304800" y="3200400"/>
            <a:ext cx="8610600" cy="2971800"/>
          </a:xfrm>
          <a:prstGeom prst="rect">
            <a:avLst/>
          </a:prstGeom>
          <a:noFill/>
          <a:ln w="9525">
            <a:noFill/>
            <a:miter lim="800000"/>
            <a:headEnd/>
            <a:tailEnd/>
          </a:ln>
        </p:spPr>
        <p:txBody>
          <a:bodyPr/>
          <a:lstStyle/>
          <a:p>
            <a:pPr fontAlgn="base">
              <a:spcBef>
                <a:spcPct val="20000"/>
              </a:spcBef>
              <a:spcAft>
                <a:spcPct val="0"/>
              </a:spcAft>
              <a:buClr>
                <a:srgbClr val="4F81BD"/>
              </a:buClr>
              <a:buSzPct val="70000"/>
              <a:buFont typeface="Wingdings" pitchFamily="2" charset="2"/>
              <a:buChar char="ü"/>
            </a:pPr>
            <a:r>
              <a:rPr lang="en-US" sz="2400" dirty="0">
                <a:solidFill>
                  <a:schemeClr val="bg1"/>
                </a:solidFill>
                <a:cs typeface="Arial" pitchFamily="34" charset="0"/>
              </a:rPr>
              <a:t> Please make sure that your IP Address is set to DHCP and there are no more configurations need to be done.</a:t>
            </a:r>
          </a:p>
          <a:p>
            <a:pPr fontAlgn="base">
              <a:spcBef>
                <a:spcPct val="20000"/>
              </a:spcBef>
              <a:spcAft>
                <a:spcPct val="0"/>
              </a:spcAft>
              <a:buClr>
                <a:srgbClr val="4F81BD"/>
              </a:buClr>
              <a:buSzPct val="70000"/>
              <a:buFont typeface="Wingdings" pitchFamily="2" charset="2"/>
              <a:buNone/>
            </a:pPr>
            <a:endParaRPr lang="en-US" sz="900" dirty="0">
              <a:solidFill>
                <a:schemeClr val="bg1"/>
              </a:solidFill>
              <a:cs typeface="Arial" pitchFamily="34" charset="0"/>
            </a:endParaRPr>
          </a:p>
          <a:p>
            <a:pPr fontAlgn="base">
              <a:spcBef>
                <a:spcPct val="20000"/>
              </a:spcBef>
              <a:spcAft>
                <a:spcPct val="0"/>
              </a:spcAft>
              <a:buClr>
                <a:srgbClr val="4F81BD"/>
              </a:buClr>
              <a:buSzPct val="70000"/>
              <a:buFont typeface="Wingdings" pitchFamily="2" charset="2"/>
              <a:buChar char="ü"/>
            </a:pPr>
            <a:r>
              <a:rPr lang="en-US" sz="2400" i="1" dirty="0">
                <a:solidFill>
                  <a:schemeClr val="bg1"/>
                </a:solidFill>
                <a:cs typeface="Arial" pitchFamily="34" charset="0"/>
              </a:rPr>
              <a:t> </a:t>
            </a:r>
            <a:r>
              <a:rPr lang="en-US" sz="2400" dirty="0">
                <a:solidFill>
                  <a:schemeClr val="bg1"/>
                </a:solidFill>
                <a:cs typeface="Arial" pitchFamily="34" charset="0"/>
              </a:rPr>
              <a:t>IEEE 802.1x standard (</a:t>
            </a:r>
            <a:r>
              <a:rPr lang="en-US" sz="2400" i="1" dirty="0">
                <a:solidFill>
                  <a:schemeClr val="bg1"/>
                </a:solidFill>
                <a:cs typeface="Arial" pitchFamily="34" charset="0"/>
              </a:rPr>
              <a:t>recommended “AC” standard – 1733Mbps</a:t>
            </a:r>
            <a:r>
              <a:rPr lang="en-US" sz="2000" i="1" dirty="0">
                <a:solidFill>
                  <a:schemeClr val="bg1"/>
                </a:solidFill>
                <a:cs typeface="Arial" pitchFamily="34" charset="0"/>
              </a:rPr>
              <a:t>).</a:t>
            </a:r>
            <a:endParaRPr lang="en-US" sz="2400" i="1" dirty="0">
              <a:solidFill>
                <a:schemeClr val="bg1"/>
              </a:solidFill>
              <a:cs typeface="Arial" pitchFamily="34" charset="0"/>
            </a:endParaRPr>
          </a:p>
          <a:p>
            <a:pPr fontAlgn="base">
              <a:spcBef>
                <a:spcPct val="20000"/>
              </a:spcBef>
              <a:spcAft>
                <a:spcPct val="0"/>
              </a:spcAft>
              <a:buClr>
                <a:srgbClr val="4F81BD"/>
              </a:buClr>
              <a:buSzPct val="70000"/>
              <a:buFont typeface="Wingdings" pitchFamily="2" charset="2"/>
              <a:buChar char="ü"/>
            </a:pPr>
            <a:endParaRPr lang="en-US" sz="900" dirty="0">
              <a:solidFill>
                <a:schemeClr val="bg1"/>
              </a:solidFill>
              <a:cs typeface="Arial" pitchFamily="34" charset="0"/>
            </a:endParaRPr>
          </a:p>
          <a:p>
            <a:pPr fontAlgn="base">
              <a:spcBef>
                <a:spcPct val="20000"/>
              </a:spcBef>
              <a:spcAft>
                <a:spcPct val="0"/>
              </a:spcAft>
              <a:buClr>
                <a:srgbClr val="4F81BD"/>
              </a:buClr>
              <a:buSzPct val="70000"/>
              <a:buFont typeface="Wingdings" pitchFamily="2" charset="2"/>
              <a:buChar char="ü"/>
            </a:pPr>
            <a:r>
              <a:rPr lang="en-US" sz="2400" i="1" dirty="0">
                <a:solidFill>
                  <a:schemeClr val="bg1"/>
                </a:solidFill>
                <a:cs typeface="Arial" pitchFamily="34" charset="0"/>
              </a:rPr>
              <a:t> </a:t>
            </a:r>
            <a:r>
              <a:rPr lang="en-US" sz="2400" dirty="0">
                <a:solidFill>
                  <a:schemeClr val="bg1"/>
                </a:solidFill>
                <a:cs typeface="Arial" pitchFamily="34" charset="0"/>
              </a:rPr>
              <a:t>Can support WPA2 (</a:t>
            </a:r>
            <a:r>
              <a:rPr lang="en-US" sz="2400" i="1" dirty="0" err="1">
                <a:solidFill>
                  <a:schemeClr val="bg1"/>
                </a:solidFill>
                <a:cs typeface="Arial" pitchFamily="34" charset="0"/>
              </a:rPr>
              <a:t>WiFi</a:t>
            </a:r>
            <a:r>
              <a:rPr lang="en-US" sz="2400" i="1" dirty="0">
                <a:solidFill>
                  <a:schemeClr val="bg1"/>
                </a:solidFill>
                <a:cs typeface="Arial" pitchFamily="34" charset="0"/>
              </a:rPr>
              <a:t> Protected Access</a:t>
            </a:r>
            <a:r>
              <a:rPr lang="en-US" sz="2400" dirty="0">
                <a:solidFill>
                  <a:schemeClr val="bg1"/>
                </a:solidFill>
                <a:cs typeface="Arial" pitchFamily="34" charset="0"/>
              </a:rPr>
              <a:t>).</a:t>
            </a:r>
          </a:p>
          <a:p>
            <a:pPr fontAlgn="base">
              <a:spcBef>
                <a:spcPct val="20000"/>
              </a:spcBef>
              <a:spcAft>
                <a:spcPct val="0"/>
              </a:spcAft>
              <a:buClr>
                <a:srgbClr val="4F81BD"/>
              </a:buClr>
              <a:buSzPct val="70000"/>
              <a:buFont typeface="Wingdings" pitchFamily="2" charset="2"/>
              <a:buNone/>
            </a:pPr>
            <a:endParaRPr lang="en-US" sz="900" dirty="0">
              <a:solidFill>
                <a:schemeClr val="bg1"/>
              </a:solidFill>
              <a:cs typeface="Arial" pitchFamily="34" charset="0"/>
            </a:endParaRPr>
          </a:p>
          <a:p>
            <a:pPr fontAlgn="base">
              <a:spcBef>
                <a:spcPct val="20000"/>
              </a:spcBef>
              <a:spcAft>
                <a:spcPct val="0"/>
              </a:spcAft>
              <a:buClr>
                <a:srgbClr val="4F81BD"/>
              </a:buClr>
              <a:buSzPct val="70000"/>
              <a:buFont typeface="Wingdings" pitchFamily="2" charset="2"/>
              <a:buChar char="ü"/>
            </a:pPr>
            <a:r>
              <a:rPr lang="en-US" sz="2400" i="1" dirty="0">
                <a:solidFill>
                  <a:schemeClr val="bg1"/>
                </a:solidFill>
                <a:cs typeface="Arial" pitchFamily="34" charset="0"/>
              </a:rPr>
              <a:t> </a:t>
            </a:r>
            <a:r>
              <a:rPr lang="en-US" sz="2400" dirty="0">
                <a:solidFill>
                  <a:schemeClr val="bg1"/>
                </a:solidFill>
                <a:cs typeface="Arial" pitchFamily="34" charset="0"/>
              </a:rPr>
              <a:t>128 bits or more encryption support.</a:t>
            </a:r>
          </a:p>
        </p:txBody>
      </p:sp>
      <p:sp>
        <p:nvSpPr>
          <p:cNvPr id="7" name="Rectangle 6"/>
          <p:cNvSpPr txBox="1">
            <a:spLocks noChangeArrowheads="1"/>
          </p:cNvSpPr>
          <p:nvPr/>
        </p:nvSpPr>
        <p:spPr bwMode="auto">
          <a:xfrm>
            <a:off x="0" y="2120900"/>
            <a:ext cx="9144000" cy="1079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4000" b="1" kern="0" dirty="0" err="1">
                <a:solidFill>
                  <a:srgbClr val="FFFF00"/>
                </a:solidFill>
                <a:cs typeface="Arial" pitchFamily="34" charset="0"/>
              </a:rPr>
              <a:t>WiFi</a:t>
            </a:r>
            <a:r>
              <a:rPr lang="en-US" sz="4000" b="1" kern="0" dirty="0">
                <a:solidFill>
                  <a:srgbClr val="FFFF00"/>
                </a:solidFill>
                <a:cs typeface="Arial" pitchFamily="34" charset="0"/>
              </a:rPr>
              <a:t> Requirement</a:t>
            </a:r>
            <a:endParaRPr lang="en-US" sz="4000" b="1" i="1" kern="0" dirty="0">
              <a:solidFill>
                <a:srgbClr val="FFFF00"/>
              </a:solidFill>
              <a:cs typeface="Arial" pitchFamily="34" charset="0"/>
            </a:endParaRPr>
          </a:p>
        </p:txBody>
      </p:sp>
      <p:pic>
        <p:nvPicPr>
          <p:cNvPr id="5" name="Picture 1" descr="C:\Documents and Settings\11961\Desktop\Orientation final slide\leopard-home-button_128x128.png">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671F355-941D-474B-93FC-F8E15C69F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a:extLst>
              <a:ext uri="{FF2B5EF4-FFF2-40B4-BE49-F238E27FC236}">
                <a16:creationId xmlns:a16="http://schemas.microsoft.com/office/drawing/2014/main" id="{EB282395-23A1-457E-BB7C-6CB6767DEBAE}"/>
              </a:ext>
            </a:extLst>
          </p:cNvPr>
          <p:cNvSpPr txBox="1"/>
          <p:nvPr/>
        </p:nvSpPr>
        <p:spPr>
          <a:xfrm>
            <a:off x="2235994" y="2411730"/>
            <a:ext cx="4672012" cy="1477328"/>
          </a:xfrm>
          <a:prstGeom prst="rect">
            <a:avLst/>
          </a:prstGeom>
          <a:noFill/>
        </p:spPr>
        <p:txBody>
          <a:bodyPr wrap="square">
            <a:spAutoFit/>
          </a:bodyPr>
          <a:lstStyle/>
          <a:p>
            <a:r>
              <a:rPr lang="en-MY" dirty="0">
                <a:solidFill>
                  <a:schemeClr val="bg1"/>
                </a:solidFill>
              </a:rPr>
              <a:t>https://ucsiuniversity073.sharepoint.com/:f:/s/StudentAffairsandAlumniGroupSAAGroup/El3nBm4G-9VJgWgx1Q1X2ycBToLntpoKshvEyoVWGCPTMQ?e=9MNGm5</a:t>
            </a:r>
          </a:p>
        </p:txBody>
      </p:sp>
    </p:spTree>
    <p:extLst>
      <p:ext uri="{BB962C8B-B14F-4D97-AF65-F5344CB8AC3E}">
        <p14:creationId xmlns:p14="http://schemas.microsoft.com/office/powerpoint/2010/main" val="1898113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82951">
                                            <p:txEl>
                                              <p:pRg st="0" end="0"/>
                                            </p:txEl>
                                          </p:spTgt>
                                        </p:tgtEl>
                                        <p:attrNameLst>
                                          <p:attrName>style.visibility</p:attrName>
                                        </p:attrNameLst>
                                      </p:cBhvr>
                                      <p:to>
                                        <p:strVal val="visible"/>
                                      </p:to>
                                    </p:set>
                                    <p:animEffect transition="in" filter="checkerboard(down)">
                                      <p:cBhvr>
                                        <p:cTn id="7" dur="500"/>
                                        <p:tgtEl>
                                          <p:spTgt spid="829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82951">
                                            <p:txEl>
                                              <p:pRg st="2" end="2"/>
                                            </p:txEl>
                                          </p:spTgt>
                                        </p:tgtEl>
                                        <p:attrNameLst>
                                          <p:attrName>style.visibility</p:attrName>
                                        </p:attrNameLst>
                                      </p:cBhvr>
                                      <p:to>
                                        <p:strVal val="visible"/>
                                      </p:to>
                                    </p:set>
                                    <p:animEffect transition="in" filter="checkerboard(down)">
                                      <p:cBhvr>
                                        <p:cTn id="12" dur="500"/>
                                        <p:tgtEl>
                                          <p:spTgt spid="829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grpId="0" nodeType="clickEffect">
                                  <p:stCondLst>
                                    <p:cond delay="0"/>
                                  </p:stCondLst>
                                  <p:childTnLst>
                                    <p:set>
                                      <p:cBhvr>
                                        <p:cTn id="16" dur="1" fill="hold">
                                          <p:stCondLst>
                                            <p:cond delay="0"/>
                                          </p:stCondLst>
                                        </p:cTn>
                                        <p:tgtEl>
                                          <p:spTgt spid="82951">
                                            <p:txEl>
                                              <p:pRg st="4" end="4"/>
                                            </p:txEl>
                                          </p:spTgt>
                                        </p:tgtEl>
                                        <p:attrNameLst>
                                          <p:attrName>style.visibility</p:attrName>
                                        </p:attrNameLst>
                                      </p:cBhvr>
                                      <p:to>
                                        <p:strVal val="visible"/>
                                      </p:to>
                                    </p:set>
                                    <p:animEffect transition="in" filter="checkerboard(down)">
                                      <p:cBhvr>
                                        <p:cTn id="17" dur="500"/>
                                        <p:tgtEl>
                                          <p:spTgt spid="8295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5" fill="hold" grpId="0" nodeType="clickEffect">
                                  <p:stCondLst>
                                    <p:cond delay="0"/>
                                  </p:stCondLst>
                                  <p:childTnLst>
                                    <p:set>
                                      <p:cBhvr>
                                        <p:cTn id="21" dur="1" fill="hold">
                                          <p:stCondLst>
                                            <p:cond delay="0"/>
                                          </p:stCondLst>
                                        </p:cTn>
                                        <p:tgtEl>
                                          <p:spTgt spid="82951">
                                            <p:txEl>
                                              <p:pRg st="6" end="6"/>
                                            </p:txEl>
                                          </p:spTgt>
                                        </p:tgtEl>
                                        <p:attrNameLst>
                                          <p:attrName>style.visibility</p:attrName>
                                        </p:attrNameLst>
                                      </p:cBhvr>
                                      <p:to>
                                        <p:strVal val="visible"/>
                                      </p:to>
                                    </p:set>
                                    <p:animEffect transition="in" filter="checkerboard(down)">
                                      <p:cBhvr>
                                        <p:cTn id="22" dur="500"/>
                                        <p:tgtEl>
                                          <p:spTgt spid="82951">
                                            <p:txEl>
                                              <p:pRg st="6" end="6"/>
                                            </p:txEl>
                                          </p:spTgt>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1" grpId="0" build="p" autoUpdateAnimBg="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50CA55-11ED-4E61-8FAE-D6794F959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1142" name="Rectangle 6"/>
          <p:cNvSpPr>
            <a:spLocks noGrp="1" noChangeArrowheads="1"/>
          </p:cNvSpPr>
          <p:nvPr>
            <p:ph type="ctrTitle" idx="4294967295"/>
          </p:nvPr>
        </p:nvSpPr>
        <p:spPr>
          <a:xfrm>
            <a:off x="0" y="1504950"/>
            <a:ext cx="9144000" cy="1143000"/>
          </a:xfrm>
          <a:noFill/>
        </p:spPr>
        <p:txBody>
          <a:bodyPr anchor="ctr"/>
          <a:lstStyle/>
          <a:p>
            <a:r>
              <a:rPr lang="en-US" sz="4000" b="1" i="1" dirty="0">
                <a:solidFill>
                  <a:srgbClr val="FFFF00"/>
                </a:solidFill>
              </a:rPr>
              <a:t>Configure Wireless &amp; Internet</a:t>
            </a:r>
          </a:p>
        </p:txBody>
      </p:sp>
      <p:sp>
        <p:nvSpPr>
          <p:cNvPr id="91143" name="Rectangle 7"/>
          <p:cNvSpPr>
            <a:spLocks noGrp="1" noChangeArrowheads="1"/>
          </p:cNvSpPr>
          <p:nvPr>
            <p:ph type="subTitle" idx="4294967295"/>
          </p:nvPr>
        </p:nvSpPr>
        <p:spPr>
          <a:xfrm>
            <a:off x="0" y="3276600"/>
            <a:ext cx="8839200" cy="2895600"/>
          </a:xfrm>
          <a:noFill/>
        </p:spPr>
        <p:txBody>
          <a:bodyPr>
            <a:normAutofit/>
          </a:bodyPr>
          <a:lstStyle/>
          <a:p>
            <a:pPr marL="0" indent="0">
              <a:buFont typeface="Wingdings" pitchFamily="2" charset="2"/>
              <a:buChar char="v"/>
            </a:pPr>
            <a:r>
              <a:rPr lang="en-US" sz="2800" dirty="0">
                <a:solidFill>
                  <a:schemeClr val="bg1"/>
                </a:solidFill>
              </a:rPr>
              <a:t> Please proceed to the Computer Service Department (CSD) for your wireless access problems.   </a:t>
            </a:r>
          </a:p>
          <a:p>
            <a:pPr marL="0" indent="0">
              <a:buNone/>
            </a:pPr>
            <a:endParaRPr lang="en-US" sz="2800" dirty="0">
              <a:solidFill>
                <a:schemeClr val="bg1"/>
              </a:solidFill>
            </a:endParaRPr>
          </a:p>
          <a:p>
            <a:pPr marL="0" indent="0">
              <a:buFont typeface="Wingdings" pitchFamily="2" charset="2"/>
              <a:buChar char="v"/>
            </a:pPr>
            <a:r>
              <a:rPr lang="en-US" sz="2800" dirty="0">
                <a:solidFill>
                  <a:schemeClr val="bg1"/>
                </a:solidFill>
              </a:rPr>
              <a:t>We only accept laptops that are running Windows XP platforms and above. </a:t>
            </a:r>
            <a:r>
              <a:rPr lang="en-US" sz="2800" i="1" dirty="0">
                <a:solidFill>
                  <a:schemeClr val="bg1"/>
                </a:solidFill>
              </a:rPr>
              <a:t>(</a:t>
            </a:r>
            <a:r>
              <a:rPr lang="en-US" sz="2000" i="1" dirty="0">
                <a:solidFill>
                  <a:schemeClr val="bg1"/>
                </a:solidFill>
              </a:rPr>
              <a:t>Windows XP Home/ Pro, Vista, 7,10</a:t>
            </a:r>
            <a:r>
              <a:rPr lang="en-US" sz="2800" i="1" dirty="0">
                <a:solidFill>
                  <a:schemeClr val="bg1"/>
                </a:solidFill>
              </a:rPr>
              <a:t>) </a:t>
            </a: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613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91142"/>
                                        </p:tgtEl>
                                        <p:attrNameLst>
                                          <p:attrName>style.visibility</p:attrName>
                                        </p:attrNameLst>
                                      </p:cBhvr>
                                      <p:to>
                                        <p:strVal val="visible"/>
                                      </p:to>
                                    </p:set>
                                    <p:anim calcmode="lin" valueType="num">
                                      <p:cBhvr>
                                        <p:cTn id="7" dur="500" fill="hold"/>
                                        <p:tgtEl>
                                          <p:spTgt spid="91142"/>
                                        </p:tgtEl>
                                        <p:attrNameLst>
                                          <p:attrName>ppt_w</p:attrName>
                                        </p:attrNameLst>
                                      </p:cBhvr>
                                      <p:tavLst>
                                        <p:tav tm="0">
                                          <p:val>
                                            <p:fltVal val="0"/>
                                          </p:val>
                                        </p:tav>
                                        <p:tav tm="100000">
                                          <p:val>
                                            <p:strVal val="#ppt_w"/>
                                          </p:val>
                                        </p:tav>
                                      </p:tavLst>
                                    </p:anim>
                                    <p:anim calcmode="lin" valueType="num">
                                      <p:cBhvr>
                                        <p:cTn id="8" dur="500" fill="hold"/>
                                        <p:tgtEl>
                                          <p:spTgt spid="91142"/>
                                        </p:tgtEl>
                                        <p:attrNameLst>
                                          <p:attrName>ppt_h</p:attrName>
                                        </p:attrNameLst>
                                      </p:cBhvr>
                                      <p:tavLst>
                                        <p:tav tm="0">
                                          <p:val>
                                            <p:fltVal val="0"/>
                                          </p:val>
                                        </p:tav>
                                        <p:tav tm="100000">
                                          <p:val>
                                            <p:strVal val="#ppt_h"/>
                                          </p:val>
                                        </p:tav>
                                      </p:tavLst>
                                    </p:anim>
                                    <p:anim calcmode="lin" valueType="num">
                                      <p:cBhvr>
                                        <p:cTn id="9" dur="500" fill="hold"/>
                                        <p:tgtEl>
                                          <p:spTgt spid="91142"/>
                                        </p:tgtEl>
                                        <p:attrNameLst>
                                          <p:attrName>ppt_x</p:attrName>
                                        </p:attrNameLst>
                                      </p:cBhvr>
                                      <p:tavLst>
                                        <p:tav tm="0">
                                          <p:val>
                                            <p:fltVal val="0.5"/>
                                          </p:val>
                                        </p:tav>
                                        <p:tav tm="100000">
                                          <p:val>
                                            <p:strVal val="#ppt_x"/>
                                          </p:val>
                                        </p:tav>
                                      </p:tavLst>
                                    </p:anim>
                                    <p:anim calcmode="lin" valueType="num">
                                      <p:cBhvr>
                                        <p:cTn id="10" dur="500" fill="hold"/>
                                        <p:tgtEl>
                                          <p:spTgt spid="91142"/>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91143">
                                            <p:txEl>
                                              <p:pRg st="0" end="0"/>
                                            </p:txEl>
                                          </p:spTgt>
                                        </p:tgtEl>
                                        <p:attrNameLst>
                                          <p:attrName>style.visibility</p:attrName>
                                        </p:attrNameLst>
                                      </p:cBhvr>
                                      <p:to>
                                        <p:strVal val="visible"/>
                                      </p:to>
                                    </p:set>
                                    <p:animEffect transition="in" filter="diamond(in)">
                                      <p:cBhvr>
                                        <p:cTn id="15" dur="2000"/>
                                        <p:tgtEl>
                                          <p:spTgt spid="9114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91143">
                                            <p:txEl>
                                              <p:pRg st="2" end="2"/>
                                            </p:txEl>
                                          </p:spTgt>
                                        </p:tgtEl>
                                        <p:attrNameLst>
                                          <p:attrName>style.visibility</p:attrName>
                                        </p:attrNameLst>
                                      </p:cBhvr>
                                      <p:to>
                                        <p:strVal val="visible"/>
                                      </p:to>
                                    </p:set>
                                    <p:animEffect transition="in" filter="diamond(in)">
                                      <p:cBhvr>
                                        <p:cTn id="20" dur="2000"/>
                                        <p:tgtEl>
                                          <p:spTgt spid="911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6F6B3F-5633-4DC4-BBCF-046C05F25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3190" name="Rectangle 6"/>
          <p:cNvSpPr>
            <a:spLocks noGrp="1" noChangeArrowheads="1"/>
          </p:cNvSpPr>
          <p:nvPr>
            <p:ph type="ctrTitle" idx="4294967295"/>
          </p:nvPr>
        </p:nvSpPr>
        <p:spPr>
          <a:xfrm>
            <a:off x="0" y="1600200"/>
            <a:ext cx="9144000" cy="919162"/>
          </a:xfrm>
          <a:noFill/>
        </p:spPr>
        <p:txBody>
          <a:bodyPr anchor="ctr"/>
          <a:lstStyle/>
          <a:p>
            <a:r>
              <a:rPr lang="en-US" dirty="0">
                <a:solidFill>
                  <a:srgbClr val="FFFF00"/>
                </a:solidFill>
              </a:rPr>
              <a:t> </a:t>
            </a:r>
            <a:r>
              <a:rPr lang="en-US" b="1" i="1" dirty="0">
                <a:solidFill>
                  <a:srgbClr val="FFFF00"/>
                </a:solidFill>
              </a:rPr>
              <a:t>Kindly Remember</a:t>
            </a:r>
          </a:p>
        </p:txBody>
      </p:sp>
      <p:sp>
        <p:nvSpPr>
          <p:cNvPr id="93191" name="Rectangle 7"/>
          <p:cNvSpPr>
            <a:spLocks noGrp="1" noChangeArrowheads="1"/>
          </p:cNvSpPr>
          <p:nvPr>
            <p:ph type="subTitle" idx="4294967295"/>
          </p:nvPr>
        </p:nvSpPr>
        <p:spPr>
          <a:xfrm>
            <a:off x="533400" y="2895600"/>
            <a:ext cx="8610600" cy="3810000"/>
          </a:xfrm>
          <a:noFill/>
        </p:spPr>
        <p:txBody>
          <a:bodyPr>
            <a:normAutofit fontScale="85000" lnSpcReduction="20000"/>
          </a:bodyPr>
          <a:lstStyle/>
          <a:p>
            <a:pPr marL="0" indent="0">
              <a:buFont typeface="Wingdings" pitchFamily="2" charset="2"/>
              <a:buChar char="v"/>
            </a:pPr>
            <a:r>
              <a:rPr lang="en-US" sz="2400" dirty="0">
                <a:solidFill>
                  <a:schemeClr val="bg1"/>
                </a:solidFill>
              </a:rPr>
              <a:t> </a:t>
            </a:r>
            <a:r>
              <a:rPr lang="en-US" sz="2400" dirty="0" err="1">
                <a:solidFill>
                  <a:schemeClr val="bg1"/>
                </a:solidFill>
              </a:rPr>
              <a:t>Pendrive</a:t>
            </a:r>
            <a:r>
              <a:rPr lang="en-US" sz="2400" dirty="0">
                <a:solidFill>
                  <a:schemeClr val="bg1"/>
                </a:solidFill>
              </a:rPr>
              <a:t>, </a:t>
            </a:r>
            <a:r>
              <a:rPr lang="en-US" sz="2400" dirty="0" err="1">
                <a:solidFill>
                  <a:schemeClr val="bg1"/>
                </a:solidFill>
              </a:rPr>
              <a:t>FlashDrive</a:t>
            </a:r>
            <a:r>
              <a:rPr lang="en-US" sz="2400" dirty="0">
                <a:solidFill>
                  <a:schemeClr val="bg1"/>
                </a:solidFill>
              </a:rPr>
              <a:t>, </a:t>
            </a:r>
            <a:r>
              <a:rPr lang="en-US" sz="2400" dirty="0" err="1">
                <a:solidFill>
                  <a:schemeClr val="bg1"/>
                </a:solidFill>
              </a:rPr>
              <a:t>ThumbDrive</a:t>
            </a:r>
            <a:r>
              <a:rPr lang="en-US" sz="2400" dirty="0">
                <a:solidFill>
                  <a:schemeClr val="bg1"/>
                </a:solidFill>
              </a:rPr>
              <a:t> users have to ensure the device is free from virus.</a:t>
            </a:r>
          </a:p>
          <a:p>
            <a:pPr marL="0" indent="0">
              <a:buNone/>
            </a:pPr>
            <a:endParaRPr lang="en-US" sz="2400" dirty="0">
              <a:solidFill>
                <a:schemeClr val="bg1"/>
              </a:solidFill>
            </a:endParaRPr>
          </a:p>
          <a:p>
            <a:pPr marL="0" indent="0">
              <a:buFont typeface="Wingdings" pitchFamily="2" charset="2"/>
              <a:buChar char="v"/>
            </a:pPr>
            <a:r>
              <a:rPr lang="en-US" sz="2400" dirty="0">
                <a:solidFill>
                  <a:schemeClr val="bg1"/>
                </a:solidFill>
              </a:rPr>
              <a:t> Always remember to wear your Student ID Tag.</a:t>
            </a:r>
          </a:p>
          <a:p>
            <a:pPr marL="0" indent="0">
              <a:buNone/>
            </a:pPr>
            <a:endParaRPr lang="en-US" sz="2400" dirty="0">
              <a:solidFill>
                <a:schemeClr val="bg1"/>
              </a:solidFill>
            </a:endParaRPr>
          </a:p>
          <a:p>
            <a:pPr marL="0" indent="0">
              <a:buFont typeface="Wingdings" pitchFamily="2" charset="2"/>
              <a:buChar char="v"/>
            </a:pPr>
            <a:r>
              <a:rPr lang="en-US" sz="2400" dirty="0">
                <a:solidFill>
                  <a:schemeClr val="bg1"/>
                </a:solidFill>
              </a:rPr>
              <a:t> </a:t>
            </a:r>
            <a:r>
              <a:rPr lang="en-US" sz="2400" b="1" dirty="0">
                <a:solidFill>
                  <a:schemeClr val="bg1"/>
                </a:solidFill>
              </a:rPr>
              <a:t>DO NOT</a:t>
            </a:r>
            <a:r>
              <a:rPr lang="en-US" sz="2400" dirty="0">
                <a:solidFill>
                  <a:schemeClr val="bg1"/>
                </a:solidFill>
              </a:rPr>
              <a:t> save your work </a:t>
            </a:r>
            <a:r>
              <a:rPr lang="en-US" sz="2400" b="1" dirty="0">
                <a:solidFill>
                  <a:schemeClr val="bg1"/>
                </a:solidFill>
              </a:rPr>
              <a:t>ON THE DESKTOP.</a:t>
            </a:r>
          </a:p>
          <a:p>
            <a:pPr marL="0" indent="0">
              <a:buNone/>
            </a:pPr>
            <a:endParaRPr lang="en-US" sz="2400" dirty="0">
              <a:solidFill>
                <a:schemeClr val="bg1"/>
              </a:solidFill>
            </a:endParaRPr>
          </a:p>
          <a:p>
            <a:pPr marL="0" indent="0">
              <a:buFont typeface="Wingdings" pitchFamily="2" charset="2"/>
              <a:buChar char="v"/>
            </a:pPr>
            <a:r>
              <a:rPr lang="en-US" sz="2400" dirty="0">
                <a:solidFill>
                  <a:schemeClr val="bg1"/>
                </a:solidFill>
              </a:rPr>
              <a:t> CSD </a:t>
            </a:r>
            <a:r>
              <a:rPr lang="en-US" sz="2400" b="1" dirty="0">
                <a:solidFill>
                  <a:schemeClr val="bg1"/>
                </a:solidFill>
              </a:rPr>
              <a:t>DOES NOT BEAR</a:t>
            </a:r>
            <a:r>
              <a:rPr lang="en-US" sz="2400" dirty="0">
                <a:solidFill>
                  <a:schemeClr val="bg1"/>
                </a:solidFill>
              </a:rPr>
              <a:t> responsibility for the loss of any data or information.</a:t>
            </a: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350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93190"/>
                                        </p:tgtEl>
                                        <p:attrNameLst>
                                          <p:attrName>style.visibility</p:attrName>
                                        </p:attrNameLst>
                                      </p:cBhvr>
                                      <p:to>
                                        <p:strVal val="visible"/>
                                      </p:to>
                                    </p:set>
                                    <p:anim calcmode="lin" valueType="num">
                                      <p:cBhvr>
                                        <p:cTn id="7" dur="500" fill="hold"/>
                                        <p:tgtEl>
                                          <p:spTgt spid="93190"/>
                                        </p:tgtEl>
                                        <p:attrNameLst>
                                          <p:attrName>ppt_w</p:attrName>
                                        </p:attrNameLst>
                                      </p:cBhvr>
                                      <p:tavLst>
                                        <p:tav tm="0">
                                          <p:val>
                                            <p:fltVal val="0"/>
                                          </p:val>
                                        </p:tav>
                                        <p:tav tm="100000">
                                          <p:val>
                                            <p:strVal val="#ppt_w"/>
                                          </p:val>
                                        </p:tav>
                                      </p:tavLst>
                                    </p:anim>
                                    <p:anim calcmode="lin" valueType="num">
                                      <p:cBhvr>
                                        <p:cTn id="8" dur="500" fill="hold"/>
                                        <p:tgtEl>
                                          <p:spTgt spid="93190"/>
                                        </p:tgtEl>
                                        <p:attrNameLst>
                                          <p:attrName>ppt_h</p:attrName>
                                        </p:attrNameLst>
                                      </p:cBhvr>
                                      <p:tavLst>
                                        <p:tav tm="0">
                                          <p:val>
                                            <p:fltVal val="0"/>
                                          </p:val>
                                        </p:tav>
                                        <p:tav tm="100000">
                                          <p:val>
                                            <p:strVal val="#ppt_h"/>
                                          </p:val>
                                        </p:tav>
                                      </p:tavLst>
                                    </p:anim>
                                    <p:anim calcmode="lin" valueType="num">
                                      <p:cBhvr>
                                        <p:cTn id="9" dur="500" fill="hold"/>
                                        <p:tgtEl>
                                          <p:spTgt spid="93190"/>
                                        </p:tgtEl>
                                        <p:attrNameLst>
                                          <p:attrName>ppt_x</p:attrName>
                                        </p:attrNameLst>
                                      </p:cBhvr>
                                      <p:tavLst>
                                        <p:tav tm="0">
                                          <p:val>
                                            <p:fltVal val="0.5"/>
                                          </p:val>
                                        </p:tav>
                                        <p:tav tm="100000">
                                          <p:val>
                                            <p:strVal val="#ppt_x"/>
                                          </p:val>
                                        </p:tav>
                                      </p:tavLst>
                                    </p:anim>
                                    <p:anim calcmode="lin" valueType="num">
                                      <p:cBhvr>
                                        <p:cTn id="10" dur="500" fill="hold"/>
                                        <p:tgtEl>
                                          <p:spTgt spid="93190"/>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93191">
                                            <p:txEl>
                                              <p:pRg st="0" end="0"/>
                                            </p:txEl>
                                          </p:spTgt>
                                        </p:tgtEl>
                                        <p:attrNameLst>
                                          <p:attrName>style.visibility</p:attrName>
                                        </p:attrNameLst>
                                      </p:cBhvr>
                                      <p:to>
                                        <p:strVal val="visible"/>
                                      </p:to>
                                    </p:set>
                                    <p:animEffect transition="in" filter="diamond(in)">
                                      <p:cBhvr>
                                        <p:cTn id="15" dur="2000"/>
                                        <p:tgtEl>
                                          <p:spTgt spid="9319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93191">
                                            <p:txEl>
                                              <p:pRg st="2" end="2"/>
                                            </p:txEl>
                                          </p:spTgt>
                                        </p:tgtEl>
                                        <p:attrNameLst>
                                          <p:attrName>style.visibility</p:attrName>
                                        </p:attrNameLst>
                                      </p:cBhvr>
                                      <p:to>
                                        <p:strVal val="visible"/>
                                      </p:to>
                                    </p:set>
                                    <p:animEffect transition="in" filter="diamond(in)">
                                      <p:cBhvr>
                                        <p:cTn id="20" dur="2000"/>
                                        <p:tgtEl>
                                          <p:spTgt spid="9319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93191">
                                            <p:txEl>
                                              <p:pRg st="4" end="4"/>
                                            </p:txEl>
                                          </p:spTgt>
                                        </p:tgtEl>
                                        <p:attrNameLst>
                                          <p:attrName>style.visibility</p:attrName>
                                        </p:attrNameLst>
                                      </p:cBhvr>
                                      <p:to>
                                        <p:strVal val="visible"/>
                                      </p:to>
                                    </p:set>
                                    <p:animEffect transition="in" filter="diamond(in)">
                                      <p:cBhvr>
                                        <p:cTn id="25" dur="2000"/>
                                        <p:tgtEl>
                                          <p:spTgt spid="9319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93191">
                                            <p:txEl>
                                              <p:pRg st="6" end="6"/>
                                            </p:txEl>
                                          </p:spTgt>
                                        </p:tgtEl>
                                        <p:attrNameLst>
                                          <p:attrName>style.visibility</p:attrName>
                                        </p:attrNameLst>
                                      </p:cBhvr>
                                      <p:to>
                                        <p:strVal val="visible"/>
                                      </p:to>
                                    </p:set>
                                    <p:animEffect transition="in" filter="diamond(in)">
                                      <p:cBhvr>
                                        <p:cTn id="30" dur="2000"/>
                                        <p:tgtEl>
                                          <p:spTgt spid="931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B39CD7-F7EF-4EFF-A799-C80894044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descr="rules_r.jpg"/>
          <p:cNvPicPr>
            <a:picLocks noChangeAspect="1"/>
          </p:cNvPicPr>
          <p:nvPr/>
        </p:nvPicPr>
        <p:blipFill>
          <a:blip r:embed="rId3"/>
          <a:srcRect t="12418"/>
          <a:stretch>
            <a:fillRect/>
          </a:stretch>
        </p:blipFill>
        <p:spPr>
          <a:xfrm>
            <a:off x="2166143" y="1740693"/>
            <a:ext cx="4811713" cy="32591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0"/>
          <p:cNvSpPr txBox="1">
            <a:spLocks noChangeArrowheads="1"/>
          </p:cNvSpPr>
          <p:nvPr/>
        </p:nvSpPr>
        <p:spPr bwMode="auto">
          <a:xfrm>
            <a:off x="869156" y="5785247"/>
            <a:ext cx="7391400" cy="615553"/>
          </a:xfrm>
          <a:prstGeom prst="rect">
            <a:avLst/>
          </a:prstGeom>
          <a:noFill/>
          <a:ln w="9525">
            <a:noFill/>
            <a:miter lim="800000"/>
            <a:headEnd/>
            <a:tailEnd/>
          </a:ln>
        </p:spPr>
        <p:txBody>
          <a:bodyPr wrap="square">
            <a:spAutoFit/>
          </a:bodyPr>
          <a:lstStyle/>
          <a:p>
            <a:pPr algn="ctr">
              <a:defRPr/>
            </a:pPr>
            <a:r>
              <a:rPr lang="en-US" sz="3400" b="1" spc="50" dirty="0">
                <a:ln w="12700" cmpd="sng">
                  <a:noFill/>
                  <a:prstDash val="solid"/>
                </a:ln>
                <a:solidFill>
                  <a:schemeClr val="bg1"/>
                </a:solidFill>
                <a:effectLst>
                  <a:glow rad="53100">
                    <a:srgbClr val="F79646">
                      <a:satMod val="180000"/>
                      <a:alpha val="30000"/>
                    </a:srgbClr>
                  </a:glow>
                  <a:outerShdw blurRad="38100" dist="38100" dir="2700000" algn="tl">
                    <a:srgbClr val="000000">
                      <a:alpha val="43137"/>
                    </a:srgbClr>
                  </a:outerShdw>
                  <a:reflection blurRad="6350" stA="50000" endA="300" endPos="50000" dist="29997" dir="5400000" sy="-100000" algn="bl" rotWithShape="0"/>
                </a:effectLst>
                <a:cs typeface="Times New Roman" pitchFamily="18" charset="0"/>
              </a:rPr>
              <a:t>Campus Rules and Regulations</a:t>
            </a:r>
          </a:p>
        </p:txBody>
      </p:sp>
      <p:pic>
        <p:nvPicPr>
          <p:cNvPr id="7"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555339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DB91B7-8866-4DAB-92BD-FBAFEFE1E9DF}"/>
              </a:ext>
            </a:extLst>
          </p:cNvPr>
          <p:cNvPicPr>
            <a:picLocks noChangeAspect="1"/>
          </p:cNvPicPr>
          <p:nvPr/>
        </p:nvPicPr>
        <p:blipFill>
          <a:blip r:embed="rId2"/>
          <a:stretch>
            <a:fillRect/>
          </a:stretch>
        </p:blipFill>
        <p:spPr>
          <a:xfrm>
            <a:off x="0" y="0"/>
            <a:ext cx="9144000" cy="6857999"/>
          </a:xfrm>
          <a:prstGeom prst="rect">
            <a:avLst/>
          </a:prstGeom>
        </p:spPr>
      </p:pic>
      <p:sp>
        <p:nvSpPr>
          <p:cNvPr id="2051" name="Text Box 66"/>
          <p:cNvSpPr txBox="1">
            <a:spLocks noChangeArrowheads="1"/>
          </p:cNvSpPr>
          <p:nvPr/>
        </p:nvSpPr>
        <p:spPr bwMode="auto">
          <a:xfrm>
            <a:off x="76200" y="5951296"/>
            <a:ext cx="899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1100" b="1" dirty="0">
                <a:solidFill>
                  <a:schemeClr val="bg1"/>
                </a:solidFill>
                <a:latin typeface="Times New Roman" pitchFamily="18" charset="0"/>
                <a:cs typeface="Times New Roman" pitchFamily="18" charset="0"/>
              </a:rPr>
              <a:t>In the event of any emergency, please call 03-9101 8880 </a:t>
            </a:r>
            <a:r>
              <a:rPr lang="en-US" altLang="en-US" sz="1100" b="1" dirty="0" err="1">
                <a:solidFill>
                  <a:schemeClr val="bg1"/>
                </a:solidFill>
                <a:latin typeface="Times New Roman" pitchFamily="18" charset="0"/>
                <a:cs typeface="Times New Roman" pitchFamily="18" charset="0"/>
              </a:rPr>
              <a:t>ext</a:t>
            </a:r>
            <a:r>
              <a:rPr lang="en-US" altLang="en-US" sz="1100" b="1" dirty="0">
                <a:solidFill>
                  <a:schemeClr val="bg1"/>
                </a:solidFill>
                <a:latin typeface="Times New Roman" pitchFamily="18" charset="0"/>
                <a:cs typeface="Times New Roman" pitchFamily="18" charset="0"/>
              </a:rPr>
              <a:t> 3189 (SW) or 5401 (NW)</a:t>
            </a:r>
          </a:p>
          <a:p>
            <a:pPr eaLnBrk="1" hangingPunct="1">
              <a:spcBef>
                <a:spcPct val="0"/>
              </a:spcBef>
            </a:pPr>
            <a:r>
              <a:rPr lang="en-US" altLang="en-US" sz="1100" b="1" dirty="0">
                <a:solidFill>
                  <a:schemeClr val="bg1"/>
                </a:solidFill>
                <a:latin typeface="Times New Roman" pitchFamily="18" charset="0"/>
                <a:cs typeface="Times New Roman" pitchFamily="18" charset="0"/>
              </a:rPr>
              <a:t>Student may refer to the campus emergency guide at</a:t>
            </a:r>
          </a:p>
          <a:p>
            <a:pPr marL="0" indent="0">
              <a:spcBef>
                <a:spcPct val="0"/>
              </a:spcBef>
              <a:buNone/>
            </a:pPr>
            <a:r>
              <a:rPr lang="en-MY" altLang="en-US" sz="1100" b="1" dirty="0">
                <a:solidFill>
                  <a:schemeClr val="bg1"/>
                </a:solidFill>
                <a:latin typeface="Tahoma" panose="020B0604030504040204" pitchFamily="34" charset="0"/>
                <a:cs typeface="Tahoma" panose="020B0604030504040204" pitchFamily="34" charset="0"/>
                <a:hlinkClick r:id="rId3"/>
              </a:rPr>
              <a:t>http://www.ucsiuniversity.edu.my/pdf/campusEmergencyGuide.pdf</a:t>
            </a:r>
            <a:endParaRPr lang="en-US" altLang="en-US" sz="1100" b="1" dirty="0">
              <a:solidFill>
                <a:schemeClr val="bg1"/>
              </a:solidFill>
              <a:latin typeface="Tahoma" panose="020B0604030504040204" pitchFamily="34" charset="0"/>
              <a:cs typeface="Tahoma" panose="020B0604030504040204" pitchFamily="34" charset="0"/>
            </a:endParaRPr>
          </a:p>
          <a:p>
            <a:pPr eaLnBrk="1" hangingPunct="1">
              <a:spcBef>
                <a:spcPct val="0"/>
              </a:spcBef>
            </a:pPr>
            <a:r>
              <a:rPr lang="en-US" altLang="en-US" sz="1100" b="1" dirty="0">
                <a:solidFill>
                  <a:schemeClr val="bg1"/>
                </a:solidFill>
                <a:latin typeface="Times New Roman" pitchFamily="18" charset="0"/>
                <a:cs typeface="Times New Roman" pitchFamily="18" charset="0"/>
              </a:rPr>
              <a:t>Direct line to all emergencies (Police Station, Fire Station (BOMBA), Hospital, </a:t>
            </a:r>
            <a:r>
              <a:rPr lang="en-US" altLang="en-US" sz="1100" b="1" dirty="0" err="1">
                <a:solidFill>
                  <a:schemeClr val="bg1"/>
                </a:solidFill>
                <a:latin typeface="Times New Roman" pitchFamily="18" charset="0"/>
                <a:cs typeface="Times New Roman" pitchFamily="18" charset="0"/>
              </a:rPr>
              <a:t>Jabatan</a:t>
            </a:r>
            <a:r>
              <a:rPr lang="en-US" altLang="en-US" sz="1100" b="1" dirty="0">
                <a:solidFill>
                  <a:schemeClr val="bg1"/>
                </a:solidFill>
                <a:latin typeface="Times New Roman" pitchFamily="18" charset="0"/>
                <a:cs typeface="Times New Roman" pitchFamily="18" charset="0"/>
              </a:rPr>
              <a:t> </a:t>
            </a:r>
            <a:r>
              <a:rPr lang="en-US" altLang="en-US" sz="1100" b="1" dirty="0" err="1">
                <a:solidFill>
                  <a:schemeClr val="bg1"/>
                </a:solidFill>
                <a:latin typeface="Times New Roman" pitchFamily="18" charset="0"/>
                <a:cs typeface="Times New Roman" pitchFamily="18" charset="0"/>
              </a:rPr>
              <a:t>Pertahanan</a:t>
            </a:r>
            <a:r>
              <a:rPr lang="en-US" altLang="en-US" sz="1100" b="1" dirty="0">
                <a:solidFill>
                  <a:schemeClr val="bg1"/>
                </a:solidFill>
                <a:latin typeface="Times New Roman" pitchFamily="18" charset="0"/>
                <a:cs typeface="Times New Roman" pitchFamily="18" charset="0"/>
              </a:rPr>
              <a:t> </a:t>
            </a:r>
            <a:r>
              <a:rPr lang="en-US" altLang="en-US" sz="1100" b="1" dirty="0" err="1">
                <a:solidFill>
                  <a:schemeClr val="bg1"/>
                </a:solidFill>
                <a:latin typeface="Times New Roman" pitchFamily="18" charset="0"/>
                <a:cs typeface="Times New Roman" pitchFamily="18" charset="0"/>
              </a:rPr>
              <a:t>Awam</a:t>
            </a:r>
            <a:r>
              <a:rPr lang="en-US" altLang="en-US" sz="1100" b="1" dirty="0">
                <a:solidFill>
                  <a:schemeClr val="bg1"/>
                </a:solidFill>
                <a:latin typeface="Times New Roman" pitchFamily="18" charset="0"/>
                <a:cs typeface="Times New Roman" pitchFamily="18" charset="0"/>
              </a:rPr>
              <a:t> Malaysia (JPAM) is </a:t>
            </a:r>
            <a:r>
              <a:rPr lang="en-US" altLang="en-US" sz="1100" b="1" u="sng"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999</a:t>
            </a:r>
            <a:endParaRPr lang="en-US" altLang="en-US" sz="1100" b="1" dirty="0">
              <a:solidFill>
                <a:schemeClr val="bg1"/>
              </a:solidFill>
              <a:latin typeface="Times New Roman" pitchFamily="18" charset="0"/>
              <a:cs typeface="Times New Roman" pitchFamily="18" charset="0"/>
            </a:endParaRPr>
          </a:p>
        </p:txBody>
      </p:sp>
      <p:sp>
        <p:nvSpPr>
          <p:cNvPr id="10" name="Round Single Corner Rectangle 4"/>
          <p:cNvSpPr/>
          <p:nvPr/>
        </p:nvSpPr>
        <p:spPr>
          <a:xfrm>
            <a:off x="3009900" y="2393949"/>
            <a:ext cx="3124200" cy="1552575"/>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endParaRPr lang="en-US" sz="1400" b="1" u="sng" kern="1200" dirty="0">
              <a:solidFill>
                <a:schemeClr val="bg1"/>
              </a:solidFill>
              <a:latin typeface="Times New Roman" pitchFamily="18" charset="0"/>
              <a:cs typeface="Times New Roman" pitchFamily="18" charset="0"/>
            </a:endParaRPr>
          </a:p>
        </p:txBody>
      </p:sp>
      <p:graphicFrame>
        <p:nvGraphicFramePr>
          <p:cNvPr id="5" name="Diagram 4"/>
          <p:cNvGraphicFramePr/>
          <p:nvPr>
            <p:extLst>
              <p:ext uri="{D42A27DB-BD31-4B8C-83A1-F6EECF244321}">
                <p14:modId xmlns:p14="http://schemas.microsoft.com/office/powerpoint/2010/main" val="304897938"/>
              </p:ext>
            </p:extLst>
          </p:nvPr>
        </p:nvGraphicFramePr>
        <p:xfrm>
          <a:off x="190500" y="1981200"/>
          <a:ext cx="8610600" cy="3680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Flowchart: Terminator 12"/>
          <p:cNvSpPr/>
          <p:nvPr/>
        </p:nvSpPr>
        <p:spPr>
          <a:xfrm>
            <a:off x="3543300" y="4071562"/>
            <a:ext cx="2057400" cy="590676"/>
          </a:xfrm>
          <a:prstGeom prst="flowChartTerminator">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itchFamily="18" charset="0"/>
                <a:cs typeface="Times New Roman" pitchFamily="18" charset="0"/>
              </a:rPr>
              <a:t>EMERGENCY CONTACT</a:t>
            </a:r>
          </a:p>
        </p:txBody>
      </p:sp>
      <p:sp>
        <p:nvSpPr>
          <p:cNvPr id="14" name="Title 13"/>
          <p:cNvSpPr>
            <a:spLocks noGrp="1"/>
          </p:cNvSpPr>
          <p:nvPr>
            <p:ph type="title"/>
          </p:nvPr>
        </p:nvSpPr>
        <p:spPr>
          <a:xfrm>
            <a:off x="714375" y="1370347"/>
            <a:ext cx="8229600" cy="792162"/>
          </a:xfrm>
        </p:spPr>
        <p:txBody>
          <a:bodyPr vert="wordArtVert"/>
          <a:lstStyle/>
          <a:p>
            <a:r>
              <a:rPr lang="en-US" sz="2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SECURITY </a:t>
            </a:r>
            <a:br>
              <a:rPr lang="en-US" sz="2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br>
            <a:br>
              <a:rPr lang="en-US" sz="2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br>
            <a:r>
              <a:rPr lang="en-US" sz="2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a:t>
            </a:r>
            <a:br>
              <a:rPr lang="en-US" sz="2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br>
            <a:r>
              <a:rPr lang="en-US" sz="2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EPARTMENT</a:t>
            </a:r>
          </a:p>
        </p:txBody>
      </p:sp>
      <p:pic>
        <p:nvPicPr>
          <p:cNvPr id="8" name="Picture 1" descr="C:\Documents and Settings\11961\Desktop\Orientation final slide\leopard-home-button_128x128.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440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01D076-8C2B-4A65-BED7-6A5AA990A761}"/>
              </a:ext>
            </a:extLst>
          </p:cNvPr>
          <p:cNvPicPr>
            <a:picLocks noChangeAspect="1"/>
          </p:cNvPicPr>
          <p:nvPr/>
        </p:nvPicPr>
        <p:blipFill>
          <a:blip r:embed="rId3"/>
          <a:stretch>
            <a:fillRect/>
          </a:stretch>
        </p:blipFill>
        <p:spPr>
          <a:xfrm>
            <a:off x="0" y="0"/>
            <a:ext cx="9144000" cy="6857999"/>
          </a:xfrm>
          <a:prstGeom prst="rect">
            <a:avLst/>
          </a:prstGeom>
        </p:spPr>
      </p:pic>
      <p:pic>
        <p:nvPicPr>
          <p:cNvPr id="9"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32758" y="5638800"/>
            <a:ext cx="8229600" cy="1363663"/>
          </a:xfrm>
        </p:spPr>
        <p:txBody>
          <a:bodyPr/>
          <a:lstStyle/>
          <a:p>
            <a:pPr algn="l"/>
            <a:r>
              <a:rPr lang="en-US" sz="1200" b="1" dirty="0">
                <a:solidFill>
                  <a:schemeClr val="bg1"/>
                </a:solidFill>
                <a:latin typeface="Times New Roman" pitchFamily="18" charset="0"/>
                <a:cs typeface="Times New Roman" pitchFamily="18" charset="0"/>
              </a:rPr>
              <a:t>• AVOID BACKLANES/ DARK AREAS !</a:t>
            </a:r>
            <a:br>
              <a:rPr lang="en-US" sz="1200" b="1" dirty="0">
                <a:solidFill>
                  <a:schemeClr val="bg1"/>
                </a:solidFill>
                <a:latin typeface="Times New Roman" pitchFamily="18" charset="0"/>
                <a:cs typeface="Times New Roman" pitchFamily="18" charset="0"/>
              </a:rPr>
            </a:br>
            <a:r>
              <a:rPr lang="en-US" sz="1200" b="1" dirty="0">
                <a:solidFill>
                  <a:schemeClr val="bg1"/>
                </a:solidFill>
                <a:latin typeface="Times New Roman" pitchFamily="18" charset="0"/>
                <a:cs typeface="Times New Roman" pitchFamily="18" charset="0"/>
              </a:rPr>
              <a:t>• AVOID ATTENTION !</a:t>
            </a:r>
            <a:br>
              <a:rPr lang="en-US" sz="1200" b="1" dirty="0">
                <a:solidFill>
                  <a:schemeClr val="bg1"/>
                </a:solidFill>
                <a:latin typeface="Times New Roman" pitchFamily="18" charset="0"/>
                <a:cs typeface="Times New Roman" pitchFamily="18" charset="0"/>
              </a:rPr>
            </a:br>
            <a:r>
              <a:rPr lang="en-US" sz="1200" b="1" dirty="0">
                <a:solidFill>
                  <a:schemeClr val="bg1"/>
                </a:solidFill>
                <a:latin typeface="Times New Roman" pitchFamily="18" charset="0"/>
                <a:cs typeface="Times New Roman" pitchFamily="18" charset="0"/>
              </a:rPr>
              <a:t>• WALK AGAINST TRAFFIC</a:t>
            </a:r>
            <a:br>
              <a:rPr lang="en-US" sz="1200" b="1" dirty="0">
                <a:solidFill>
                  <a:schemeClr val="bg1"/>
                </a:solidFill>
                <a:latin typeface="Times New Roman" pitchFamily="18" charset="0"/>
                <a:cs typeface="Times New Roman" pitchFamily="18" charset="0"/>
              </a:rPr>
            </a:br>
            <a:r>
              <a:rPr lang="en-US" sz="1200" b="1" dirty="0">
                <a:solidFill>
                  <a:schemeClr val="bg1"/>
                </a:solidFill>
                <a:latin typeface="Times New Roman" pitchFamily="18" charset="0"/>
                <a:cs typeface="Times New Roman" pitchFamily="18" charset="0"/>
              </a:rPr>
              <a:t>•</a:t>
            </a:r>
            <a:r>
              <a:rPr lang="en-US" sz="1100" dirty="0">
                <a:solidFill>
                  <a:schemeClr val="bg1"/>
                </a:solidFill>
                <a:latin typeface="Times New Roman" pitchFamily="18" charset="0"/>
                <a:cs typeface="Times New Roman" pitchFamily="18" charset="0"/>
              </a:rPr>
              <a:t> Avoid walking on your own. Coordinate your schedule with your fellow students or friends to walk to and from your classroom together.  This will help to reduce the risk of being targeted by a potential assailant. Use the University shuttle bus service whenever possible.</a:t>
            </a:r>
            <a:endParaRPr lang="en-US" sz="1200" b="1" dirty="0">
              <a:solidFill>
                <a:schemeClr val="bg1"/>
              </a:solidFill>
              <a:latin typeface="Times New Roman" pitchFamily="18" charset="0"/>
              <a:cs typeface="Times New Roman" pitchFamily="18" charset="0"/>
            </a:endParaRPr>
          </a:p>
        </p:txBody>
      </p:sp>
      <p:sp>
        <p:nvSpPr>
          <p:cNvPr id="53251" name="Rectangle 18"/>
          <p:cNvSpPr>
            <a:spLocks noGrp="1" noChangeArrowheads="1"/>
          </p:cNvSpPr>
          <p:nvPr>
            <p:ph type="subTitle" idx="4294967295"/>
          </p:nvPr>
        </p:nvSpPr>
        <p:spPr>
          <a:xfrm>
            <a:off x="0" y="3886200"/>
            <a:ext cx="6400800" cy="1752600"/>
          </a:xfrm>
        </p:spPr>
        <p:txBody>
          <a:bodyPr/>
          <a:lstStyle/>
          <a:p>
            <a:pPr marL="0" indent="0">
              <a:lnSpc>
                <a:spcPct val="90000"/>
              </a:lnSpc>
              <a:buFontTx/>
              <a:buNone/>
            </a:pPr>
            <a:endParaRPr lang="en-GB" sz="1200" b="1" dirty="0">
              <a:solidFill>
                <a:schemeClr val="bg1"/>
              </a:solidFill>
              <a:latin typeface="Times New Roman" pitchFamily="18" charset="0"/>
              <a:cs typeface="Times New Roman" pitchFamily="18" charset="0"/>
            </a:endParaRPr>
          </a:p>
          <a:p>
            <a:pPr marL="0" indent="0">
              <a:lnSpc>
                <a:spcPct val="90000"/>
              </a:lnSpc>
              <a:buFontTx/>
              <a:buNone/>
            </a:pPr>
            <a:endParaRPr lang="en-GB" sz="1200" b="1" dirty="0">
              <a:solidFill>
                <a:schemeClr val="bg1"/>
              </a:solidFill>
              <a:latin typeface="Tahoma" pitchFamily="34" charset="0"/>
              <a:cs typeface="Tahoma" pitchFamily="34" charset="0"/>
            </a:endParaRPr>
          </a:p>
          <a:p>
            <a:pPr marL="0" indent="0">
              <a:lnSpc>
                <a:spcPct val="90000"/>
              </a:lnSpc>
              <a:buFontTx/>
              <a:buNone/>
            </a:pPr>
            <a:endParaRPr lang="en-GB" sz="1200" b="1" dirty="0">
              <a:solidFill>
                <a:schemeClr val="bg1"/>
              </a:solidFill>
              <a:latin typeface="Tahoma" pitchFamily="34" charset="0"/>
              <a:cs typeface="Tahoma" pitchFamily="34" charset="0"/>
            </a:endParaRPr>
          </a:p>
        </p:txBody>
      </p:sp>
      <p:graphicFrame>
        <p:nvGraphicFramePr>
          <p:cNvPr id="2" name="Diagram 1"/>
          <p:cNvGraphicFramePr/>
          <p:nvPr>
            <p:extLst>
              <p:ext uri="{D42A27DB-BD31-4B8C-83A1-F6EECF244321}">
                <p14:modId xmlns:p14="http://schemas.microsoft.com/office/powerpoint/2010/main" val="1655412914"/>
              </p:ext>
            </p:extLst>
          </p:nvPr>
        </p:nvGraphicFramePr>
        <p:xfrm>
          <a:off x="2071058" y="2328116"/>
          <a:ext cx="4953000" cy="314241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Title 3"/>
          <p:cNvSpPr txBox="1">
            <a:spLocks/>
          </p:cNvSpPr>
          <p:nvPr/>
        </p:nvSpPr>
        <p:spPr bwMode="auto">
          <a:xfrm>
            <a:off x="4914900" y="5638800"/>
            <a:ext cx="29718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n-US" sz="1200" b="1" dirty="0">
                <a:solidFill>
                  <a:schemeClr val="bg1"/>
                </a:solidFill>
                <a:latin typeface="Times New Roman" pitchFamily="18" charset="0"/>
                <a:cs typeface="Times New Roman" pitchFamily="18" charset="0"/>
              </a:rPr>
              <a:t>• BE ALERT !</a:t>
            </a:r>
            <a:br>
              <a:rPr lang="en-US" sz="1200" b="1" dirty="0">
                <a:solidFill>
                  <a:schemeClr val="bg1"/>
                </a:solidFill>
                <a:latin typeface="Times New Roman" pitchFamily="18" charset="0"/>
                <a:cs typeface="Times New Roman" pitchFamily="18" charset="0"/>
              </a:rPr>
            </a:br>
            <a:r>
              <a:rPr lang="en-US" sz="1200" b="1" dirty="0">
                <a:solidFill>
                  <a:schemeClr val="bg1"/>
                </a:solidFill>
                <a:latin typeface="Times New Roman" pitchFamily="18" charset="0"/>
                <a:cs typeface="Times New Roman" pitchFamily="18" charset="0"/>
              </a:rPr>
              <a:t>• DO NOT SIMPLY TRUST ANYBODY !</a:t>
            </a:r>
            <a:br>
              <a:rPr lang="en-US" sz="1200" b="1" dirty="0">
                <a:solidFill>
                  <a:schemeClr val="bg1"/>
                </a:solidFill>
                <a:latin typeface="Times New Roman" pitchFamily="18" charset="0"/>
                <a:cs typeface="Times New Roman" pitchFamily="18" charset="0"/>
              </a:rPr>
            </a:br>
            <a:r>
              <a:rPr lang="en-US" sz="1200" b="1" dirty="0">
                <a:solidFill>
                  <a:schemeClr val="bg1"/>
                </a:solidFill>
                <a:latin typeface="Times New Roman" pitchFamily="18" charset="0"/>
                <a:cs typeface="Times New Roman" pitchFamily="18" charset="0"/>
              </a:rPr>
              <a:t>• AVOID EXPOSING WEALTH !</a:t>
            </a:r>
          </a:p>
        </p:txBody>
      </p:sp>
      <p:sp>
        <p:nvSpPr>
          <p:cNvPr id="8" name="Title 13"/>
          <p:cNvSpPr txBox="1">
            <a:spLocks/>
          </p:cNvSpPr>
          <p:nvPr/>
        </p:nvSpPr>
        <p:spPr bwMode="auto">
          <a:xfrm>
            <a:off x="762000" y="1395986"/>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wordArtVert"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SECURITY </a:t>
            </a:r>
            <a:br>
              <a:rPr lang="en-US" sz="2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br>
            <a:br>
              <a:rPr lang="en-US" sz="2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br>
            <a:r>
              <a:rPr lang="en-US" sz="2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a:t>
            </a:r>
            <a:br>
              <a:rPr lang="en-US" sz="2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br>
            <a:r>
              <a:rPr lang="en-US" sz="2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EPARTMENT</a:t>
            </a:r>
          </a:p>
        </p:txBody>
      </p:sp>
    </p:spTree>
    <p:extLst>
      <p:ext uri="{BB962C8B-B14F-4D97-AF65-F5344CB8AC3E}">
        <p14:creationId xmlns:p14="http://schemas.microsoft.com/office/powerpoint/2010/main" val="345349888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9E2657-7E6E-4B8B-AD12-FB490B7C5B8F}"/>
              </a:ext>
            </a:extLst>
          </p:cNvPr>
          <p:cNvPicPr>
            <a:picLocks noChangeAspect="1"/>
          </p:cNvPicPr>
          <p:nvPr/>
        </p:nvPicPr>
        <p:blipFill>
          <a:blip r:embed="rId2"/>
          <a:stretch>
            <a:fillRect/>
          </a:stretch>
        </p:blipFill>
        <p:spPr>
          <a:xfrm>
            <a:off x="0" y="0"/>
            <a:ext cx="9144000" cy="6857999"/>
          </a:xfrm>
          <a:prstGeom prst="rect">
            <a:avLst/>
          </a:prstGeom>
        </p:spPr>
      </p:pic>
      <p:pic>
        <p:nvPicPr>
          <p:cNvPr id="4"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port_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663" y="3992742"/>
            <a:ext cx="2065483" cy="2006098"/>
          </a:xfrm>
          <a:prstGeom prst="rect">
            <a:avLst/>
          </a:prstGeom>
        </p:spPr>
      </p:pic>
      <p:pic>
        <p:nvPicPr>
          <p:cNvPr id="12" name="Picture 11" descr="SDCD_Whit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8821" y="2667000"/>
            <a:ext cx="1812279" cy="1760174"/>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329" y="2965686"/>
            <a:ext cx="1218065" cy="1246358"/>
          </a:xfrm>
          <a:prstGeom prst="rect">
            <a:avLst/>
          </a:prstGeom>
        </p:spPr>
      </p:pic>
      <p:pic>
        <p:nvPicPr>
          <p:cNvPr id="9" name="Picture 8" descr="SAA_White.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218055" y="2171601"/>
            <a:ext cx="2907792" cy="2824190"/>
          </a:xfrm>
          <a:prstGeom prst="rect">
            <a:avLst/>
          </a:prstGeom>
        </p:spPr>
      </p:pic>
      <p:pic>
        <p:nvPicPr>
          <p:cNvPr id="11" name="Picture 10" descr="SAR_White.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780653" y="4747293"/>
            <a:ext cx="1782596" cy="1731344"/>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35757" y="4026613"/>
            <a:ext cx="1543690" cy="1508515"/>
          </a:xfrm>
          <a:prstGeom prst="rect">
            <a:avLst/>
          </a:prstGeom>
        </p:spPr>
      </p:pic>
    </p:spTree>
    <p:extLst>
      <p:ext uri="{BB962C8B-B14F-4D97-AF65-F5344CB8AC3E}">
        <p14:creationId xmlns:p14="http://schemas.microsoft.com/office/powerpoint/2010/main" val="409798969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A2500D-5E69-4CEE-A200-B4E01E5BD643}"/>
              </a:ext>
            </a:extLst>
          </p:cNvPr>
          <p:cNvPicPr>
            <a:picLocks noChangeAspect="1"/>
          </p:cNvPicPr>
          <p:nvPr/>
        </p:nvPicPr>
        <p:blipFill>
          <a:blip r:embed="rId2"/>
          <a:stretch>
            <a:fillRect/>
          </a:stretch>
        </p:blipFill>
        <p:spPr>
          <a:xfrm>
            <a:off x="0" y="0"/>
            <a:ext cx="9144000" cy="6857999"/>
          </a:xfrm>
          <a:prstGeom prst="rect">
            <a:avLst/>
          </a:prstGeom>
        </p:spPr>
      </p:pic>
      <p:sp>
        <p:nvSpPr>
          <p:cNvPr id="7171" name="Text Box 2"/>
          <p:cNvSpPr txBox="1">
            <a:spLocks noChangeArrowheads="1"/>
          </p:cNvSpPr>
          <p:nvPr/>
        </p:nvSpPr>
        <p:spPr bwMode="auto">
          <a:xfrm>
            <a:off x="571500" y="838200"/>
            <a:ext cx="8229600" cy="5170646"/>
          </a:xfrm>
          <a:prstGeom prst="rect">
            <a:avLst/>
          </a:prstGeom>
          <a:noFill/>
          <a:ln w="9525">
            <a:noFill/>
            <a:miter lim="800000"/>
            <a:headEnd/>
            <a:tailEnd/>
          </a:ln>
        </p:spPr>
        <p:txBody>
          <a:bodyPr>
            <a:spAutoFit/>
          </a:bodyPr>
          <a:lstStyle/>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30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Registration Fee &amp; Facilities Fee – not refundable</a:t>
            </a:r>
          </a:p>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30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Initial Tuition Fee – International student</a:t>
            </a:r>
          </a:p>
          <a:p>
            <a:pPr marL="461963" marR="0" lvl="0" indent="-461963"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All initial fees paid as stipulated in the Letter of Acceptance/Conditional Letter of Acceptance </a:t>
            </a:r>
            <a:r>
              <a:rPr kumimoji="0" lang="en-US" sz="30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are not refundable</a:t>
            </a: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t>
            </a:r>
          </a:p>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30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Initial Tuition Fee – Malaysian student  – not refundable </a:t>
            </a:r>
            <a:r>
              <a:rPr kumimoji="0" lang="en-US" sz="3000" b="0"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after 7 days from the  commencement of the semester. Prior to that, kindly refer to the University’s Refund Policies.</a:t>
            </a: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15209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8BAADA-6A2F-4F58-A921-2BCAEDE0646A}"/>
              </a:ext>
            </a:extLst>
          </p:cNvPr>
          <p:cNvPicPr>
            <a:picLocks noChangeAspect="1"/>
          </p:cNvPicPr>
          <p:nvPr/>
        </p:nvPicPr>
        <p:blipFill>
          <a:blip r:embed="rId3"/>
          <a:stretch>
            <a:fillRect/>
          </a:stretch>
        </p:blipFill>
        <p:spPr>
          <a:xfrm>
            <a:off x="0" y="-28575"/>
            <a:ext cx="9144000" cy="6857999"/>
          </a:xfrm>
          <a:prstGeom prst="rect">
            <a:avLst/>
          </a:prstGeom>
        </p:spPr>
      </p:pic>
      <p:pic>
        <p:nvPicPr>
          <p:cNvPr id="97282" name="Picture 2" descr="F:\My Documents\UTAR08\2009\Jan 09\Intro to Counseling (PB Jan 09)\Starfis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itle 1"/>
          <p:cNvSpPr>
            <a:spLocks noGrp="1"/>
          </p:cNvSpPr>
          <p:nvPr>
            <p:ph type="ctrTitle"/>
          </p:nvPr>
        </p:nvSpPr>
        <p:spPr>
          <a:xfrm>
            <a:off x="2819400" y="5562600"/>
            <a:ext cx="6324600" cy="1066800"/>
          </a:xfrm>
        </p:spPr>
        <p:txBody>
          <a:bodyPr>
            <a:normAutofit fontScale="90000"/>
          </a:bodyPr>
          <a:lstStyle/>
          <a:p>
            <a:r>
              <a:rPr lang="en-US" dirty="0"/>
              <a:t> Making A Difference</a:t>
            </a:r>
          </a:p>
        </p:txBody>
      </p:sp>
      <p:sp>
        <p:nvSpPr>
          <p:cNvPr id="4" name="Rectangle 3"/>
          <p:cNvSpPr/>
          <p:nvPr/>
        </p:nvSpPr>
        <p:spPr>
          <a:xfrm>
            <a:off x="0" y="228600"/>
            <a:ext cx="8845550" cy="1262063"/>
          </a:xfrm>
          <a:prstGeom prst="rect">
            <a:avLst/>
          </a:prstGeom>
        </p:spPr>
        <p:txBody>
          <a:bodyPr>
            <a:spAutoFit/>
          </a:bodyPr>
          <a:lstStyle/>
          <a:p>
            <a:pPr algn="ctr">
              <a:defRPr/>
            </a:pPr>
            <a:r>
              <a:rPr lang="en-US" sz="4000" b="1" dirty="0">
                <a:solidFill>
                  <a:srgbClr val="002060"/>
                </a:solidFill>
                <a:latin typeface="Albertus Extra Bold" pitchFamily="34" charset="0"/>
                <a:cs typeface="Arial" pitchFamily="34" charset="0"/>
              </a:rPr>
              <a:t>T</a:t>
            </a:r>
            <a:r>
              <a:rPr lang="en-US" sz="4000" b="1" dirty="0">
                <a:solidFill>
                  <a:srgbClr val="FFC000"/>
                </a:solidFill>
                <a:latin typeface="Albertus Extra Bold" pitchFamily="34" charset="0"/>
                <a:cs typeface="Arial" pitchFamily="34" charset="0"/>
              </a:rPr>
              <a:t>h</a:t>
            </a:r>
            <a:r>
              <a:rPr lang="en-US" sz="4000" b="1" dirty="0">
                <a:solidFill>
                  <a:srgbClr val="D72727"/>
                </a:solidFill>
                <a:latin typeface="Albertus Extra Bold" pitchFamily="34" charset="0"/>
                <a:cs typeface="Arial" pitchFamily="34" charset="0"/>
              </a:rPr>
              <a:t>e</a:t>
            </a:r>
            <a:r>
              <a:rPr lang="en-US" sz="4000" b="1" dirty="0">
                <a:solidFill>
                  <a:srgbClr val="002060"/>
                </a:solidFill>
                <a:latin typeface="Albertus Extra Bold" pitchFamily="34" charset="0"/>
                <a:cs typeface="Arial" pitchFamily="34" charset="0"/>
              </a:rPr>
              <a:t> </a:t>
            </a:r>
            <a:r>
              <a:rPr lang="en-US" sz="4000" b="1" dirty="0">
                <a:solidFill>
                  <a:srgbClr val="8B0782"/>
                </a:solidFill>
                <a:latin typeface="Albertus Extra Bold" pitchFamily="34" charset="0"/>
                <a:cs typeface="Arial" pitchFamily="34" charset="0"/>
              </a:rPr>
              <a:t>S</a:t>
            </a:r>
            <a:r>
              <a:rPr lang="en-US" sz="4000" b="1" dirty="0">
                <a:solidFill>
                  <a:srgbClr val="92D050"/>
                </a:solidFill>
                <a:latin typeface="Albertus Extra Bold" pitchFamily="34" charset="0"/>
                <a:cs typeface="Arial" pitchFamily="34" charset="0"/>
              </a:rPr>
              <a:t>t</a:t>
            </a:r>
            <a:r>
              <a:rPr lang="en-US" sz="4000" b="1" dirty="0">
                <a:solidFill>
                  <a:srgbClr val="FF0000"/>
                </a:solidFill>
                <a:latin typeface="Albertus Extra Bold" pitchFamily="34" charset="0"/>
                <a:cs typeface="Arial" pitchFamily="34" charset="0"/>
              </a:rPr>
              <a:t>u</a:t>
            </a:r>
            <a:r>
              <a:rPr lang="en-US" sz="4000" b="1" dirty="0">
                <a:solidFill>
                  <a:srgbClr val="0070C0"/>
                </a:solidFill>
                <a:latin typeface="Albertus Extra Bold" pitchFamily="34" charset="0"/>
                <a:cs typeface="Arial" pitchFamily="34" charset="0"/>
              </a:rPr>
              <a:t>d</a:t>
            </a:r>
            <a:r>
              <a:rPr lang="en-US" sz="4000" b="1" dirty="0">
                <a:solidFill>
                  <a:prstClr val="black"/>
                </a:solidFill>
                <a:latin typeface="Albertus Extra Bold" pitchFamily="34" charset="0"/>
                <a:cs typeface="Arial" pitchFamily="34" charset="0"/>
              </a:rPr>
              <a:t>e</a:t>
            </a:r>
            <a:r>
              <a:rPr lang="en-US" sz="4000" b="1" dirty="0">
                <a:solidFill>
                  <a:srgbClr val="DD11A3"/>
                </a:solidFill>
                <a:latin typeface="Albertus Extra Bold" pitchFamily="34" charset="0"/>
                <a:cs typeface="Arial" pitchFamily="34" charset="0"/>
              </a:rPr>
              <a:t>n</a:t>
            </a:r>
            <a:r>
              <a:rPr lang="en-US" sz="4000" b="1" dirty="0">
                <a:solidFill>
                  <a:srgbClr val="FFC000"/>
                </a:solidFill>
                <a:latin typeface="Albertus Extra Bold" pitchFamily="34" charset="0"/>
                <a:cs typeface="Arial" pitchFamily="34" charset="0"/>
              </a:rPr>
              <a:t>t </a:t>
            </a:r>
            <a:r>
              <a:rPr lang="en-US" sz="4000" b="1" dirty="0">
                <a:solidFill>
                  <a:srgbClr val="D72727"/>
                </a:solidFill>
                <a:latin typeface="Albertus Extra Bold" pitchFamily="34" charset="0"/>
                <a:cs typeface="Arial" pitchFamily="34" charset="0"/>
              </a:rPr>
              <a:t>A</a:t>
            </a:r>
            <a:r>
              <a:rPr lang="en-US" sz="4000" b="1" dirty="0">
                <a:solidFill>
                  <a:srgbClr val="C0504D">
                    <a:lumMod val="60000"/>
                    <a:lumOff val="40000"/>
                  </a:srgbClr>
                </a:solidFill>
                <a:latin typeface="Albertus Extra Bold" pitchFamily="34" charset="0"/>
                <a:cs typeface="Arial" pitchFamily="34" charset="0"/>
              </a:rPr>
              <a:t>f</a:t>
            </a:r>
            <a:r>
              <a:rPr lang="en-US" sz="4000" b="1" dirty="0">
                <a:solidFill>
                  <a:srgbClr val="D72727"/>
                </a:solidFill>
                <a:latin typeface="Albertus Extra Bold" pitchFamily="34" charset="0"/>
                <a:cs typeface="Arial" pitchFamily="34" charset="0"/>
              </a:rPr>
              <a:t>f</a:t>
            </a:r>
            <a:r>
              <a:rPr lang="en-US" sz="4000" b="1" dirty="0">
                <a:solidFill>
                  <a:srgbClr val="CC66FF"/>
                </a:solidFill>
                <a:latin typeface="Albertus Extra Bold" pitchFamily="34" charset="0"/>
                <a:cs typeface="Arial" pitchFamily="34" charset="0"/>
              </a:rPr>
              <a:t>a</a:t>
            </a:r>
            <a:r>
              <a:rPr lang="en-US" sz="4000" b="1" dirty="0">
                <a:solidFill>
                  <a:srgbClr val="92D050"/>
                </a:solidFill>
                <a:latin typeface="Albertus Extra Bold" pitchFamily="34" charset="0"/>
                <a:cs typeface="Arial" pitchFamily="34" charset="0"/>
              </a:rPr>
              <a:t>i</a:t>
            </a:r>
            <a:r>
              <a:rPr lang="en-US" sz="4000" b="1" dirty="0">
                <a:solidFill>
                  <a:srgbClr val="5AFE44"/>
                </a:solidFill>
                <a:latin typeface="Albertus Extra Bold" pitchFamily="34" charset="0"/>
                <a:cs typeface="Arial" pitchFamily="34" charset="0"/>
              </a:rPr>
              <a:t>r</a:t>
            </a:r>
            <a:r>
              <a:rPr lang="en-US" sz="4000" b="1" dirty="0">
                <a:solidFill>
                  <a:srgbClr val="CC6600"/>
                </a:solidFill>
                <a:latin typeface="Albertus Extra Bold" pitchFamily="34" charset="0"/>
                <a:cs typeface="Arial" pitchFamily="34" charset="0"/>
              </a:rPr>
              <a:t>s</a:t>
            </a:r>
            <a:r>
              <a:rPr lang="en-US" sz="4000" b="1" dirty="0">
                <a:solidFill>
                  <a:srgbClr val="002060"/>
                </a:solidFill>
                <a:latin typeface="Albertus Extra Bold" pitchFamily="34" charset="0"/>
                <a:cs typeface="Arial" pitchFamily="34" charset="0"/>
              </a:rPr>
              <a:t> &amp; </a:t>
            </a:r>
            <a:r>
              <a:rPr lang="en-US" sz="4000" b="1" dirty="0">
                <a:solidFill>
                  <a:prstClr val="black"/>
                </a:solidFill>
                <a:latin typeface="Albertus Extra Bold" pitchFamily="34" charset="0"/>
                <a:cs typeface="Arial" pitchFamily="34" charset="0"/>
              </a:rPr>
              <a:t>A</a:t>
            </a:r>
            <a:r>
              <a:rPr lang="en-US" sz="4000" b="1" dirty="0">
                <a:solidFill>
                  <a:srgbClr val="C0504D">
                    <a:lumMod val="60000"/>
                    <a:lumOff val="40000"/>
                  </a:srgbClr>
                </a:solidFill>
                <a:latin typeface="Albertus Extra Bold" pitchFamily="34" charset="0"/>
                <a:cs typeface="Arial" pitchFamily="34" charset="0"/>
              </a:rPr>
              <a:t>l</a:t>
            </a:r>
            <a:r>
              <a:rPr lang="en-US" sz="4000" b="1" dirty="0">
                <a:solidFill>
                  <a:srgbClr val="00B0F0"/>
                </a:solidFill>
                <a:latin typeface="Albertus Extra Bold" pitchFamily="34" charset="0"/>
                <a:cs typeface="Arial" pitchFamily="34" charset="0"/>
              </a:rPr>
              <a:t>u</a:t>
            </a:r>
            <a:r>
              <a:rPr lang="en-US" sz="4000" b="1" dirty="0">
                <a:solidFill>
                  <a:srgbClr val="CC66FF"/>
                </a:solidFill>
                <a:latin typeface="Albertus Extra Bold" pitchFamily="34" charset="0"/>
                <a:cs typeface="Arial" pitchFamily="34" charset="0"/>
              </a:rPr>
              <a:t>m</a:t>
            </a:r>
            <a:r>
              <a:rPr lang="en-US" sz="4000" b="1" dirty="0">
                <a:solidFill>
                  <a:srgbClr val="FFFF00"/>
                </a:solidFill>
                <a:latin typeface="Albertus Extra Bold" pitchFamily="34" charset="0"/>
                <a:cs typeface="Arial" pitchFamily="34" charset="0"/>
              </a:rPr>
              <a:t>n</a:t>
            </a:r>
            <a:r>
              <a:rPr lang="en-US" sz="4000" b="1" dirty="0">
                <a:solidFill>
                  <a:srgbClr val="4BACC6">
                    <a:lumMod val="20000"/>
                    <a:lumOff val="80000"/>
                  </a:srgbClr>
                </a:solidFill>
                <a:latin typeface="Albertus Extra Bold" pitchFamily="34" charset="0"/>
                <a:cs typeface="Arial" pitchFamily="34" charset="0"/>
              </a:rPr>
              <a:t>i </a:t>
            </a:r>
            <a:r>
              <a:rPr lang="en-US" sz="3600" b="1" dirty="0">
                <a:solidFill>
                  <a:srgbClr val="002060"/>
                </a:solidFill>
                <a:latin typeface="Albertus Extra Bold" pitchFamily="34" charset="0"/>
                <a:cs typeface="Arial" pitchFamily="34" charset="0"/>
              </a:rPr>
              <a:t>(</a:t>
            </a:r>
            <a:r>
              <a:rPr lang="en-US" sz="3600" b="1" dirty="0" err="1">
                <a:solidFill>
                  <a:srgbClr val="002060"/>
                </a:solidFill>
                <a:latin typeface="Albertus Extra Bold" pitchFamily="34" charset="0"/>
                <a:cs typeface="Arial" pitchFamily="34" charset="0"/>
              </a:rPr>
              <a:t>SAA</a:t>
            </a:r>
            <a:r>
              <a:rPr lang="en-US" sz="3600" b="1" dirty="0">
                <a:solidFill>
                  <a:srgbClr val="002060"/>
                </a:solidFill>
                <a:latin typeface="Albertus Extra Bold" pitchFamily="34" charset="0"/>
                <a:cs typeface="Arial" pitchFamily="34" charset="0"/>
              </a:rPr>
              <a:t>)</a:t>
            </a:r>
          </a:p>
        </p:txBody>
      </p:sp>
      <p:pic>
        <p:nvPicPr>
          <p:cNvPr id="6" name="Picture 1" descr="C:\Documents and Settings\11961\Desktop\Orientation final slide\leopard-home-button_128x128.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48086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C574FD-C16C-4ACA-B615-39193DCB5B31}"/>
              </a:ext>
            </a:extLst>
          </p:cNvPr>
          <p:cNvPicPr>
            <a:picLocks noChangeAspect="1"/>
          </p:cNvPicPr>
          <p:nvPr/>
        </p:nvPicPr>
        <p:blipFill>
          <a:blip r:embed="rId2"/>
          <a:stretch>
            <a:fillRect/>
          </a:stretch>
        </p:blipFill>
        <p:spPr>
          <a:xfrm>
            <a:off x="0" y="0"/>
            <a:ext cx="9144000" cy="6857999"/>
          </a:xfrm>
          <a:prstGeom prst="rect">
            <a:avLst/>
          </a:prstGeom>
        </p:spPr>
      </p:pic>
      <p:sp>
        <p:nvSpPr>
          <p:cNvPr id="9219" name="Title 1"/>
          <p:cNvSpPr>
            <a:spLocks noGrp="1"/>
          </p:cNvSpPr>
          <p:nvPr>
            <p:ph type="title"/>
          </p:nvPr>
        </p:nvSpPr>
        <p:spPr>
          <a:xfrm>
            <a:off x="337135" y="1526382"/>
            <a:ext cx="8429625" cy="1143000"/>
          </a:xfrm>
        </p:spPr>
        <p:txBody>
          <a:bodyPr rtlCol="0">
            <a:normAutofit fontScale="90000"/>
          </a:bodyPr>
          <a:lstStyle/>
          <a:p>
            <a:pPr fontAlgn="auto">
              <a:spcAft>
                <a:spcPts val="0"/>
              </a:spcAft>
              <a:defRPr/>
            </a:pPr>
            <a:r>
              <a:rPr lang="en-US" sz="4000" dirty="0">
                <a:solidFill>
                  <a:srgbClr val="FFFF00"/>
                </a:solidFill>
                <a:latin typeface="Arial Narrow" panose="020B0606020202030204" pitchFamily="34" charset="0"/>
              </a:rPr>
              <a:t>The Student Affairs &amp; Alumni (SAA) division</a:t>
            </a:r>
          </a:p>
        </p:txBody>
      </p:sp>
      <p:sp>
        <p:nvSpPr>
          <p:cNvPr id="8195" name="Content Placeholder 2"/>
          <p:cNvSpPr>
            <a:spLocks noGrp="1"/>
          </p:cNvSpPr>
          <p:nvPr>
            <p:ph idx="1"/>
          </p:nvPr>
        </p:nvSpPr>
        <p:spPr>
          <a:xfrm>
            <a:off x="337135" y="3048000"/>
            <a:ext cx="8382000" cy="2667000"/>
          </a:xfrm>
        </p:spPr>
        <p:txBody>
          <a:bodyPr>
            <a:normAutofit/>
          </a:bodyPr>
          <a:lstStyle/>
          <a:p>
            <a:pPr marL="0" indent="0">
              <a:buNone/>
            </a:pPr>
            <a:r>
              <a:rPr lang="en-GB" sz="2800" dirty="0">
                <a:solidFill>
                  <a:schemeClr val="bg1"/>
                </a:solidFill>
                <a:latin typeface="Arial Narrow" panose="020B0606020202030204" pitchFamily="34" charset="0"/>
              </a:rPr>
              <a:t>makes a difference in the lives of UCSI students by rolling out a series of activities and providing services which pertain to different needs and situations. </a:t>
            </a:r>
          </a:p>
          <a:p>
            <a:pPr>
              <a:buFont typeface="Arial" pitchFamily="34" charset="0"/>
              <a:buNone/>
            </a:pPr>
            <a:endParaRPr lang="en-GB" sz="1800" dirty="0"/>
          </a:p>
        </p:txBody>
      </p:sp>
      <p:pic>
        <p:nvPicPr>
          <p:cNvPr id="98308" name="Picture 5" descr="KL Tour - Bird Par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3225" y="4500563"/>
            <a:ext cx="36607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7" descr="Unifest - Raise your hand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3063" y="4500563"/>
            <a:ext cx="3810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13" descr="Leadership Camp 2011 - We move as a tea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500563"/>
            <a:ext cx="17033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C:\Documents and Settings\11961\Desktop\Orientation final slide\leopard-home-button_128x128.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57742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4AF90A-FDCE-4DE3-8370-5BEDAF99CCAE}"/>
              </a:ext>
            </a:extLst>
          </p:cNvPr>
          <p:cNvPicPr>
            <a:picLocks noChangeAspect="1"/>
          </p:cNvPicPr>
          <p:nvPr/>
        </p:nvPicPr>
        <p:blipFill>
          <a:blip r:embed="rId3"/>
          <a:stretch>
            <a:fillRect/>
          </a:stretch>
        </p:blipFill>
        <p:spPr>
          <a:xfrm>
            <a:off x="0" y="0"/>
            <a:ext cx="9144000" cy="6857999"/>
          </a:xfrm>
          <a:prstGeom prst="rect">
            <a:avLst/>
          </a:prstGeom>
        </p:spPr>
      </p:pic>
      <p:sp>
        <p:nvSpPr>
          <p:cNvPr id="11" name="Title 1"/>
          <p:cNvSpPr>
            <a:spLocks noGrp="1"/>
          </p:cNvSpPr>
          <p:nvPr>
            <p:ph type="title"/>
          </p:nvPr>
        </p:nvSpPr>
        <p:spPr>
          <a:xfrm>
            <a:off x="1562100" y="1524000"/>
            <a:ext cx="6172200" cy="928688"/>
          </a:xfrm>
        </p:spPr>
        <p:txBody>
          <a:bodyPr rtlCol="0">
            <a:noAutofit/>
          </a:bodyPr>
          <a:lstStyle/>
          <a:p>
            <a:pPr fontAlgn="auto">
              <a:spcAft>
                <a:spcPts val="0"/>
              </a:spcAft>
              <a:defRPr/>
            </a:pPr>
            <a:r>
              <a:rPr lang="en-US" sz="4000" dirty="0">
                <a:solidFill>
                  <a:srgbClr val="FFFF00"/>
                </a:solidFill>
                <a:latin typeface="Arial Narrow" panose="020B0606020202030204" pitchFamily="34" charset="0"/>
              </a:rPr>
              <a:t>The five departments at SAA</a:t>
            </a:r>
          </a:p>
        </p:txBody>
      </p:sp>
      <p:sp>
        <p:nvSpPr>
          <p:cNvPr id="7" name="Content Placeholder 2"/>
          <p:cNvSpPr txBox="1">
            <a:spLocks/>
          </p:cNvSpPr>
          <p:nvPr/>
        </p:nvSpPr>
        <p:spPr>
          <a:xfrm>
            <a:off x="495300" y="3162300"/>
            <a:ext cx="8305800" cy="3429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lnSpc>
                <a:spcPct val="90000"/>
              </a:lnSpc>
              <a:buFont typeface="Franklin Gothic Book" pitchFamily="34" charset="0"/>
              <a:buAutoNum type="arabicPeriod"/>
            </a:pPr>
            <a:r>
              <a:rPr lang="en-GB" sz="2400" dirty="0">
                <a:solidFill>
                  <a:schemeClr val="bg1"/>
                </a:solidFill>
                <a:latin typeface="Arial Narrow" panose="020B0606020202030204" pitchFamily="34" charset="0"/>
              </a:rPr>
              <a:t>Alumni &amp; Support Services </a:t>
            </a:r>
          </a:p>
          <a:p>
            <a:pPr marL="514350" indent="-514350">
              <a:lnSpc>
                <a:spcPct val="90000"/>
              </a:lnSpc>
              <a:buFont typeface="Franklin Gothic Book" pitchFamily="34" charset="0"/>
              <a:buAutoNum type="arabicPeriod"/>
            </a:pPr>
            <a:r>
              <a:rPr lang="en-GB" sz="2400" dirty="0">
                <a:solidFill>
                  <a:schemeClr val="bg1"/>
                </a:solidFill>
                <a:latin typeface="Arial Narrow" panose="020B0606020202030204" pitchFamily="34" charset="0"/>
              </a:rPr>
              <a:t>Co-Operative Placement Centre </a:t>
            </a:r>
          </a:p>
          <a:p>
            <a:pPr marL="514350" indent="-514350">
              <a:lnSpc>
                <a:spcPct val="90000"/>
              </a:lnSpc>
              <a:buFont typeface="Franklin Gothic Book" pitchFamily="34" charset="0"/>
              <a:buAutoNum type="arabicPeriod"/>
            </a:pPr>
            <a:r>
              <a:rPr lang="en-GB" sz="2400" dirty="0">
                <a:solidFill>
                  <a:schemeClr val="bg1"/>
                </a:solidFill>
                <a:latin typeface="Arial Narrow" panose="020B0606020202030204" pitchFamily="34" charset="0"/>
              </a:rPr>
              <a:t>Student Activities &amp; Recreation</a:t>
            </a:r>
          </a:p>
          <a:p>
            <a:pPr marL="815975" lvl="1" indent="-514350">
              <a:lnSpc>
                <a:spcPct val="90000"/>
              </a:lnSpc>
              <a:buFont typeface="Wingdings" pitchFamily="2" charset="2"/>
              <a:buChar char="§"/>
            </a:pPr>
            <a:r>
              <a:rPr lang="en-GB" sz="2400" dirty="0">
                <a:solidFill>
                  <a:schemeClr val="bg1"/>
                </a:solidFill>
                <a:latin typeface="Arial Narrow" panose="020B0606020202030204" pitchFamily="34" charset="0"/>
              </a:rPr>
              <a:t>Student Council</a:t>
            </a:r>
          </a:p>
          <a:p>
            <a:pPr marL="514350" indent="-514350">
              <a:lnSpc>
                <a:spcPct val="90000"/>
              </a:lnSpc>
              <a:buFont typeface="Franklin Gothic Book" pitchFamily="34" charset="0"/>
              <a:buAutoNum type="arabicPeriod"/>
            </a:pPr>
            <a:r>
              <a:rPr lang="en-GB" sz="2400" dirty="0">
                <a:solidFill>
                  <a:schemeClr val="bg1"/>
                </a:solidFill>
                <a:latin typeface="Arial Narrow" panose="020B0606020202030204" pitchFamily="34" charset="0"/>
              </a:rPr>
              <a:t>Sports &amp; Fitness</a:t>
            </a:r>
          </a:p>
          <a:p>
            <a:pPr marL="514350" indent="-514350">
              <a:lnSpc>
                <a:spcPct val="90000"/>
              </a:lnSpc>
              <a:buFont typeface="Franklin Gothic Book" pitchFamily="34" charset="0"/>
              <a:buAutoNum type="arabicPeriod"/>
            </a:pPr>
            <a:r>
              <a:rPr lang="en-GB" sz="2400" dirty="0">
                <a:solidFill>
                  <a:schemeClr val="bg1"/>
                </a:solidFill>
                <a:latin typeface="Arial Narrow" panose="020B0606020202030204" pitchFamily="34" charset="0"/>
              </a:rPr>
              <a:t>Student Development &amp; Counselling</a:t>
            </a:r>
          </a:p>
          <a:p>
            <a:pPr marL="815975" lvl="1" indent="-514350">
              <a:lnSpc>
                <a:spcPct val="90000"/>
              </a:lnSpc>
              <a:buFont typeface="Wingdings" pitchFamily="2" charset="2"/>
              <a:buChar char="§"/>
            </a:pPr>
            <a:r>
              <a:rPr lang="en-GB" sz="2400" dirty="0">
                <a:solidFill>
                  <a:schemeClr val="bg1"/>
                </a:solidFill>
                <a:latin typeface="Arial Narrow" panose="020B0606020202030204" pitchFamily="34" charset="0"/>
              </a:rPr>
              <a:t>Best Buddies Programmes, Peer Counselling &amp; </a:t>
            </a:r>
            <a:r>
              <a:rPr lang="en-GB" sz="2400" dirty="0" err="1">
                <a:solidFill>
                  <a:schemeClr val="bg1"/>
                </a:solidFill>
                <a:latin typeface="Arial Narrow" panose="020B0606020202030204" pitchFamily="34" charset="0"/>
              </a:rPr>
              <a:t>UniYouth</a:t>
            </a:r>
            <a:endParaRPr lang="en-GB" sz="2400" dirty="0">
              <a:solidFill>
                <a:schemeClr val="bg1"/>
              </a:solidFill>
              <a:latin typeface="Arial Narrow" panose="020B0606020202030204" pitchFamily="34" charset="0"/>
            </a:endParaRPr>
          </a:p>
          <a:p>
            <a:pPr marL="815975" lvl="1" indent="-514350">
              <a:lnSpc>
                <a:spcPct val="90000"/>
              </a:lnSpc>
              <a:buFont typeface="Wingdings 2" pitchFamily="18" charset="2"/>
              <a:buNone/>
            </a:pPr>
            <a:endParaRPr lang="en-GB" sz="2400" dirty="0">
              <a:solidFill>
                <a:schemeClr val="bg1"/>
              </a:solidFill>
            </a:endParaRPr>
          </a:p>
        </p:txBody>
      </p:sp>
      <p:pic>
        <p:nvPicPr>
          <p:cNvPr id="5"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558481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79E426-8345-4658-8329-4F582F037769}"/>
              </a:ext>
            </a:extLst>
          </p:cNvPr>
          <p:cNvPicPr>
            <a:picLocks noChangeAspect="1"/>
          </p:cNvPicPr>
          <p:nvPr/>
        </p:nvPicPr>
        <p:blipFill>
          <a:blip r:embed="rId3"/>
          <a:stretch>
            <a:fillRect/>
          </a:stretch>
        </p:blipFill>
        <p:spPr>
          <a:xfrm>
            <a:off x="0" y="0"/>
            <a:ext cx="9144000" cy="6857999"/>
          </a:xfrm>
          <a:prstGeom prst="rect">
            <a:avLst/>
          </a:prstGeom>
        </p:spPr>
      </p:pic>
      <p:sp>
        <p:nvSpPr>
          <p:cNvPr id="43010" name="TextBox 1"/>
          <p:cNvSpPr txBox="1">
            <a:spLocks noChangeArrowheads="1"/>
          </p:cNvSpPr>
          <p:nvPr/>
        </p:nvSpPr>
        <p:spPr bwMode="auto">
          <a:xfrm>
            <a:off x="2033583" y="2369292"/>
            <a:ext cx="5181601" cy="523220"/>
          </a:xfrm>
          <a:prstGeom prst="rect">
            <a:avLst/>
          </a:prstGeom>
          <a:noFill/>
          <a:ln w="9525">
            <a:noFill/>
            <a:miter lim="800000"/>
            <a:headEnd/>
            <a:tailEnd/>
          </a:ln>
        </p:spPr>
        <p:txBody>
          <a:bodyPr wrap="square">
            <a:spAutoFit/>
          </a:bodyPr>
          <a:lstStyle/>
          <a:p>
            <a:pPr marL="514350" indent="-514350" algn="ctr">
              <a:defRPr/>
            </a:pPr>
            <a:r>
              <a:rPr lang="en-US" sz="2800" b="1" dirty="0">
                <a:solidFill>
                  <a:srgbClr val="FFFF00"/>
                </a:solidFill>
                <a:latin typeface="Arial Narrow" panose="020B0606020202030204" pitchFamily="34" charset="0"/>
                <a:cs typeface="Arial" pitchFamily="34" charset="0"/>
              </a:rPr>
              <a:t>UCSI University Alumni Network</a:t>
            </a:r>
          </a:p>
        </p:txBody>
      </p:sp>
      <p:sp>
        <p:nvSpPr>
          <p:cNvPr id="129027" name="TextBox 2"/>
          <p:cNvSpPr txBox="1">
            <a:spLocks noChangeArrowheads="1"/>
          </p:cNvSpPr>
          <p:nvPr/>
        </p:nvSpPr>
        <p:spPr bwMode="auto">
          <a:xfrm>
            <a:off x="197557" y="4027944"/>
            <a:ext cx="506024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8900" indent="-88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457200" indent="-457200" algn="just" fontAlgn="base">
              <a:spcBef>
                <a:spcPct val="0"/>
              </a:spcBef>
              <a:spcAft>
                <a:spcPct val="0"/>
              </a:spcAft>
              <a:buFont typeface="+mj-lt"/>
              <a:buAutoNum type="arabicPeriod"/>
            </a:pPr>
            <a:r>
              <a:rPr lang="en-GB" sz="2100" dirty="0">
                <a:solidFill>
                  <a:schemeClr val="bg1"/>
                </a:solidFill>
                <a:latin typeface="Arial Narrow" panose="020B0606020202030204" pitchFamily="34" charset="0"/>
                <a:cs typeface="Arial" pitchFamily="34" charset="0"/>
              </a:rPr>
              <a:t>Build and nurture lifelong relationships with UCSI alumni (graduates &amp; staff) through the UCSI University Alumni Network. </a:t>
            </a:r>
          </a:p>
          <a:p>
            <a:pPr marL="457200" indent="-457200" algn="just" fontAlgn="base">
              <a:spcBef>
                <a:spcPct val="0"/>
              </a:spcBef>
              <a:spcAft>
                <a:spcPct val="0"/>
              </a:spcAft>
              <a:buFont typeface="+mj-lt"/>
              <a:buAutoNum type="arabicPeriod"/>
            </a:pPr>
            <a:r>
              <a:rPr lang="en-GB" sz="2100" dirty="0">
                <a:solidFill>
                  <a:schemeClr val="bg1"/>
                </a:solidFill>
                <a:latin typeface="Arial Narrow" panose="020B0606020202030204" pitchFamily="34" charset="0"/>
                <a:cs typeface="Arial" pitchFamily="34" charset="0"/>
              </a:rPr>
              <a:t>This extended network provides alumni with ongoing benefits and opportunities to remain part of UCSI for life. </a:t>
            </a:r>
          </a:p>
          <a:p>
            <a:pPr marL="457200" indent="-457200" algn="just" fontAlgn="base">
              <a:spcBef>
                <a:spcPct val="0"/>
              </a:spcBef>
              <a:spcAft>
                <a:spcPct val="0"/>
              </a:spcAft>
              <a:buFont typeface="+mj-lt"/>
              <a:buAutoNum type="arabicPeriod"/>
            </a:pPr>
            <a:r>
              <a:rPr lang="en-GB" sz="2100" dirty="0">
                <a:solidFill>
                  <a:schemeClr val="bg1"/>
                </a:solidFill>
                <a:latin typeface="Arial Narrow" panose="020B0606020202030204" pitchFamily="34" charset="0"/>
                <a:cs typeface="Arial" pitchFamily="34" charset="0"/>
              </a:rPr>
              <a:t>Develop contacts with local &amp; international UCSI graduates.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4009" y="3965488"/>
            <a:ext cx="3505200" cy="2634991"/>
          </a:xfrm>
          <a:prstGeom prst="rect">
            <a:avLst/>
          </a:prstGeom>
        </p:spPr>
      </p:pic>
      <p:sp>
        <p:nvSpPr>
          <p:cNvPr id="5" name="TextBox 1"/>
          <p:cNvSpPr txBox="1">
            <a:spLocks noChangeArrowheads="1"/>
          </p:cNvSpPr>
          <p:nvPr/>
        </p:nvSpPr>
        <p:spPr bwMode="auto">
          <a:xfrm>
            <a:off x="1828795" y="1599776"/>
            <a:ext cx="5534025" cy="646331"/>
          </a:xfrm>
          <a:prstGeom prst="rect">
            <a:avLst/>
          </a:prstGeom>
          <a:noFill/>
          <a:ln w="9525">
            <a:noFill/>
            <a:miter lim="800000"/>
            <a:headEnd/>
            <a:tailEnd/>
          </a:ln>
        </p:spPr>
        <p:txBody>
          <a:bodyPr wrap="square">
            <a:spAutoFit/>
          </a:bodyPr>
          <a:lstStyle/>
          <a:p>
            <a:pPr marL="514350" indent="-514350" algn="ctr">
              <a:defRPr/>
            </a:pPr>
            <a:r>
              <a:rPr lang="en-US" sz="3600" b="1" dirty="0">
                <a:solidFill>
                  <a:srgbClr val="FFFF00"/>
                </a:solidFill>
                <a:latin typeface="Arial Narrow" panose="020B0606020202030204" pitchFamily="34" charset="0"/>
                <a:cs typeface="Arial" pitchFamily="34" charset="0"/>
              </a:rPr>
              <a:t>Alumni &amp; Support Services </a:t>
            </a:r>
          </a:p>
        </p:txBody>
      </p:sp>
      <p:sp>
        <p:nvSpPr>
          <p:cNvPr id="6" name="TextBox 1"/>
          <p:cNvSpPr txBox="1">
            <a:spLocks noChangeArrowheads="1"/>
          </p:cNvSpPr>
          <p:nvPr/>
        </p:nvSpPr>
        <p:spPr bwMode="auto">
          <a:xfrm>
            <a:off x="214490" y="3473045"/>
            <a:ext cx="3030714" cy="492443"/>
          </a:xfrm>
          <a:prstGeom prst="rect">
            <a:avLst/>
          </a:prstGeom>
          <a:noFill/>
          <a:ln w="9525">
            <a:noFill/>
            <a:miter lim="800000"/>
            <a:headEnd/>
            <a:tailEnd/>
          </a:ln>
        </p:spPr>
        <p:txBody>
          <a:bodyPr wrap="square">
            <a:spAutoFit/>
          </a:bodyPr>
          <a:lstStyle/>
          <a:p>
            <a:pPr algn="ctr">
              <a:defRPr/>
            </a:pPr>
            <a:r>
              <a:rPr lang="en-US" sz="2600" b="1" dirty="0">
                <a:solidFill>
                  <a:schemeClr val="bg1"/>
                </a:solidFill>
                <a:latin typeface="Arial Narrow" panose="020B0606020202030204" pitchFamily="34" charset="0"/>
                <a:cs typeface="Arial" pitchFamily="34" charset="0"/>
              </a:rPr>
              <a:t>What We Do</a:t>
            </a:r>
          </a:p>
        </p:txBody>
      </p:sp>
      <p:pic>
        <p:nvPicPr>
          <p:cNvPr id="8" name="Picture 1" descr="C:\Documents and Settings\11961\Desktop\Orientation final slide\leopard-home-button_128x128.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142230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08DBE4-4538-4CAB-ADCF-88A40ECD1EA2}"/>
              </a:ext>
            </a:extLst>
          </p:cNvPr>
          <p:cNvPicPr>
            <a:picLocks noChangeAspect="1"/>
          </p:cNvPicPr>
          <p:nvPr/>
        </p:nvPicPr>
        <p:blipFill>
          <a:blip r:embed="rId2"/>
          <a:stretch>
            <a:fillRect/>
          </a:stretch>
        </p:blipFill>
        <p:spPr>
          <a:xfrm>
            <a:off x="0" y="0"/>
            <a:ext cx="9144000" cy="6857999"/>
          </a:xfrm>
          <a:prstGeom prst="rect">
            <a:avLst/>
          </a:prstGeom>
        </p:spPr>
      </p:pic>
      <p:sp>
        <p:nvSpPr>
          <p:cNvPr id="130050" name="Rectangle 1"/>
          <p:cNvSpPr>
            <a:spLocks noChangeArrowheads="1"/>
          </p:cNvSpPr>
          <p:nvPr/>
        </p:nvSpPr>
        <p:spPr bwMode="auto">
          <a:xfrm>
            <a:off x="753979" y="2133600"/>
            <a:ext cx="83820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88900" indent="-88900" fontAlgn="base">
              <a:spcBef>
                <a:spcPct val="0"/>
              </a:spcBef>
              <a:spcAft>
                <a:spcPct val="0"/>
              </a:spcAft>
              <a:buFont typeface="Wingdings" pitchFamily="2" charset="2"/>
              <a:buChar char="§"/>
            </a:pPr>
            <a:endParaRPr lang="en-GB" sz="2200" dirty="0">
              <a:solidFill>
                <a:schemeClr val="bg1"/>
              </a:solidFill>
              <a:cs typeface="Arial" pitchFamily="34" charset="0"/>
            </a:endParaRPr>
          </a:p>
          <a:p>
            <a:pPr marL="457200" indent="-457200" fontAlgn="base">
              <a:spcBef>
                <a:spcPct val="0"/>
              </a:spcBef>
              <a:spcAft>
                <a:spcPct val="0"/>
              </a:spcAft>
              <a:buFont typeface="+mj-lt"/>
              <a:buAutoNum type="arabicPeriod" startAt="4"/>
            </a:pPr>
            <a:r>
              <a:rPr lang="en-GB" sz="2200" dirty="0">
                <a:solidFill>
                  <a:schemeClr val="bg1"/>
                </a:solidFill>
                <a:latin typeface="Arial Narrow" panose="020B0606020202030204" pitchFamily="34" charset="0"/>
                <a:cs typeface="Arial" pitchFamily="34" charset="0"/>
              </a:rPr>
              <a:t>Engage with lifelong learning, personal &amp; professional development via programs organized by the Alumni Network.</a:t>
            </a:r>
          </a:p>
          <a:p>
            <a:pPr marL="457200" indent="-457200" fontAlgn="base">
              <a:spcBef>
                <a:spcPct val="0"/>
              </a:spcBef>
              <a:spcAft>
                <a:spcPct val="0"/>
              </a:spcAft>
              <a:buFont typeface="+mj-lt"/>
              <a:buAutoNum type="arabicPeriod" startAt="4"/>
            </a:pPr>
            <a:endParaRPr lang="en-GB" sz="2200" dirty="0">
              <a:solidFill>
                <a:schemeClr val="bg1"/>
              </a:solidFill>
              <a:latin typeface="Arial Narrow" panose="020B0606020202030204" pitchFamily="34" charset="0"/>
              <a:cs typeface="Arial" pitchFamily="34" charset="0"/>
            </a:endParaRPr>
          </a:p>
          <a:p>
            <a:pPr marL="457200" indent="-457200" fontAlgn="base">
              <a:spcBef>
                <a:spcPct val="0"/>
              </a:spcBef>
              <a:spcAft>
                <a:spcPct val="0"/>
              </a:spcAft>
              <a:buFont typeface="+mj-lt"/>
              <a:buAutoNum type="arabicPeriod" startAt="4"/>
            </a:pPr>
            <a:r>
              <a:rPr lang="en-GB" sz="2200" dirty="0">
                <a:solidFill>
                  <a:schemeClr val="bg1"/>
                </a:solidFill>
                <a:latin typeface="Arial Narrow" panose="020B0606020202030204" pitchFamily="34" charset="0"/>
                <a:cs typeface="Arial" pitchFamily="34" charset="0"/>
              </a:rPr>
              <a:t>Affiliate with other organizations, clubs and societies with similar objectives. </a:t>
            </a:r>
          </a:p>
          <a:p>
            <a:pPr marL="88900" indent="-88900" fontAlgn="base">
              <a:spcBef>
                <a:spcPct val="0"/>
              </a:spcBef>
              <a:spcAft>
                <a:spcPct val="0"/>
              </a:spcAft>
              <a:buFont typeface="Wingdings" pitchFamily="2" charset="2"/>
              <a:buChar char="§"/>
            </a:pPr>
            <a:endParaRPr lang="en-GB" sz="2200" dirty="0">
              <a:solidFill>
                <a:schemeClr val="bg1"/>
              </a:solidFill>
              <a:latin typeface="Arial Narrow" panose="020B0606020202030204" pitchFamily="34" charset="0"/>
              <a:cs typeface="Arial" pitchFamily="34" charset="0"/>
            </a:endParaRPr>
          </a:p>
          <a:p>
            <a:pPr marL="342900" indent="-342900" fontAlgn="base">
              <a:spcBef>
                <a:spcPct val="0"/>
              </a:spcBef>
              <a:spcAft>
                <a:spcPct val="0"/>
              </a:spcAft>
              <a:buFont typeface="Wingdings" panose="05000000000000000000" pitchFamily="2" charset="2"/>
              <a:buChar char="Ø"/>
            </a:pPr>
            <a:r>
              <a:rPr lang="en-GB" sz="2200" dirty="0">
                <a:solidFill>
                  <a:schemeClr val="bg1"/>
                </a:solidFill>
                <a:latin typeface="Arial Narrow" panose="020B0606020202030204" pitchFamily="34" charset="0"/>
                <a:cs typeface="Arial" pitchFamily="34" charset="0"/>
              </a:rPr>
              <a:t>For more information, please visit </a:t>
            </a:r>
            <a:r>
              <a:rPr lang="en-GB" sz="2200" dirty="0">
                <a:solidFill>
                  <a:schemeClr val="bg1"/>
                </a:solidFill>
                <a:latin typeface="Arial Narrow" panose="020B0606020202030204" pitchFamily="34" charset="0"/>
                <a:cs typeface="Arial" pitchFamily="34" charset="0"/>
                <a:hlinkClick r:id="rId3"/>
              </a:rPr>
              <a:t>http://www.ucsiuniversity.edu.my/ucsialumni/</a:t>
            </a:r>
            <a:endParaRPr lang="en-GB" sz="2200" dirty="0">
              <a:solidFill>
                <a:schemeClr val="bg1"/>
              </a:solidFill>
              <a:latin typeface="Arial Narrow" panose="020B0606020202030204" pitchFamily="34" charset="0"/>
              <a:cs typeface="Arial" pitchFamily="34" charset="0"/>
            </a:endParaRPr>
          </a:p>
          <a:p>
            <a:pPr marL="342900" indent="-342900" fontAlgn="base">
              <a:spcBef>
                <a:spcPct val="0"/>
              </a:spcBef>
              <a:spcAft>
                <a:spcPct val="0"/>
              </a:spcAft>
              <a:buFont typeface="Wingdings" panose="05000000000000000000" pitchFamily="2" charset="2"/>
              <a:buChar char="Ø"/>
            </a:pPr>
            <a:endParaRPr lang="en-GB" sz="2200" dirty="0">
              <a:solidFill>
                <a:schemeClr val="bg1"/>
              </a:solidFill>
              <a:latin typeface="Arial Narrow" panose="020B0606020202030204" pitchFamily="34" charset="0"/>
              <a:cs typeface="Arial" pitchFamily="34" charset="0"/>
            </a:endParaRPr>
          </a:p>
          <a:p>
            <a:pPr marL="342900" indent="-342900" fontAlgn="base">
              <a:spcBef>
                <a:spcPct val="0"/>
              </a:spcBef>
              <a:spcAft>
                <a:spcPct val="0"/>
              </a:spcAft>
              <a:buFont typeface="Wingdings" panose="05000000000000000000" pitchFamily="2" charset="2"/>
              <a:buChar char="Ø"/>
            </a:pPr>
            <a:r>
              <a:rPr lang="en-GB" sz="2200" dirty="0">
                <a:solidFill>
                  <a:schemeClr val="bg1"/>
                </a:solidFill>
                <a:latin typeface="Arial Narrow" panose="020B0606020202030204" pitchFamily="34" charset="0"/>
                <a:cs typeface="Arial" pitchFamily="34" charset="0"/>
              </a:rPr>
              <a:t>Our Facebook Page: </a:t>
            </a:r>
            <a:r>
              <a:rPr lang="en-GB" sz="2200" dirty="0">
                <a:solidFill>
                  <a:schemeClr val="bg1"/>
                </a:solidFill>
                <a:latin typeface="Arial Narrow" panose="020B0606020202030204" pitchFamily="34" charset="0"/>
                <a:cs typeface="Arial" pitchFamily="34" charset="0"/>
                <a:hlinkClick r:id="rId4"/>
              </a:rPr>
              <a:t>https://www.facebook.com/ucsialumni</a:t>
            </a:r>
            <a:endParaRPr lang="en-GB" sz="2200" dirty="0">
              <a:solidFill>
                <a:schemeClr val="bg1"/>
              </a:solidFill>
              <a:latin typeface="Arial Narrow" panose="020B0606020202030204" pitchFamily="34" charset="0"/>
              <a:cs typeface="Arial" pitchFamily="34" charset="0"/>
            </a:endParaRPr>
          </a:p>
          <a:p>
            <a:pPr marL="88900" indent="-88900" fontAlgn="base">
              <a:spcBef>
                <a:spcPct val="0"/>
              </a:spcBef>
              <a:spcAft>
                <a:spcPct val="0"/>
              </a:spcAft>
              <a:buFont typeface="Wingdings" pitchFamily="2" charset="2"/>
              <a:buChar char="§"/>
            </a:pPr>
            <a:endParaRPr lang="en-GB" sz="2200" dirty="0">
              <a:solidFill>
                <a:schemeClr val="bg1"/>
              </a:solidFill>
              <a:cs typeface="Arial" pitchFamily="34" charset="0"/>
            </a:endParaRPr>
          </a:p>
        </p:txBody>
      </p:sp>
      <p:pic>
        <p:nvPicPr>
          <p:cNvPr id="3" name="Picture 1" descr="C:\Documents and Settings\11961\Desktop\Orientation final slide\leopard-home-button_128x128.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4400" y="6231957"/>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028095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1D737A-46E8-44FE-9281-61BAE66BAEA5}"/>
              </a:ext>
            </a:extLst>
          </p:cNvPr>
          <p:cNvPicPr>
            <a:picLocks noChangeAspect="1"/>
          </p:cNvPicPr>
          <p:nvPr/>
        </p:nvPicPr>
        <p:blipFill>
          <a:blip r:embed="rId2"/>
          <a:stretch>
            <a:fillRect/>
          </a:stretch>
        </p:blipFill>
        <p:spPr>
          <a:xfrm>
            <a:off x="0" y="0"/>
            <a:ext cx="9144000" cy="6857999"/>
          </a:xfrm>
          <a:prstGeom prst="rect">
            <a:avLst/>
          </a:prstGeom>
        </p:spPr>
      </p:pic>
      <p:sp>
        <p:nvSpPr>
          <p:cNvPr id="6" name="Title 1"/>
          <p:cNvSpPr txBox="1">
            <a:spLocks/>
          </p:cNvSpPr>
          <p:nvPr/>
        </p:nvSpPr>
        <p:spPr>
          <a:xfrm>
            <a:off x="269875" y="2133600"/>
            <a:ext cx="860425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rgbClr val="FFFF00"/>
                </a:solidFill>
                <a:latin typeface="Arial Narrow" panose="020B0606020202030204" pitchFamily="34" charset="0"/>
              </a:rPr>
              <a:t>On Campus Accommodation </a:t>
            </a:r>
          </a:p>
          <a:p>
            <a:r>
              <a:rPr lang="en-US" sz="3000" b="1" dirty="0">
                <a:solidFill>
                  <a:srgbClr val="FFFF00"/>
                </a:solidFill>
                <a:latin typeface="Arial Narrow" panose="020B0606020202030204" pitchFamily="34" charset="0"/>
              </a:rPr>
              <a:t>(South Wing &amp; North Wing) </a:t>
            </a:r>
          </a:p>
        </p:txBody>
      </p:sp>
      <p:sp>
        <p:nvSpPr>
          <p:cNvPr id="8" name="TextBox 7"/>
          <p:cNvSpPr txBox="1"/>
          <p:nvPr/>
        </p:nvSpPr>
        <p:spPr>
          <a:xfrm>
            <a:off x="723900" y="3124200"/>
            <a:ext cx="7696200" cy="3000821"/>
          </a:xfrm>
          <a:prstGeom prst="rect">
            <a:avLst/>
          </a:prstGeom>
          <a:noFill/>
        </p:spPr>
        <p:txBody>
          <a:bodyPr wrap="square" rtlCol="0">
            <a:spAutoFit/>
          </a:bodyPr>
          <a:lstStyle/>
          <a:p>
            <a:pPr>
              <a:lnSpc>
                <a:spcPct val="150000"/>
              </a:lnSpc>
            </a:pPr>
            <a:r>
              <a:rPr lang="en-US" b="1" dirty="0">
                <a:solidFill>
                  <a:srgbClr val="FFFF00"/>
                </a:solidFill>
                <a:latin typeface="Arial Narrow" panose="020B0606020202030204" pitchFamily="34" charset="0"/>
                <a:cs typeface="Arial" pitchFamily="34" charset="0"/>
              </a:rPr>
              <a:t>Our Roles: </a:t>
            </a:r>
          </a:p>
          <a:p>
            <a:pPr marL="285750" indent="-285750">
              <a:lnSpc>
                <a:spcPct val="150000"/>
              </a:lnSpc>
              <a:buFont typeface="Wingdings" pitchFamily="2" charset="2"/>
              <a:buChar char="v"/>
            </a:pPr>
            <a:r>
              <a:rPr lang="en-US" dirty="0">
                <a:solidFill>
                  <a:schemeClr val="bg1"/>
                </a:solidFill>
                <a:latin typeface="Arial Narrow" panose="020B0606020202030204" pitchFamily="34" charset="0"/>
                <a:cs typeface="Arial" pitchFamily="34" charset="0"/>
              </a:rPr>
              <a:t>To ensure our services and facilities enhance the students experience; </a:t>
            </a:r>
          </a:p>
          <a:p>
            <a:pPr marL="285750" indent="-285750">
              <a:lnSpc>
                <a:spcPct val="150000"/>
              </a:lnSpc>
              <a:buFont typeface="Wingdings" pitchFamily="2" charset="2"/>
              <a:buChar char="v"/>
            </a:pPr>
            <a:r>
              <a:rPr lang="en-US" dirty="0">
                <a:solidFill>
                  <a:schemeClr val="bg1"/>
                </a:solidFill>
                <a:latin typeface="Arial Narrow" panose="020B0606020202030204" pitchFamily="34" charset="0"/>
                <a:cs typeface="Arial" pitchFamily="34" charset="0"/>
              </a:rPr>
              <a:t>To maintain the cleanliness and upkeep of the residential halls;</a:t>
            </a:r>
          </a:p>
          <a:p>
            <a:pPr marL="285750" indent="-285750">
              <a:lnSpc>
                <a:spcPct val="150000"/>
              </a:lnSpc>
              <a:buFont typeface="Wingdings" pitchFamily="2" charset="2"/>
              <a:buChar char="v"/>
            </a:pPr>
            <a:r>
              <a:rPr lang="en-US" dirty="0">
                <a:solidFill>
                  <a:schemeClr val="bg1"/>
                </a:solidFill>
                <a:latin typeface="Arial Narrow" panose="020B0606020202030204" pitchFamily="34" charset="0"/>
                <a:cs typeface="Arial" pitchFamily="34" charset="0"/>
              </a:rPr>
              <a:t>To ensure security and safety in the residential halls;</a:t>
            </a:r>
          </a:p>
          <a:p>
            <a:pPr marL="285750" indent="-285750">
              <a:lnSpc>
                <a:spcPct val="150000"/>
              </a:lnSpc>
              <a:buFont typeface="Wingdings" pitchFamily="2" charset="2"/>
              <a:buChar char="v"/>
            </a:pPr>
            <a:r>
              <a:rPr lang="en-US" dirty="0">
                <a:solidFill>
                  <a:schemeClr val="bg1"/>
                </a:solidFill>
                <a:latin typeface="Arial Narrow" panose="020B0606020202030204" pitchFamily="34" charset="0"/>
                <a:cs typeface="Arial" pitchFamily="34" charset="0"/>
              </a:rPr>
              <a:t>To facilitate integration between the residents and ensure that on-campus accommodation rules and regulations are adhered to.</a:t>
            </a:r>
          </a:p>
          <a:p>
            <a:pPr marL="285750" indent="-285750">
              <a:lnSpc>
                <a:spcPct val="150000"/>
              </a:lnSpc>
              <a:buFont typeface="Wingdings" pitchFamily="2" charset="2"/>
              <a:buChar char="v"/>
            </a:pPr>
            <a:r>
              <a:rPr lang="en-US" dirty="0">
                <a:solidFill>
                  <a:schemeClr val="bg1"/>
                </a:solidFill>
                <a:latin typeface="Arial Narrow" panose="020B0606020202030204" pitchFamily="34" charset="0"/>
                <a:cs typeface="Arial" pitchFamily="34" charset="0"/>
              </a:rPr>
              <a:t>To ensure students would enjoy their learning and living experience at UCSI University. </a:t>
            </a: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825244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AB3CF4-F9D6-45CE-8DA3-FE7D9788C957}"/>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p:cNvSpPr>
            <a:spLocks noGrp="1"/>
          </p:cNvSpPr>
          <p:nvPr>
            <p:ph type="title"/>
          </p:nvPr>
        </p:nvSpPr>
        <p:spPr>
          <a:xfrm>
            <a:off x="152400" y="2362200"/>
            <a:ext cx="5194830" cy="1092198"/>
          </a:xfrm>
        </p:spPr>
        <p:txBody>
          <a:bodyPr>
            <a:normAutofit fontScale="90000"/>
          </a:bodyPr>
          <a:lstStyle/>
          <a:p>
            <a:br>
              <a:rPr lang="en-GB" sz="3000" dirty="0">
                <a:solidFill>
                  <a:srgbClr val="FFFF00"/>
                </a:solidFill>
              </a:rPr>
            </a:br>
            <a:r>
              <a:rPr lang="en-GB" sz="3200" b="1" dirty="0">
                <a:solidFill>
                  <a:srgbClr val="FFFF00"/>
                </a:solidFill>
                <a:latin typeface="Arial Narrow" panose="020B0606020202030204" pitchFamily="34" charset="0"/>
              </a:rPr>
              <a:t>Accommodation Services</a:t>
            </a:r>
            <a:br>
              <a:rPr lang="en-GB" sz="3200" b="1" dirty="0">
                <a:solidFill>
                  <a:srgbClr val="FFFF00"/>
                </a:solidFill>
                <a:latin typeface="Arial Narrow" panose="020B0606020202030204" pitchFamily="34" charset="0"/>
              </a:rPr>
            </a:br>
            <a:r>
              <a:rPr lang="en-GB" sz="3000" b="1" dirty="0">
                <a:solidFill>
                  <a:srgbClr val="FFFF00"/>
                </a:solidFill>
                <a:latin typeface="Arial Narrow" panose="020B0606020202030204" pitchFamily="34" charset="0"/>
              </a:rPr>
              <a:t>What We Do</a:t>
            </a:r>
            <a:br>
              <a:rPr lang="en-GB" sz="3000" dirty="0">
                <a:solidFill>
                  <a:srgbClr val="FFFF00"/>
                </a:solidFill>
                <a:latin typeface="Arial Narrow" panose="020B0606020202030204" pitchFamily="34" charset="0"/>
              </a:rPr>
            </a:br>
            <a:endParaRPr lang="en-GB" sz="3000" dirty="0">
              <a:solidFill>
                <a:srgbClr val="FFFF00"/>
              </a:solidFill>
              <a:latin typeface="Arial Narrow" panose="020B0606020202030204" pitchFamily="34" charset="0"/>
            </a:endParaRPr>
          </a:p>
        </p:txBody>
      </p:sp>
      <p:sp>
        <p:nvSpPr>
          <p:cNvPr id="27651" name="TextBox 2"/>
          <p:cNvSpPr txBox="1">
            <a:spLocks noChangeArrowheads="1"/>
          </p:cNvSpPr>
          <p:nvPr/>
        </p:nvSpPr>
        <p:spPr bwMode="auto">
          <a:xfrm>
            <a:off x="215370" y="3886200"/>
            <a:ext cx="5194830" cy="2215991"/>
          </a:xfrm>
          <a:prstGeom prst="rect">
            <a:avLst/>
          </a:prstGeom>
          <a:noFill/>
          <a:ln w="9525">
            <a:noFill/>
            <a:miter lim="800000"/>
            <a:headEnd/>
            <a:tailEnd/>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fontAlgn="base">
              <a:spcBef>
                <a:spcPct val="0"/>
              </a:spcBef>
              <a:spcAft>
                <a:spcPct val="0"/>
              </a:spcAft>
            </a:pPr>
            <a:r>
              <a:rPr lang="en-GB" sz="2400" dirty="0">
                <a:solidFill>
                  <a:schemeClr val="bg1"/>
                </a:solidFill>
                <a:latin typeface="Arial Narrow" panose="020B0606020202030204" pitchFamily="34" charset="0"/>
                <a:cs typeface="Arial" pitchFamily="34" charset="0"/>
              </a:rPr>
              <a:t>We offer students on-campus (Residential Hall) accommodation which is housed within the campus – an arrangement which is extremely safe, affordable and convenient.</a:t>
            </a:r>
          </a:p>
          <a:p>
            <a:pPr algn="just" fontAlgn="base">
              <a:spcBef>
                <a:spcPct val="0"/>
              </a:spcBef>
              <a:spcAft>
                <a:spcPct val="0"/>
              </a:spcAft>
            </a:pPr>
            <a:r>
              <a:rPr lang="en-GB" sz="2400" dirty="0">
                <a:solidFill>
                  <a:schemeClr val="bg1"/>
                </a:solidFill>
                <a:cs typeface="Arial" pitchFamily="34" charset="0"/>
              </a:rPr>
              <a:t> </a:t>
            </a:r>
          </a:p>
          <a:p>
            <a:pPr fontAlgn="base">
              <a:spcBef>
                <a:spcPct val="0"/>
              </a:spcBef>
              <a:spcAft>
                <a:spcPct val="0"/>
              </a:spcAft>
            </a:pPr>
            <a:endParaRPr lang="en-GB" dirty="0">
              <a:solidFill>
                <a:schemeClr val="bg1"/>
              </a:solidFill>
              <a:cs typeface="Arial" pitchFamily="34" charset="0"/>
            </a:endParaRPr>
          </a:p>
        </p:txBody>
      </p:sp>
      <p:pic>
        <p:nvPicPr>
          <p:cNvPr id="119812" name="Picture 3" descr="IMG_000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2590800"/>
            <a:ext cx="282341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4803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D5DD5-0ECA-4875-B10A-4701CCA1B355}"/>
              </a:ext>
            </a:extLst>
          </p:cNvPr>
          <p:cNvPicPr>
            <a:picLocks noChangeAspect="1"/>
          </p:cNvPicPr>
          <p:nvPr/>
        </p:nvPicPr>
        <p:blipFill>
          <a:blip r:embed="rId3"/>
          <a:stretch>
            <a:fillRect/>
          </a:stretch>
        </p:blipFill>
        <p:spPr>
          <a:xfrm>
            <a:off x="0" y="0"/>
            <a:ext cx="9144000" cy="6857999"/>
          </a:xfrm>
          <a:prstGeom prst="rect">
            <a:avLst/>
          </a:prstGeom>
        </p:spPr>
      </p:pic>
      <p:sp>
        <p:nvSpPr>
          <p:cNvPr id="5" name="TextBox 4"/>
          <p:cNvSpPr txBox="1"/>
          <p:nvPr/>
        </p:nvSpPr>
        <p:spPr>
          <a:xfrm>
            <a:off x="838200" y="2173805"/>
            <a:ext cx="3781092" cy="369332"/>
          </a:xfrm>
          <a:prstGeom prst="rect">
            <a:avLst/>
          </a:prstGeom>
          <a:noFill/>
          <a:ln w="19050">
            <a:solidFill>
              <a:schemeClr val="bg1"/>
            </a:solidFill>
          </a:ln>
        </p:spPr>
        <p:txBody>
          <a:bodyPr wrap="square" rtlCol="0">
            <a:spAutoFit/>
          </a:bodyPr>
          <a:lstStyle/>
          <a:p>
            <a:r>
              <a:rPr lang="en-US" b="1" dirty="0">
                <a:solidFill>
                  <a:schemeClr val="bg1"/>
                </a:solidFill>
                <a:latin typeface="Arial Narrow" panose="020B0606020202030204" pitchFamily="34" charset="0"/>
                <a:cs typeface="Arial" pitchFamily="34" charset="0"/>
              </a:rPr>
              <a:t>Residential Hall Block D</a:t>
            </a:r>
          </a:p>
        </p:txBody>
      </p:sp>
      <p:pic>
        <p:nvPicPr>
          <p:cNvPr id="1031" name="Picture 7" descr="http://www.clker.com/cliparts/5/d/a/9/125779800152947922montage-hi.png"/>
          <p:cNvPicPr>
            <a:picLocks noChangeAspect="1" noChangeArrowheads="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12881" y="3830443"/>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38200" y="3810000"/>
            <a:ext cx="2895600" cy="369332"/>
          </a:xfrm>
          <a:prstGeom prst="rect">
            <a:avLst/>
          </a:prstGeom>
          <a:noFill/>
        </p:spPr>
        <p:txBody>
          <a:bodyPr wrap="square" rtlCol="0">
            <a:spAutoFit/>
          </a:bodyPr>
          <a:lstStyle/>
          <a:p>
            <a:r>
              <a:rPr lang="en-US" dirty="0">
                <a:solidFill>
                  <a:schemeClr val="bg1"/>
                </a:solidFill>
                <a:latin typeface="Arial Narrow" panose="020B0606020202030204" pitchFamily="34" charset="0"/>
                <a:cs typeface="Arial" pitchFamily="34" charset="0"/>
              </a:rPr>
              <a:t>+603-9101 8880 Ext 3451</a:t>
            </a:r>
          </a:p>
        </p:txBody>
      </p:sp>
      <p:pic>
        <p:nvPicPr>
          <p:cNvPr id="1033" name="Picture 9" descr="http://www.clipartsfree.net/vector/large/house-blue_Vector_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881" y="2659616"/>
            <a:ext cx="381000" cy="38571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84381" y="2536525"/>
            <a:ext cx="3768436" cy="1200329"/>
          </a:xfrm>
          <a:prstGeom prst="rect">
            <a:avLst/>
          </a:prstGeom>
        </p:spPr>
        <p:txBody>
          <a:bodyPr wrap="square">
            <a:spAutoFit/>
          </a:bodyPr>
          <a:lstStyle/>
          <a:p>
            <a:r>
              <a:rPr lang="en-US" dirty="0">
                <a:solidFill>
                  <a:schemeClr val="bg1"/>
                </a:solidFill>
                <a:latin typeface="Arial Narrow" panose="020B0606020202030204" pitchFamily="34" charset="0"/>
                <a:cs typeface="Arial" pitchFamily="34" charset="0"/>
              </a:rPr>
              <a:t>UCSI University Kuala Lumpur Campus </a:t>
            </a:r>
          </a:p>
          <a:p>
            <a:r>
              <a:rPr lang="en-US" dirty="0">
                <a:solidFill>
                  <a:schemeClr val="bg1"/>
                </a:solidFill>
                <a:latin typeface="Arial Narrow" panose="020B0606020202030204" pitchFamily="34" charset="0"/>
                <a:cs typeface="Arial" pitchFamily="34" charset="0"/>
              </a:rPr>
              <a:t>No 1, </a:t>
            </a:r>
            <a:r>
              <a:rPr lang="en-US" dirty="0" err="1">
                <a:solidFill>
                  <a:schemeClr val="bg1"/>
                </a:solidFill>
                <a:latin typeface="Arial Narrow" panose="020B0606020202030204" pitchFamily="34" charset="0"/>
                <a:cs typeface="Arial" pitchFamily="34" charset="0"/>
              </a:rPr>
              <a:t>Jalan</a:t>
            </a:r>
            <a:r>
              <a:rPr lang="en-US" dirty="0">
                <a:solidFill>
                  <a:schemeClr val="bg1"/>
                </a:solidFill>
                <a:latin typeface="Arial Narrow" panose="020B0606020202030204" pitchFamily="34" charset="0"/>
                <a:cs typeface="Arial" pitchFamily="34" charset="0"/>
              </a:rPr>
              <a:t> </a:t>
            </a:r>
            <a:r>
              <a:rPr lang="en-US" dirty="0" err="1">
                <a:solidFill>
                  <a:schemeClr val="bg1"/>
                </a:solidFill>
                <a:latin typeface="Arial Narrow" panose="020B0606020202030204" pitchFamily="34" charset="0"/>
                <a:cs typeface="Arial" pitchFamily="34" charset="0"/>
              </a:rPr>
              <a:t>Menara</a:t>
            </a:r>
            <a:r>
              <a:rPr lang="en-US" dirty="0">
                <a:solidFill>
                  <a:schemeClr val="bg1"/>
                </a:solidFill>
                <a:latin typeface="Arial Narrow" panose="020B0606020202030204" pitchFamily="34" charset="0"/>
                <a:cs typeface="Arial" pitchFamily="34" charset="0"/>
              </a:rPr>
              <a:t> </a:t>
            </a:r>
            <a:r>
              <a:rPr lang="en-US" dirty="0" err="1">
                <a:solidFill>
                  <a:schemeClr val="bg1"/>
                </a:solidFill>
                <a:latin typeface="Arial Narrow" panose="020B0606020202030204" pitchFamily="34" charset="0"/>
                <a:cs typeface="Arial" pitchFamily="34" charset="0"/>
              </a:rPr>
              <a:t>Gading</a:t>
            </a:r>
            <a:r>
              <a:rPr lang="en-US" dirty="0">
                <a:solidFill>
                  <a:schemeClr val="bg1"/>
                </a:solidFill>
                <a:latin typeface="Arial Narrow" panose="020B0606020202030204" pitchFamily="34" charset="0"/>
                <a:cs typeface="Arial" pitchFamily="34" charset="0"/>
              </a:rPr>
              <a:t>, </a:t>
            </a:r>
          </a:p>
          <a:p>
            <a:r>
              <a:rPr lang="en-US" dirty="0">
                <a:solidFill>
                  <a:schemeClr val="bg1"/>
                </a:solidFill>
                <a:latin typeface="Arial Narrow" panose="020B0606020202030204" pitchFamily="34" charset="0"/>
                <a:cs typeface="Arial" pitchFamily="34" charset="0"/>
              </a:rPr>
              <a:t>UCSI Heights, </a:t>
            </a:r>
            <a:r>
              <a:rPr lang="en-US" dirty="0" err="1">
                <a:solidFill>
                  <a:schemeClr val="bg1"/>
                </a:solidFill>
                <a:latin typeface="Arial Narrow" panose="020B0606020202030204" pitchFamily="34" charset="0"/>
                <a:cs typeface="Arial" pitchFamily="34" charset="0"/>
              </a:rPr>
              <a:t>Cheras</a:t>
            </a:r>
            <a:r>
              <a:rPr lang="en-US" dirty="0">
                <a:solidFill>
                  <a:schemeClr val="bg1"/>
                </a:solidFill>
                <a:latin typeface="Arial Narrow" panose="020B0606020202030204" pitchFamily="34" charset="0"/>
                <a:cs typeface="Arial" pitchFamily="34" charset="0"/>
              </a:rPr>
              <a:t>, </a:t>
            </a:r>
          </a:p>
          <a:p>
            <a:r>
              <a:rPr lang="en-US" dirty="0">
                <a:solidFill>
                  <a:schemeClr val="bg1"/>
                </a:solidFill>
                <a:latin typeface="Arial Narrow" panose="020B0606020202030204" pitchFamily="34" charset="0"/>
                <a:cs typeface="Arial" pitchFamily="34" charset="0"/>
              </a:rPr>
              <a:t>Kuala Lumpur. </a:t>
            </a:r>
          </a:p>
        </p:txBody>
      </p:sp>
      <p:pic>
        <p:nvPicPr>
          <p:cNvPr id="17" name="Picture 1" descr="C:\Documents and Settings\11961\Desktop\Orientation final slide\leopard-home-button_128x128.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329383" y="2180417"/>
            <a:ext cx="3781092" cy="369332"/>
          </a:xfrm>
          <a:prstGeom prst="rect">
            <a:avLst/>
          </a:prstGeom>
          <a:noFill/>
          <a:ln w="19050">
            <a:solidFill>
              <a:schemeClr val="bg1"/>
            </a:solidFill>
          </a:ln>
        </p:spPr>
        <p:txBody>
          <a:bodyPr wrap="square" rtlCol="0">
            <a:spAutoFit/>
          </a:bodyPr>
          <a:lstStyle/>
          <a:p>
            <a:r>
              <a:rPr lang="en-US" b="1" dirty="0">
                <a:solidFill>
                  <a:schemeClr val="bg1"/>
                </a:solidFill>
                <a:latin typeface="Arial Narrow" panose="020B0606020202030204" pitchFamily="34" charset="0"/>
                <a:cs typeface="Arial" pitchFamily="34" charset="0"/>
              </a:rPr>
              <a:t>Residential Hall Block E</a:t>
            </a:r>
          </a:p>
        </p:txBody>
      </p:sp>
      <p:pic>
        <p:nvPicPr>
          <p:cNvPr id="21" name="Picture 7" descr="http://www.clker.com/cliparts/5/d/a/9/125779800152947922montage-hi.png"/>
          <p:cNvPicPr>
            <a:picLocks noChangeAspect="1" noChangeArrowheads="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804064" y="3837055"/>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329383" y="3816612"/>
            <a:ext cx="2895600" cy="369332"/>
          </a:xfrm>
          <a:prstGeom prst="rect">
            <a:avLst/>
          </a:prstGeom>
          <a:noFill/>
        </p:spPr>
        <p:txBody>
          <a:bodyPr wrap="square" rtlCol="0">
            <a:spAutoFit/>
          </a:bodyPr>
          <a:lstStyle/>
          <a:p>
            <a:r>
              <a:rPr lang="en-US" dirty="0">
                <a:solidFill>
                  <a:schemeClr val="bg1"/>
                </a:solidFill>
                <a:latin typeface="Arial Narrow" panose="020B0606020202030204" pitchFamily="34" charset="0"/>
                <a:cs typeface="Arial" pitchFamily="34" charset="0"/>
              </a:rPr>
              <a:t>+603-9101 8880 Ext 2000</a:t>
            </a:r>
          </a:p>
        </p:txBody>
      </p:sp>
      <p:pic>
        <p:nvPicPr>
          <p:cNvPr id="23" name="Picture 9" descr="http://www.clipartsfree.net/vector/large/house-blue_Vector_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4064" y="2666228"/>
            <a:ext cx="381000" cy="38571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375564" y="2543137"/>
            <a:ext cx="3768436" cy="1200329"/>
          </a:xfrm>
          <a:prstGeom prst="rect">
            <a:avLst/>
          </a:prstGeom>
        </p:spPr>
        <p:txBody>
          <a:bodyPr wrap="square">
            <a:spAutoFit/>
          </a:bodyPr>
          <a:lstStyle/>
          <a:p>
            <a:r>
              <a:rPr lang="en-US" dirty="0">
                <a:solidFill>
                  <a:schemeClr val="bg1"/>
                </a:solidFill>
                <a:latin typeface="Arial Narrow" panose="020B0606020202030204" pitchFamily="34" charset="0"/>
                <a:cs typeface="Arial" pitchFamily="34" charset="0"/>
              </a:rPr>
              <a:t>UCSI University Kuala Lumpur Campus </a:t>
            </a:r>
          </a:p>
          <a:p>
            <a:r>
              <a:rPr lang="en-US" dirty="0">
                <a:solidFill>
                  <a:schemeClr val="bg1"/>
                </a:solidFill>
                <a:latin typeface="Arial Narrow" panose="020B0606020202030204" pitchFamily="34" charset="0"/>
                <a:cs typeface="Arial" pitchFamily="34" charset="0"/>
              </a:rPr>
              <a:t>No 1, </a:t>
            </a:r>
            <a:r>
              <a:rPr lang="en-US" dirty="0" err="1">
                <a:solidFill>
                  <a:schemeClr val="bg1"/>
                </a:solidFill>
                <a:latin typeface="Arial Narrow" panose="020B0606020202030204" pitchFamily="34" charset="0"/>
                <a:cs typeface="Arial" pitchFamily="34" charset="0"/>
              </a:rPr>
              <a:t>Jalan</a:t>
            </a:r>
            <a:r>
              <a:rPr lang="en-US" dirty="0">
                <a:solidFill>
                  <a:schemeClr val="bg1"/>
                </a:solidFill>
                <a:latin typeface="Arial Narrow" panose="020B0606020202030204" pitchFamily="34" charset="0"/>
                <a:cs typeface="Arial" pitchFamily="34" charset="0"/>
              </a:rPr>
              <a:t> </a:t>
            </a:r>
            <a:r>
              <a:rPr lang="en-US" dirty="0" err="1">
                <a:solidFill>
                  <a:schemeClr val="bg1"/>
                </a:solidFill>
                <a:latin typeface="Arial Narrow" panose="020B0606020202030204" pitchFamily="34" charset="0"/>
                <a:cs typeface="Arial" pitchFamily="34" charset="0"/>
              </a:rPr>
              <a:t>Menara</a:t>
            </a:r>
            <a:r>
              <a:rPr lang="en-US" dirty="0">
                <a:solidFill>
                  <a:schemeClr val="bg1"/>
                </a:solidFill>
                <a:latin typeface="Arial Narrow" panose="020B0606020202030204" pitchFamily="34" charset="0"/>
                <a:cs typeface="Arial" pitchFamily="34" charset="0"/>
              </a:rPr>
              <a:t> </a:t>
            </a:r>
            <a:r>
              <a:rPr lang="en-US" dirty="0" err="1">
                <a:solidFill>
                  <a:schemeClr val="bg1"/>
                </a:solidFill>
                <a:latin typeface="Arial Narrow" panose="020B0606020202030204" pitchFamily="34" charset="0"/>
                <a:cs typeface="Arial" pitchFamily="34" charset="0"/>
              </a:rPr>
              <a:t>Gading</a:t>
            </a:r>
            <a:r>
              <a:rPr lang="en-US" dirty="0">
                <a:solidFill>
                  <a:schemeClr val="bg1"/>
                </a:solidFill>
                <a:latin typeface="Arial Narrow" panose="020B0606020202030204" pitchFamily="34" charset="0"/>
                <a:cs typeface="Arial" pitchFamily="34" charset="0"/>
              </a:rPr>
              <a:t>, </a:t>
            </a:r>
          </a:p>
          <a:p>
            <a:r>
              <a:rPr lang="en-US" dirty="0">
                <a:solidFill>
                  <a:schemeClr val="bg1"/>
                </a:solidFill>
                <a:latin typeface="Arial Narrow" panose="020B0606020202030204" pitchFamily="34" charset="0"/>
                <a:cs typeface="Arial" pitchFamily="34" charset="0"/>
              </a:rPr>
              <a:t>UCSI Heights, </a:t>
            </a:r>
            <a:r>
              <a:rPr lang="en-US" dirty="0" err="1">
                <a:solidFill>
                  <a:schemeClr val="bg1"/>
                </a:solidFill>
                <a:latin typeface="Arial Narrow" panose="020B0606020202030204" pitchFamily="34" charset="0"/>
                <a:cs typeface="Arial" pitchFamily="34" charset="0"/>
              </a:rPr>
              <a:t>Cheras</a:t>
            </a:r>
            <a:r>
              <a:rPr lang="en-US" dirty="0">
                <a:solidFill>
                  <a:schemeClr val="bg1"/>
                </a:solidFill>
                <a:latin typeface="Arial Narrow" panose="020B0606020202030204" pitchFamily="34" charset="0"/>
                <a:cs typeface="Arial" pitchFamily="34" charset="0"/>
              </a:rPr>
              <a:t>, </a:t>
            </a:r>
          </a:p>
          <a:p>
            <a:r>
              <a:rPr lang="en-US" dirty="0">
                <a:solidFill>
                  <a:schemeClr val="bg1"/>
                </a:solidFill>
                <a:latin typeface="Arial Narrow" panose="020B0606020202030204" pitchFamily="34" charset="0"/>
                <a:cs typeface="Arial" pitchFamily="34" charset="0"/>
              </a:rPr>
              <a:t>Kuala Lumpur. </a:t>
            </a:r>
          </a:p>
        </p:txBody>
      </p:sp>
    </p:spTree>
    <p:extLst>
      <p:ext uri="{BB962C8B-B14F-4D97-AF65-F5344CB8AC3E}">
        <p14:creationId xmlns:p14="http://schemas.microsoft.com/office/powerpoint/2010/main" val="349404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04E512-5723-44E7-964A-EC19660A5A4E}"/>
              </a:ext>
            </a:extLst>
          </p:cNvPr>
          <p:cNvPicPr>
            <a:picLocks noChangeAspect="1"/>
          </p:cNvPicPr>
          <p:nvPr/>
        </p:nvPicPr>
        <p:blipFill>
          <a:blip r:embed="rId2"/>
          <a:stretch>
            <a:fillRect/>
          </a:stretch>
        </p:blipFill>
        <p:spPr>
          <a:xfrm>
            <a:off x="0" y="0"/>
            <a:ext cx="9144000" cy="6857999"/>
          </a:xfrm>
          <a:prstGeom prst="rect">
            <a:avLst/>
          </a:prstGeom>
        </p:spPr>
      </p:pic>
      <p:sp>
        <p:nvSpPr>
          <p:cNvPr id="3" name="Rectangle 2"/>
          <p:cNvSpPr/>
          <p:nvPr/>
        </p:nvSpPr>
        <p:spPr>
          <a:xfrm>
            <a:off x="457200" y="2353867"/>
            <a:ext cx="7924800" cy="1569660"/>
          </a:xfrm>
          <a:prstGeom prst="rect">
            <a:avLst/>
          </a:prstGeom>
        </p:spPr>
        <p:txBody>
          <a:bodyPr wrap="square">
            <a:spAutoFit/>
          </a:bodyPr>
          <a:lstStyle/>
          <a:p>
            <a:r>
              <a:rPr lang="en-US" sz="2000" dirty="0">
                <a:solidFill>
                  <a:schemeClr val="bg1"/>
                </a:solidFill>
                <a:latin typeface="Arial Narrow" panose="020B0606020202030204" pitchFamily="34" charset="0"/>
                <a:cs typeface="Arial" pitchFamily="34" charset="0"/>
              </a:rPr>
              <a:t>Our Residential Halls provide twin-sharing air-conditioned rooms. The Hall is divided into male and female quarters and is equipped with a common visiting area for family and friends.</a:t>
            </a:r>
            <a:br>
              <a:rPr lang="en-US" sz="2000" dirty="0">
                <a:solidFill>
                  <a:schemeClr val="bg1"/>
                </a:solidFill>
                <a:latin typeface="Calibri" pitchFamily="34" charset="0"/>
                <a:cs typeface="Arial" pitchFamily="34" charset="0"/>
              </a:rPr>
            </a:br>
            <a:br>
              <a:rPr lang="en-US" dirty="0">
                <a:solidFill>
                  <a:schemeClr val="bg1"/>
                </a:solidFill>
                <a:latin typeface="Calibri" pitchFamily="34" charset="0"/>
                <a:cs typeface="Arial" pitchFamily="34" charset="0"/>
              </a:rPr>
            </a:br>
            <a:endParaRPr lang="en-US" dirty="0">
              <a:solidFill>
                <a:schemeClr val="bg1"/>
              </a:solidFill>
              <a:latin typeface="Calibri" pitchFamily="34" charset="0"/>
              <a:cs typeface="Arial" pitchFamily="34" charset="0"/>
            </a:endParaRPr>
          </a:p>
        </p:txBody>
      </p:sp>
      <p:sp>
        <p:nvSpPr>
          <p:cNvPr id="8" name="Rectangle 7"/>
          <p:cNvSpPr/>
          <p:nvPr/>
        </p:nvSpPr>
        <p:spPr>
          <a:xfrm>
            <a:off x="457200" y="3441680"/>
            <a:ext cx="8229600" cy="3416320"/>
          </a:xfrm>
          <a:prstGeom prst="rect">
            <a:avLst/>
          </a:prstGeom>
        </p:spPr>
        <p:txBody>
          <a:bodyPr wrap="square">
            <a:spAutoFit/>
          </a:bodyPr>
          <a:lstStyle/>
          <a:p>
            <a:pPr algn="just"/>
            <a:r>
              <a:rPr lang="en-US" dirty="0">
                <a:solidFill>
                  <a:schemeClr val="bg1"/>
                </a:solidFill>
                <a:latin typeface="Arial Narrow" panose="020B0606020202030204" pitchFamily="34" charset="0"/>
                <a:cs typeface="Arial" pitchFamily="34" charset="0"/>
              </a:rPr>
              <a:t>The Residential Halls provide the following facilities:</a:t>
            </a:r>
          </a:p>
          <a:p>
            <a:pPr algn="just"/>
            <a:endParaRPr lang="en-US" dirty="0">
              <a:solidFill>
                <a:schemeClr val="bg1"/>
              </a:solidFill>
              <a:latin typeface="Arial Narrow" panose="020B0606020202030204" pitchFamily="34" charset="0"/>
              <a:cs typeface="Arial" pitchFamily="34" charset="0"/>
            </a:endParaRPr>
          </a:p>
          <a:p>
            <a:pPr marL="285750" indent="-285750" algn="just">
              <a:buFont typeface="Wingdings" panose="05000000000000000000" pitchFamily="2" charset="2"/>
              <a:buChar char="v"/>
            </a:pPr>
            <a:r>
              <a:rPr lang="en-US" dirty="0">
                <a:solidFill>
                  <a:schemeClr val="bg1"/>
                </a:solidFill>
                <a:latin typeface="Arial Narrow" panose="020B0606020202030204" pitchFamily="34" charset="0"/>
                <a:cs typeface="Arial" pitchFamily="34" charset="0"/>
              </a:rPr>
              <a:t>Air-conditioned rooms</a:t>
            </a:r>
          </a:p>
          <a:p>
            <a:pPr marL="285750" indent="-285750" algn="just">
              <a:buFont typeface="Wingdings" panose="05000000000000000000" pitchFamily="2" charset="2"/>
              <a:buChar char="v"/>
            </a:pPr>
            <a:r>
              <a:rPr lang="en-US" dirty="0">
                <a:solidFill>
                  <a:schemeClr val="bg1"/>
                </a:solidFill>
                <a:latin typeface="Arial Narrow" panose="020B0606020202030204" pitchFamily="34" charset="0"/>
                <a:cs typeface="Arial" pitchFamily="34" charset="0"/>
              </a:rPr>
              <a:t>A launderette </a:t>
            </a:r>
          </a:p>
          <a:p>
            <a:pPr marL="285750" indent="-285750" algn="just">
              <a:buFont typeface="Wingdings" panose="05000000000000000000" pitchFamily="2" charset="2"/>
              <a:buChar char="v"/>
            </a:pPr>
            <a:r>
              <a:rPr lang="en-US" dirty="0">
                <a:solidFill>
                  <a:schemeClr val="bg1"/>
                </a:solidFill>
                <a:latin typeface="Arial Narrow" panose="020B0606020202030204" pitchFamily="34" charset="0"/>
                <a:cs typeface="Arial" pitchFamily="34" charset="0"/>
              </a:rPr>
              <a:t>An in-house cafeteria </a:t>
            </a:r>
          </a:p>
          <a:p>
            <a:pPr marL="285750" indent="-285750" algn="just">
              <a:buFont typeface="Wingdings" panose="05000000000000000000" pitchFamily="2" charset="2"/>
              <a:buChar char="v"/>
            </a:pPr>
            <a:r>
              <a:rPr lang="en-US" dirty="0">
                <a:solidFill>
                  <a:schemeClr val="bg1"/>
                </a:solidFill>
                <a:latin typeface="Arial Narrow" panose="020B0606020202030204" pitchFamily="34" charset="0"/>
                <a:cs typeface="Arial" pitchFamily="34" charset="0"/>
              </a:rPr>
              <a:t>Board Games such as chess, carom and checkers </a:t>
            </a:r>
          </a:p>
          <a:p>
            <a:pPr marL="285750" indent="-285750" algn="just">
              <a:buFont typeface="Wingdings" panose="05000000000000000000" pitchFamily="2" charset="2"/>
              <a:buChar char="v"/>
            </a:pPr>
            <a:r>
              <a:rPr lang="en-US" dirty="0">
                <a:solidFill>
                  <a:schemeClr val="bg1"/>
                </a:solidFill>
                <a:latin typeface="Arial Narrow" panose="020B0606020202030204" pitchFamily="34" charset="0"/>
                <a:cs typeface="Arial" pitchFamily="34" charset="0"/>
              </a:rPr>
              <a:t>24-hour wireless Internet service </a:t>
            </a:r>
          </a:p>
          <a:p>
            <a:pPr marL="285750" indent="-285750" algn="just">
              <a:buFont typeface="Wingdings" panose="05000000000000000000" pitchFamily="2" charset="2"/>
              <a:buChar char="v"/>
            </a:pPr>
            <a:r>
              <a:rPr lang="en-US" dirty="0">
                <a:solidFill>
                  <a:schemeClr val="bg1"/>
                </a:solidFill>
                <a:latin typeface="Arial Narrow" panose="020B0606020202030204" pitchFamily="34" charset="0"/>
                <a:cs typeface="Arial" pitchFamily="34" charset="0"/>
              </a:rPr>
              <a:t>Individual room cleaning </a:t>
            </a:r>
          </a:p>
          <a:p>
            <a:pPr marL="285750" indent="-285750" algn="just">
              <a:buFont typeface="Wingdings" panose="05000000000000000000" pitchFamily="2" charset="2"/>
              <a:buChar char="v"/>
            </a:pPr>
            <a:r>
              <a:rPr lang="en-US" dirty="0">
                <a:solidFill>
                  <a:schemeClr val="bg1"/>
                </a:solidFill>
                <a:latin typeface="Arial Narrow" panose="020B0606020202030204" pitchFamily="34" charset="0"/>
                <a:cs typeface="Arial" pitchFamily="34" charset="0"/>
              </a:rPr>
              <a:t>Shower rooms with hot water </a:t>
            </a:r>
          </a:p>
          <a:p>
            <a:pPr marL="285750" indent="-285750" algn="just">
              <a:buFont typeface="Wingdings" panose="05000000000000000000" pitchFamily="2" charset="2"/>
              <a:buChar char="v"/>
            </a:pPr>
            <a:r>
              <a:rPr lang="en-US" dirty="0">
                <a:solidFill>
                  <a:schemeClr val="bg1"/>
                </a:solidFill>
                <a:latin typeface="Arial Narrow" panose="020B0606020202030204" pitchFamily="34" charset="0"/>
                <a:cs typeface="Arial" pitchFamily="34" charset="0"/>
              </a:rPr>
              <a:t>A TV lounge for each floor </a:t>
            </a:r>
          </a:p>
          <a:p>
            <a:pPr marL="285750" indent="-285750" algn="just">
              <a:buFont typeface="Wingdings" panose="05000000000000000000" pitchFamily="2" charset="2"/>
              <a:buChar char="v"/>
            </a:pPr>
            <a:r>
              <a:rPr lang="en-US" dirty="0" err="1">
                <a:solidFill>
                  <a:schemeClr val="bg1"/>
                </a:solidFill>
                <a:latin typeface="Arial Narrow" panose="020B0606020202030204" pitchFamily="34" charset="0"/>
                <a:cs typeface="Arial" pitchFamily="34" charset="0"/>
              </a:rPr>
              <a:t>Surau</a:t>
            </a:r>
            <a:r>
              <a:rPr lang="en-US" dirty="0">
                <a:solidFill>
                  <a:schemeClr val="bg1"/>
                </a:solidFill>
                <a:latin typeface="Arial Narrow" panose="020B0606020202030204" pitchFamily="34" charset="0"/>
                <a:cs typeface="Arial" pitchFamily="34" charset="0"/>
              </a:rPr>
              <a:t> (Prayer Rooms) </a:t>
            </a:r>
          </a:p>
          <a:p>
            <a:pPr marL="285750" indent="-285750" algn="just">
              <a:buFont typeface="Wingdings" panose="05000000000000000000" pitchFamily="2" charset="2"/>
              <a:buChar char="v"/>
            </a:pPr>
            <a:r>
              <a:rPr lang="en-US" dirty="0">
                <a:solidFill>
                  <a:schemeClr val="bg1"/>
                </a:solidFill>
                <a:latin typeface="Arial Narrow" panose="020B0606020202030204" pitchFamily="34" charset="0"/>
                <a:cs typeface="Arial" pitchFamily="34" charset="0"/>
              </a:rPr>
              <a:t>24-hour security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3692901"/>
            <a:ext cx="3657600" cy="2578120"/>
          </a:xfrm>
          <a:prstGeom prst="rect">
            <a:avLst/>
          </a:prstGeom>
        </p:spPr>
      </p:pic>
      <p:pic>
        <p:nvPicPr>
          <p:cNvPr id="6"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35887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3330D0-1CE0-4019-8CD7-FEBB2692EDC9}"/>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p:cNvSpPr>
            <a:spLocks noGrp="1"/>
          </p:cNvSpPr>
          <p:nvPr>
            <p:ph type="title"/>
          </p:nvPr>
        </p:nvSpPr>
        <p:spPr>
          <a:xfrm>
            <a:off x="1295400" y="2285535"/>
            <a:ext cx="3657600" cy="685800"/>
          </a:xfrm>
        </p:spPr>
        <p:txBody>
          <a:bodyPr>
            <a:normAutofit/>
          </a:bodyPr>
          <a:lstStyle/>
          <a:p>
            <a:r>
              <a:rPr lang="en-US" dirty="0">
                <a:solidFill>
                  <a:srgbClr val="FFFF00"/>
                </a:solidFill>
                <a:latin typeface="Arial Narrow" panose="020B0606020202030204" pitchFamily="34" charset="0"/>
              </a:rPr>
              <a:t>Our Facilities</a:t>
            </a:r>
          </a:p>
        </p:txBody>
      </p:sp>
      <p:pic>
        <p:nvPicPr>
          <p:cNvPr id="4" name="Picture 2" descr="http://www.campusmalaysia.com/content/UCSI/Accomodation/UCSI_On-Campus_Residential_Hall_North_Ro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124200"/>
            <a:ext cx="5257800" cy="3435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6207991" y="2628435"/>
            <a:ext cx="2593109" cy="3831818"/>
          </a:xfrm>
          <a:prstGeom prst="rect">
            <a:avLst/>
          </a:prstGeom>
        </p:spPr>
        <p:txBody>
          <a:bodyPr wrap="square">
            <a:spAutoFit/>
          </a:bodyPr>
          <a:lstStyle/>
          <a:p>
            <a:pPr algn="just">
              <a:lnSpc>
                <a:spcPct val="150000"/>
              </a:lnSpc>
            </a:pPr>
            <a:r>
              <a:rPr lang="en-US" dirty="0">
                <a:solidFill>
                  <a:schemeClr val="bg1"/>
                </a:solidFill>
                <a:latin typeface="Arial Narrow" panose="020B0606020202030204" pitchFamily="34" charset="0"/>
                <a:cs typeface="Arial" pitchFamily="34" charset="0"/>
              </a:rPr>
              <a:t>Room Items:</a:t>
            </a:r>
          </a:p>
          <a:p>
            <a:pPr marL="285750" indent="-285750" algn="just">
              <a:lnSpc>
                <a:spcPct val="150000"/>
              </a:lnSpc>
              <a:buFont typeface="Wingdings" panose="05000000000000000000" pitchFamily="2" charset="2"/>
              <a:buChar char="v"/>
            </a:pPr>
            <a:r>
              <a:rPr lang="en-US" dirty="0">
                <a:solidFill>
                  <a:schemeClr val="bg1"/>
                </a:solidFill>
                <a:latin typeface="Arial Narrow" panose="020B0606020202030204" pitchFamily="34" charset="0"/>
                <a:cs typeface="Arial" pitchFamily="34" charset="0"/>
              </a:rPr>
              <a:t>Bed with mattress and pillow </a:t>
            </a:r>
          </a:p>
          <a:p>
            <a:pPr marL="285750" indent="-285750" algn="just">
              <a:lnSpc>
                <a:spcPct val="150000"/>
              </a:lnSpc>
              <a:buFont typeface="Wingdings" panose="05000000000000000000" pitchFamily="2" charset="2"/>
              <a:buChar char="v"/>
            </a:pPr>
            <a:r>
              <a:rPr lang="en-US" dirty="0">
                <a:solidFill>
                  <a:schemeClr val="bg1"/>
                </a:solidFill>
                <a:latin typeface="Arial Narrow" panose="020B0606020202030204" pitchFamily="34" charset="0"/>
                <a:cs typeface="Arial" pitchFamily="34" charset="0"/>
              </a:rPr>
              <a:t>1 set of bed sheets and pillow covers </a:t>
            </a:r>
          </a:p>
          <a:p>
            <a:pPr marL="285750" indent="-285750" algn="just">
              <a:lnSpc>
                <a:spcPct val="150000"/>
              </a:lnSpc>
              <a:buFont typeface="Wingdings" panose="05000000000000000000" pitchFamily="2" charset="2"/>
              <a:buChar char="v"/>
            </a:pPr>
            <a:r>
              <a:rPr lang="en-US" dirty="0">
                <a:solidFill>
                  <a:schemeClr val="bg1"/>
                </a:solidFill>
                <a:latin typeface="Arial Narrow" panose="020B0606020202030204" pitchFamily="34" charset="0"/>
                <a:cs typeface="Arial" pitchFamily="34" charset="0"/>
              </a:rPr>
              <a:t>Study table and chair</a:t>
            </a:r>
          </a:p>
          <a:p>
            <a:pPr marL="285750" indent="-285750" algn="just">
              <a:lnSpc>
                <a:spcPct val="150000"/>
              </a:lnSpc>
              <a:buFont typeface="Wingdings" panose="05000000000000000000" pitchFamily="2" charset="2"/>
              <a:buChar char="v"/>
            </a:pPr>
            <a:r>
              <a:rPr lang="en-US" dirty="0">
                <a:solidFill>
                  <a:schemeClr val="bg1"/>
                </a:solidFill>
                <a:latin typeface="Arial Narrow" panose="020B0606020202030204" pitchFamily="34" charset="0"/>
                <a:cs typeface="Arial" pitchFamily="34" charset="0"/>
              </a:rPr>
              <a:t>2-door Wardrobe </a:t>
            </a:r>
          </a:p>
          <a:p>
            <a:pPr marL="285750" indent="-285750" algn="just">
              <a:buFont typeface="Wingdings" panose="05000000000000000000" pitchFamily="2" charset="2"/>
              <a:buChar char="v"/>
            </a:pPr>
            <a:endParaRPr lang="en-US" dirty="0">
              <a:solidFill>
                <a:schemeClr val="bg1"/>
              </a:solidFill>
              <a:cs typeface="Arial" pitchFamily="34" charset="0"/>
            </a:endParaRPr>
          </a:p>
          <a:p>
            <a:pPr algn="just"/>
            <a:endParaRPr lang="en-US" dirty="0">
              <a:solidFill>
                <a:schemeClr val="bg1"/>
              </a:solidFill>
              <a:cs typeface="Arial" pitchFamily="34" charset="0"/>
            </a:endParaRPr>
          </a:p>
          <a:p>
            <a:pPr algn="just"/>
            <a:endParaRPr lang="en-US" dirty="0">
              <a:solidFill>
                <a:schemeClr val="bg1"/>
              </a:solidFill>
              <a:cs typeface="Arial" pitchFamily="34" charset="0"/>
            </a:endParaRPr>
          </a:p>
        </p:txBody>
      </p:sp>
      <p:pic>
        <p:nvPicPr>
          <p:cNvPr id="7"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744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BDF143-445A-40EA-801C-46D310CDE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195" name="Text Box 2"/>
          <p:cNvSpPr txBox="1">
            <a:spLocks noChangeArrowheads="1"/>
          </p:cNvSpPr>
          <p:nvPr/>
        </p:nvSpPr>
        <p:spPr bwMode="auto">
          <a:xfrm>
            <a:off x="609600" y="762000"/>
            <a:ext cx="8191500" cy="4708981"/>
          </a:xfrm>
          <a:prstGeom prst="rect">
            <a:avLst/>
          </a:prstGeom>
          <a:noFill/>
          <a:ln w="9525">
            <a:noFill/>
            <a:miter lim="800000"/>
            <a:headEnd/>
            <a:tailEnd/>
          </a:ln>
        </p:spPr>
        <p:txBody>
          <a:bodyPr wrap="square">
            <a:spAutoFit/>
          </a:bodyPr>
          <a:lstStyle/>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For details, please refer to the University’s  </a:t>
            </a:r>
            <a:r>
              <a:rPr kumimoji="0" lang="en-US" sz="40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Refund Policies &amp; Procedures</a:t>
            </a:r>
            <a:r>
              <a:rPr kumimoji="0" lang="en-US" sz="4000" b="0"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a:t>
            </a:r>
            <a:r>
              <a:rPr kumimoji="0" lang="en-US" sz="4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which is available during the application.</a:t>
            </a:r>
          </a:p>
          <a:p>
            <a:pPr marL="461963" marR="0" lvl="0" indent="-461963" algn="l" defTabSz="457200" rtl="0" eaLnBrk="1" fontAlgn="auto" latinLnBrk="0" hangingPunct="1">
              <a:lnSpc>
                <a:spcPct val="100000"/>
              </a:lnSpc>
              <a:spcBef>
                <a:spcPct val="5000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It can also be referred to the University </a:t>
            </a:r>
            <a:r>
              <a:rPr kumimoji="0" lang="en-US" sz="40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Student Handbook and UCSI website (List of Policies).</a:t>
            </a:r>
            <a:endParaRPr kumimoji="0" lang="en-US" sz="4000" b="0"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p:txBody>
      </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04637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E8304A-8FF2-4445-A50E-F63DB12851C3}"/>
              </a:ext>
            </a:extLst>
          </p:cNvPr>
          <p:cNvPicPr>
            <a:picLocks noChangeAspect="1"/>
          </p:cNvPicPr>
          <p:nvPr/>
        </p:nvPicPr>
        <p:blipFill>
          <a:blip r:embed="rId2"/>
          <a:stretch>
            <a:fillRect/>
          </a:stretch>
        </p:blipFill>
        <p:spPr>
          <a:xfrm>
            <a:off x="0" y="0"/>
            <a:ext cx="9144000" cy="6857999"/>
          </a:xfrm>
          <a:prstGeom prst="rect">
            <a:avLst/>
          </a:prstGeom>
        </p:spPr>
      </p:pic>
      <p:sp>
        <p:nvSpPr>
          <p:cNvPr id="3" name="Rectangle 2"/>
          <p:cNvSpPr/>
          <p:nvPr/>
        </p:nvSpPr>
        <p:spPr>
          <a:xfrm>
            <a:off x="6324600" y="2743200"/>
            <a:ext cx="2593109" cy="3139321"/>
          </a:xfrm>
          <a:prstGeom prst="rect">
            <a:avLst/>
          </a:prstGeom>
        </p:spPr>
        <p:txBody>
          <a:bodyPr wrap="square">
            <a:spAutoFit/>
          </a:bodyPr>
          <a:lstStyle/>
          <a:p>
            <a:pPr algn="just">
              <a:lnSpc>
                <a:spcPct val="150000"/>
              </a:lnSpc>
            </a:pPr>
            <a:r>
              <a:rPr lang="en-US" dirty="0">
                <a:solidFill>
                  <a:schemeClr val="bg1"/>
                </a:solidFill>
                <a:latin typeface="Calibri" pitchFamily="34" charset="0"/>
                <a:cs typeface="Arial" pitchFamily="34" charset="0"/>
              </a:rPr>
              <a:t>Pantry Items:</a:t>
            </a:r>
          </a:p>
          <a:p>
            <a:pPr marL="285750" indent="-285750">
              <a:lnSpc>
                <a:spcPct val="150000"/>
              </a:lnSpc>
              <a:buFont typeface="Wingdings" panose="05000000000000000000" pitchFamily="2" charset="2"/>
              <a:buChar char="v"/>
            </a:pPr>
            <a:r>
              <a:rPr lang="en-US" dirty="0">
                <a:solidFill>
                  <a:schemeClr val="bg1"/>
                </a:solidFill>
                <a:latin typeface="Calibri" pitchFamily="34" charset="0"/>
                <a:cs typeface="Arial" pitchFamily="34" charset="0"/>
              </a:rPr>
              <a:t>Hot water dispenser</a:t>
            </a:r>
          </a:p>
          <a:p>
            <a:pPr marL="285750" indent="-285750">
              <a:lnSpc>
                <a:spcPct val="150000"/>
              </a:lnSpc>
              <a:buFont typeface="Wingdings" panose="05000000000000000000" pitchFamily="2" charset="2"/>
              <a:buChar char="v"/>
            </a:pPr>
            <a:r>
              <a:rPr lang="en-US" dirty="0">
                <a:solidFill>
                  <a:schemeClr val="bg1"/>
                </a:solidFill>
                <a:latin typeface="Calibri" pitchFamily="34" charset="0"/>
                <a:cs typeface="Arial" pitchFamily="34" charset="0"/>
              </a:rPr>
              <a:t>Microwave oven</a:t>
            </a:r>
          </a:p>
          <a:p>
            <a:pPr marL="285750" indent="-285750">
              <a:lnSpc>
                <a:spcPct val="150000"/>
              </a:lnSpc>
              <a:buFont typeface="Wingdings" panose="05000000000000000000" pitchFamily="2" charset="2"/>
              <a:buChar char="v"/>
            </a:pPr>
            <a:r>
              <a:rPr lang="en-US" dirty="0">
                <a:solidFill>
                  <a:schemeClr val="bg1"/>
                </a:solidFill>
                <a:latin typeface="Calibri" pitchFamily="34" charset="0"/>
                <a:cs typeface="Arial" pitchFamily="34" charset="0"/>
              </a:rPr>
              <a:t>Refrigerator </a:t>
            </a:r>
          </a:p>
          <a:p>
            <a:pPr marL="285750" indent="-285750">
              <a:lnSpc>
                <a:spcPct val="150000"/>
              </a:lnSpc>
              <a:buFont typeface="Wingdings" panose="05000000000000000000" pitchFamily="2" charset="2"/>
              <a:buChar char="v"/>
            </a:pPr>
            <a:r>
              <a:rPr lang="en-US" dirty="0">
                <a:solidFill>
                  <a:schemeClr val="bg1"/>
                </a:solidFill>
                <a:latin typeface="Calibri" pitchFamily="34" charset="0"/>
                <a:cs typeface="Arial" pitchFamily="34" charset="0"/>
              </a:rPr>
              <a:t>Built-in kitchen cabinets </a:t>
            </a:r>
          </a:p>
          <a:p>
            <a:pPr algn="just"/>
            <a:endParaRPr lang="en-US" dirty="0">
              <a:solidFill>
                <a:schemeClr val="bg1"/>
              </a:solidFill>
              <a:cs typeface="Arial" pitchFamily="34" charset="0"/>
            </a:endParaRPr>
          </a:p>
          <a:p>
            <a:pPr algn="just"/>
            <a:endParaRPr lang="en-US" dirty="0">
              <a:solidFill>
                <a:schemeClr val="bg1"/>
              </a:solidFill>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590800"/>
            <a:ext cx="5059680" cy="3794760"/>
          </a:xfrm>
          <a:prstGeom prst="rect">
            <a:avLst/>
          </a:prstGeom>
          <a:solidFill>
            <a:srgbClr val="FFFFFF">
              <a:shade val="85000"/>
            </a:srgbClr>
          </a:solidFill>
          <a:ln w="190500" cap="sq">
            <a:solidFill>
              <a:srgbClr val="FFFFFF"/>
            </a:solidFill>
            <a:miter lim="800000"/>
          </a:ln>
          <a:effectLst>
            <a:outerShdw blurRad="76200" dir="13500000" sy="23000" kx="1200000" algn="br" rotWithShape="0">
              <a:prstClr val="black">
                <a:alpha val="20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1" descr="C:\Documents and Settings\11961\Desktop\Orientation final slide\leopard-home-button_128x128.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924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C37645-99B6-4175-8585-D9EA3B493B13}"/>
              </a:ext>
            </a:extLst>
          </p:cNvPr>
          <p:cNvPicPr>
            <a:picLocks noChangeAspect="1"/>
          </p:cNvPicPr>
          <p:nvPr/>
        </p:nvPicPr>
        <p:blipFill>
          <a:blip r:embed="rId3"/>
          <a:stretch>
            <a:fillRect/>
          </a:stretch>
        </p:blipFill>
        <p:spPr>
          <a:xfrm>
            <a:off x="0" y="0"/>
            <a:ext cx="9144000" cy="6857999"/>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55750"/>
          <a:stretch/>
        </p:blipFill>
        <p:spPr>
          <a:xfrm>
            <a:off x="2621149" y="2426775"/>
            <a:ext cx="1278033" cy="13558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9121" y="2549272"/>
            <a:ext cx="1711514" cy="11108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b="30159"/>
          <a:stretch/>
        </p:blipFill>
        <p:spPr>
          <a:xfrm>
            <a:off x="3983028" y="3745648"/>
            <a:ext cx="1717879" cy="13985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b="30159"/>
          <a:stretch/>
        </p:blipFill>
        <p:spPr>
          <a:xfrm>
            <a:off x="5728740" y="2237358"/>
            <a:ext cx="2156339" cy="11570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29032" t="6130" r="31774" b="26774"/>
          <a:stretch/>
        </p:blipFill>
        <p:spPr>
          <a:xfrm>
            <a:off x="882032" y="2782896"/>
            <a:ext cx="1713955" cy="14131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9186" y="4374535"/>
            <a:ext cx="1100771" cy="20583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rotWithShape="1">
          <a:blip r:embed="rId10" cstate="print">
            <a:extLst>
              <a:ext uri="{28A0092B-C50C-407E-A947-70E740481C1C}">
                <a14:useLocalDpi xmlns:a14="http://schemas.microsoft.com/office/drawing/2010/main" val="0"/>
              </a:ext>
            </a:extLst>
          </a:blip>
          <a:srcRect t="20705"/>
          <a:stretch/>
        </p:blipFill>
        <p:spPr>
          <a:xfrm>
            <a:off x="5139038" y="5044416"/>
            <a:ext cx="3013279" cy="12410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94084" y="3442060"/>
            <a:ext cx="2090995" cy="15079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9806"/>
          <a:stretch/>
        </p:blipFill>
        <p:spPr>
          <a:xfrm>
            <a:off x="2322973" y="5192699"/>
            <a:ext cx="2816065" cy="1359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78493" y="3875609"/>
            <a:ext cx="2250104" cy="12265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 descr="C:\Documents and Settings\11961\Desktop\Orientation final slide\leopard-home-button_128x128.png">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244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B56E8C-991B-4E26-B377-C4F1AEAD37ED}"/>
              </a:ext>
            </a:extLst>
          </p:cNvPr>
          <p:cNvPicPr>
            <a:picLocks noChangeAspect="1"/>
          </p:cNvPicPr>
          <p:nvPr/>
        </p:nvPicPr>
        <p:blipFill>
          <a:blip r:embed="rId2"/>
          <a:stretch>
            <a:fillRect/>
          </a:stretch>
        </p:blipFill>
        <p:spPr>
          <a:xfrm>
            <a:off x="0" y="0"/>
            <a:ext cx="9144000" cy="685799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4478906"/>
            <a:ext cx="4191000" cy="2357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4474" b="17251"/>
          <a:stretch/>
        </p:blipFill>
        <p:spPr>
          <a:xfrm>
            <a:off x="706655" y="2239505"/>
            <a:ext cx="4114800" cy="2239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5" descr="C:\Users\pele\Desktop\OCA Picture\OCA Pictures\Angkasa Show Unit\Condo facility\IMG_0405.JPG"/>
          <p:cNvPicPr>
            <a:picLocks noChangeAspect="1" noChangeArrowheads="1"/>
          </p:cNvPicPr>
          <p:nvPr/>
        </p:nvPicPr>
        <p:blipFill>
          <a:blip r:embed="rId5" cstate="print"/>
          <a:srcRect/>
          <a:stretch>
            <a:fillRect/>
          </a:stretch>
        </p:blipFill>
        <p:spPr bwMode="auto">
          <a:xfrm>
            <a:off x="4821454" y="2239504"/>
            <a:ext cx="2950945" cy="22132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5105400" y="4636849"/>
            <a:ext cx="2984500" cy="1754326"/>
          </a:xfrm>
          <a:prstGeom prst="rect">
            <a:avLst/>
          </a:prstGeom>
          <a:ln w="76200">
            <a:solidFill>
              <a:schemeClr val="bg1"/>
            </a:solidFill>
          </a:ln>
        </p:spPr>
        <p:txBody>
          <a:bodyPr wrap="square">
            <a:spAutoFit/>
          </a:bodyPr>
          <a:lstStyle/>
          <a:p>
            <a:pPr marL="285750" indent="-285750">
              <a:lnSpc>
                <a:spcPct val="150000"/>
              </a:lnSpc>
              <a:buFont typeface="Wingdings" panose="05000000000000000000" pitchFamily="2" charset="2"/>
              <a:buChar char="v"/>
            </a:pPr>
            <a:r>
              <a:rPr lang="en-US" dirty="0">
                <a:ln w="1905"/>
                <a:solidFill>
                  <a:schemeClr val="bg1"/>
                </a:solidFill>
                <a:effectLst>
                  <a:innerShdw blurRad="69850" dist="43180" dir="5400000">
                    <a:srgbClr val="000000">
                      <a:alpha val="65000"/>
                    </a:srgbClr>
                  </a:innerShdw>
                </a:effectLst>
                <a:latin typeface="Arial Narrow" panose="020B0606020202030204" pitchFamily="34" charset="0"/>
                <a:cs typeface="Arial" pitchFamily="34" charset="0"/>
              </a:rPr>
              <a:t>Badminton court</a:t>
            </a:r>
          </a:p>
          <a:p>
            <a:pPr marL="285750" indent="-285750">
              <a:lnSpc>
                <a:spcPct val="150000"/>
              </a:lnSpc>
              <a:buFont typeface="Wingdings" panose="05000000000000000000" pitchFamily="2" charset="2"/>
              <a:buChar char="v"/>
            </a:pPr>
            <a:r>
              <a:rPr lang="en-US" dirty="0">
                <a:ln w="1905"/>
                <a:solidFill>
                  <a:schemeClr val="bg1"/>
                </a:solidFill>
                <a:effectLst>
                  <a:innerShdw blurRad="69850" dist="43180" dir="5400000">
                    <a:srgbClr val="000000">
                      <a:alpha val="65000"/>
                    </a:srgbClr>
                  </a:innerShdw>
                </a:effectLst>
                <a:latin typeface="Arial Narrow" panose="020B0606020202030204" pitchFamily="34" charset="0"/>
                <a:cs typeface="Arial" pitchFamily="34" charset="0"/>
              </a:rPr>
              <a:t>Basketball court</a:t>
            </a:r>
          </a:p>
          <a:p>
            <a:pPr marL="285750" indent="-285750">
              <a:lnSpc>
                <a:spcPct val="150000"/>
              </a:lnSpc>
              <a:buFont typeface="Wingdings" panose="05000000000000000000" pitchFamily="2" charset="2"/>
              <a:buChar char="v"/>
            </a:pPr>
            <a:r>
              <a:rPr lang="en-US" dirty="0">
                <a:ln w="1905"/>
                <a:solidFill>
                  <a:schemeClr val="bg1"/>
                </a:solidFill>
                <a:effectLst>
                  <a:innerShdw blurRad="69850" dist="43180" dir="5400000">
                    <a:srgbClr val="000000">
                      <a:alpha val="65000"/>
                    </a:srgbClr>
                  </a:innerShdw>
                </a:effectLst>
                <a:latin typeface="Arial Narrow" panose="020B0606020202030204" pitchFamily="34" charset="0"/>
                <a:cs typeface="Arial" pitchFamily="34" charset="0"/>
              </a:rPr>
              <a:t>Squash court</a:t>
            </a:r>
          </a:p>
          <a:p>
            <a:pPr marL="285750" indent="-285750">
              <a:lnSpc>
                <a:spcPct val="150000"/>
              </a:lnSpc>
              <a:buFont typeface="Wingdings" panose="05000000000000000000" pitchFamily="2" charset="2"/>
              <a:buChar char="v"/>
            </a:pPr>
            <a:r>
              <a:rPr lang="en-US" dirty="0">
                <a:ln w="1905"/>
                <a:solidFill>
                  <a:schemeClr val="bg1"/>
                </a:solidFill>
                <a:effectLst>
                  <a:innerShdw blurRad="69850" dist="43180" dir="5400000">
                    <a:srgbClr val="000000">
                      <a:alpha val="65000"/>
                    </a:srgbClr>
                  </a:innerShdw>
                </a:effectLst>
                <a:latin typeface="Arial Narrow" panose="020B0606020202030204" pitchFamily="34" charset="0"/>
                <a:cs typeface="Arial" pitchFamily="34" charset="0"/>
              </a:rPr>
              <a:t>Swimming pool</a:t>
            </a:r>
          </a:p>
        </p:txBody>
      </p:sp>
      <p:pic>
        <p:nvPicPr>
          <p:cNvPr id="8" name="Picture 1" descr="C:\Documents and Settings\11961\Desktop\Orientation final slide\leopard-home-button_128x128.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4818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3AAAA1-8475-4AD4-9E08-F770418DE71D}"/>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p:cNvSpPr>
            <a:spLocks noGrp="1"/>
          </p:cNvSpPr>
          <p:nvPr>
            <p:ph type="title"/>
          </p:nvPr>
        </p:nvSpPr>
        <p:spPr>
          <a:xfrm>
            <a:off x="2419115" y="2372806"/>
            <a:ext cx="4267669" cy="609600"/>
          </a:xfrm>
        </p:spPr>
        <p:txBody>
          <a:bodyPr>
            <a:normAutofit/>
          </a:bodyPr>
          <a:lstStyle/>
          <a:p>
            <a:r>
              <a:rPr lang="en-US" b="1" dirty="0">
                <a:solidFill>
                  <a:srgbClr val="FFFF00"/>
                </a:solidFill>
                <a:latin typeface="Arial Narrow" panose="020B0606020202030204" pitchFamily="34" charset="0"/>
              </a:rPr>
              <a:t>General Features</a:t>
            </a:r>
          </a:p>
        </p:txBody>
      </p:sp>
      <p:sp>
        <p:nvSpPr>
          <p:cNvPr id="3" name="Rectangle 2"/>
          <p:cNvSpPr/>
          <p:nvPr/>
        </p:nvSpPr>
        <p:spPr>
          <a:xfrm>
            <a:off x="304800" y="3124200"/>
            <a:ext cx="8496300" cy="3170099"/>
          </a:xfrm>
          <a:prstGeom prst="rect">
            <a:avLst/>
          </a:prstGeom>
        </p:spPr>
        <p:txBody>
          <a:bodyPr wrap="square">
            <a:spAutoFit/>
          </a:bodyPr>
          <a:lstStyle/>
          <a:p>
            <a:pPr marL="285750" indent="-285750">
              <a:spcBef>
                <a:spcPts val="600"/>
              </a:spcBef>
              <a:spcAft>
                <a:spcPts val="600"/>
              </a:spcAft>
              <a:buFont typeface="Wingdings" panose="05000000000000000000" pitchFamily="2" charset="2"/>
              <a:buChar char="v"/>
            </a:pPr>
            <a:r>
              <a:rPr lang="en-US" sz="2000" dirty="0">
                <a:solidFill>
                  <a:schemeClr val="bg1"/>
                </a:solidFill>
                <a:latin typeface="Arial Narrow" panose="020B0606020202030204" pitchFamily="34" charset="0"/>
                <a:cs typeface="Arial" pitchFamily="34" charset="0"/>
              </a:rPr>
              <a:t>The Residential Hall boasts 24-hour security, CCTV monitoring and an access card system</a:t>
            </a:r>
          </a:p>
          <a:p>
            <a:pPr marL="285750" indent="-285750">
              <a:spcBef>
                <a:spcPts val="600"/>
              </a:spcBef>
              <a:spcAft>
                <a:spcPts val="600"/>
              </a:spcAft>
              <a:buFont typeface="Wingdings" panose="05000000000000000000" pitchFamily="2" charset="2"/>
              <a:buChar char="v"/>
            </a:pPr>
            <a:r>
              <a:rPr lang="en-US" sz="2000" dirty="0">
                <a:solidFill>
                  <a:schemeClr val="bg1"/>
                </a:solidFill>
                <a:latin typeface="Arial Narrow" panose="020B0606020202030204" pitchFamily="34" charset="0"/>
                <a:cs typeface="Arial" pitchFamily="34" charset="0"/>
              </a:rPr>
              <a:t>Approximately 5 minutes walking distance to UCSI’s Academic Blocks</a:t>
            </a:r>
          </a:p>
          <a:p>
            <a:pPr marL="285750" indent="-285750">
              <a:spcBef>
                <a:spcPts val="600"/>
              </a:spcBef>
              <a:spcAft>
                <a:spcPts val="600"/>
              </a:spcAft>
              <a:buFont typeface="Wingdings" panose="05000000000000000000" pitchFamily="2" charset="2"/>
              <a:buChar char="v"/>
            </a:pPr>
            <a:r>
              <a:rPr lang="en-US" sz="2000" dirty="0">
                <a:solidFill>
                  <a:schemeClr val="bg1"/>
                </a:solidFill>
                <a:latin typeface="Arial Narrow" panose="020B0606020202030204" pitchFamily="34" charset="0"/>
                <a:cs typeface="Arial" pitchFamily="34" charset="0"/>
              </a:rPr>
              <a:t>Approximately 5 – 10 minutes walking distance to restaurants, banks, stationery /printing shops</a:t>
            </a:r>
          </a:p>
          <a:p>
            <a:pPr marL="285750" indent="-285750">
              <a:spcBef>
                <a:spcPts val="600"/>
              </a:spcBef>
              <a:spcAft>
                <a:spcPts val="600"/>
              </a:spcAft>
              <a:buFont typeface="Wingdings" panose="05000000000000000000" pitchFamily="2" charset="2"/>
              <a:buChar char="v"/>
            </a:pPr>
            <a:r>
              <a:rPr lang="en-US" sz="2000" dirty="0">
                <a:solidFill>
                  <a:schemeClr val="bg1"/>
                </a:solidFill>
                <a:latin typeface="Arial Narrow" panose="020B0606020202030204" pitchFamily="34" charset="0"/>
                <a:cs typeface="Arial" pitchFamily="34" charset="0"/>
              </a:rPr>
              <a:t>Approximately 10 minutes walking distance to Giant Hypermarket</a:t>
            </a:r>
          </a:p>
          <a:p>
            <a:pPr marL="285750" indent="-285750">
              <a:spcBef>
                <a:spcPts val="600"/>
              </a:spcBef>
              <a:spcAft>
                <a:spcPts val="600"/>
              </a:spcAft>
              <a:buFont typeface="Wingdings" panose="05000000000000000000" pitchFamily="2" charset="2"/>
              <a:buChar char="v"/>
            </a:pPr>
            <a:r>
              <a:rPr lang="en-US" sz="2000" dirty="0">
                <a:solidFill>
                  <a:schemeClr val="bg1"/>
                </a:solidFill>
                <a:latin typeface="Arial Narrow" panose="020B0606020202030204" pitchFamily="34" charset="0"/>
                <a:cs typeface="Arial" pitchFamily="34" charset="0"/>
              </a:rPr>
              <a:t>Approximately 30 minutes travel distance to the nearest train station (Bandar </a:t>
            </a:r>
            <a:r>
              <a:rPr lang="en-US" sz="2000" dirty="0" err="1">
                <a:solidFill>
                  <a:schemeClr val="bg1"/>
                </a:solidFill>
                <a:latin typeface="Arial Narrow" panose="020B0606020202030204" pitchFamily="34" charset="0"/>
                <a:cs typeface="Arial" pitchFamily="34" charset="0"/>
              </a:rPr>
              <a:t>Tasik</a:t>
            </a:r>
            <a:r>
              <a:rPr lang="en-US" sz="2000" dirty="0">
                <a:solidFill>
                  <a:schemeClr val="bg1"/>
                </a:solidFill>
                <a:latin typeface="Arial Narrow" panose="020B0606020202030204" pitchFamily="34" charset="0"/>
                <a:cs typeface="Arial" pitchFamily="34" charset="0"/>
              </a:rPr>
              <a:t> Selatan)</a:t>
            </a:r>
          </a:p>
        </p:txBody>
      </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4979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69DC25-619E-48B0-AC08-1EDACE404D95}"/>
              </a:ext>
            </a:extLst>
          </p:cNvPr>
          <p:cNvPicPr>
            <a:picLocks noChangeAspect="1"/>
          </p:cNvPicPr>
          <p:nvPr/>
        </p:nvPicPr>
        <p:blipFill>
          <a:blip r:embed="rId2"/>
          <a:stretch>
            <a:fillRect/>
          </a:stretch>
        </p:blipFill>
        <p:spPr>
          <a:xfrm>
            <a:off x="0" y="0"/>
            <a:ext cx="9144000" cy="6857999"/>
          </a:xfrm>
          <a:prstGeom prst="rect">
            <a:avLst/>
          </a:prstGeom>
        </p:spPr>
      </p:pic>
      <p:sp>
        <p:nvSpPr>
          <p:cNvPr id="5" name="TextBox 4"/>
          <p:cNvSpPr txBox="1"/>
          <p:nvPr/>
        </p:nvSpPr>
        <p:spPr>
          <a:xfrm>
            <a:off x="647700" y="3615949"/>
            <a:ext cx="7848600" cy="2862322"/>
          </a:xfrm>
          <a:prstGeom prst="rect">
            <a:avLst/>
          </a:prstGeom>
          <a:noFill/>
        </p:spPr>
        <p:txBody>
          <a:bodyPr wrap="square" rtlCol="0">
            <a:spAutoFit/>
          </a:bodyPr>
          <a:lstStyle/>
          <a:p>
            <a:pPr marL="285750" indent="-285750">
              <a:buFont typeface="Wingdings" pitchFamily="2" charset="2"/>
              <a:buChar char="v"/>
            </a:pPr>
            <a:r>
              <a:rPr lang="en-US" dirty="0">
                <a:solidFill>
                  <a:schemeClr val="bg1"/>
                </a:solidFill>
                <a:latin typeface="Arial Narrow" panose="020B0606020202030204" pitchFamily="34" charset="0"/>
                <a:cs typeface="Arial" pitchFamily="34" charset="0"/>
              </a:rPr>
              <a:t>Fill in the On Campus Accommodation Form </a:t>
            </a:r>
          </a:p>
          <a:p>
            <a:pPr marL="285750" indent="-285750">
              <a:buClr>
                <a:schemeClr val="tx1"/>
              </a:buClr>
              <a:buFont typeface="Wingdings" pitchFamily="2" charset="2"/>
              <a:buChar char="v"/>
            </a:pPr>
            <a:r>
              <a:rPr lang="en-US" dirty="0">
                <a:solidFill>
                  <a:schemeClr val="bg1"/>
                </a:solidFill>
                <a:latin typeface="Arial Narrow" panose="020B0606020202030204" pitchFamily="34" charset="0"/>
                <a:cs typeface="Arial" pitchFamily="34" charset="0"/>
                <a:hlinkClick r:id="rId3"/>
              </a:rPr>
              <a:t>http://www.ucsiuniversity.edu.my/student-support/accommodation/accommodation-download-kl.aspx</a:t>
            </a:r>
            <a:endParaRPr lang="en-US" dirty="0">
              <a:solidFill>
                <a:schemeClr val="bg1"/>
              </a:solidFill>
              <a:latin typeface="Arial Narrow" panose="020B0606020202030204" pitchFamily="34" charset="0"/>
              <a:cs typeface="Arial" pitchFamily="34" charset="0"/>
            </a:endParaRPr>
          </a:p>
          <a:p>
            <a:pPr marL="285750" indent="-285750">
              <a:buFont typeface="Wingdings" pitchFamily="2" charset="2"/>
              <a:buChar char="v"/>
            </a:pPr>
            <a:r>
              <a:rPr lang="en-US" dirty="0">
                <a:solidFill>
                  <a:schemeClr val="bg1"/>
                </a:solidFill>
                <a:latin typeface="Arial Narrow" panose="020B0606020202030204" pitchFamily="34" charset="0"/>
                <a:cs typeface="Arial" pitchFamily="34" charset="0"/>
              </a:rPr>
              <a:t>Booking fee of RM1,000 (Payable to UCSI Education </a:t>
            </a:r>
            <a:r>
              <a:rPr lang="en-US" dirty="0" err="1">
                <a:solidFill>
                  <a:schemeClr val="bg1"/>
                </a:solidFill>
                <a:latin typeface="Arial Narrow" panose="020B0606020202030204" pitchFamily="34" charset="0"/>
                <a:cs typeface="Arial" pitchFamily="34" charset="0"/>
              </a:rPr>
              <a:t>Sdn</a:t>
            </a:r>
            <a:r>
              <a:rPr lang="en-US" dirty="0">
                <a:solidFill>
                  <a:schemeClr val="bg1"/>
                </a:solidFill>
                <a:latin typeface="Arial Narrow" panose="020B0606020202030204" pitchFamily="34" charset="0"/>
                <a:cs typeface="Arial" pitchFamily="34" charset="0"/>
              </a:rPr>
              <a:t> </a:t>
            </a:r>
            <a:r>
              <a:rPr lang="en-US" dirty="0" err="1">
                <a:solidFill>
                  <a:schemeClr val="bg1"/>
                </a:solidFill>
                <a:latin typeface="Arial Narrow" panose="020B0606020202030204" pitchFamily="34" charset="0"/>
                <a:cs typeface="Arial" pitchFamily="34" charset="0"/>
              </a:rPr>
              <a:t>Bhd</a:t>
            </a:r>
            <a:r>
              <a:rPr lang="en-US" dirty="0">
                <a:solidFill>
                  <a:schemeClr val="bg1"/>
                </a:solidFill>
                <a:latin typeface="Arial Narrow" panose="020B0606020202030204" pitchFamily="34" charset="0"/>
                <a:cs typeface="Arial" pitchFamily="34" charset="0"/>
              </a:rPr>
              <a:t>)</a:t>
            </a:r>
          </a:p>
          <a:p>
            <a:pPr marL="285750" indent="-285750">
              <a:buFont typeface="Wingdings" pitchFamily="2" charset="2"/>
              <a:buChar char="v"/>
            </a:pPr>
            <a:r>
              <a:rPr lang="en-US" dirty="0">
                <a:solidFill>
                  <a:schemeClr val="bg1"/>
                </a:solidFill>
                <a:latin typeface="Arial Narrow" panose="020B0606020202030204" pitchFamily="34" charset="0"/>
                <a:cs typeface="Arial" pitchFamily="34" charset="0"/>
              </a:rPr>
              <a:t>The full payment of the semester’s rental must be upon checking into the Residential Hall </a:t>
            </a:r>
          </a:p>
          <a:p>
            <a:pPr marL="285750" indent="-285750">
              <a:buFont typeface="Wingdings" pitchFamily="2" charset="2"/>
              <a:buChar char="v"/>
            </a:pPr>
            <a:r>
              <a:rPr lang="en-US" dirty="0">
                <a:solidFill>
                  <a:schemeClr val="bg1"/>
                </a:solidFill>
                <a:latin typeface="Arial Narrow" panose="020B0606020202030204" pitchFamily="34" charset="0"/>
                <a:cs typeface="Arial" pitchFamily="34" charset="0"/>
              </a:rPr>
              <a:t>The tenancy period is based on the semester depending on the academic </a:t>
            </a:r>
            <a:r>
              <a:rPr lang="en-US" dirty="0" err="1">
                <a:solidFill>
                  <a:schemeClr val="bg1"/>
                </a:solidFill>
                <a:latin typeface="Arial Narrow" panose="020B0606020202030204" pitchFamily="34" charset="0"/>
                <a:cs typeface="Arial" pitchFamily="34" charset="0"/>
              </a:rPr>
              <a:t>programme</a:t>
            </a:r>
            <a:r>
              <a:rPr lang="en-US" dirty="0">
                <a:solidFill>
                  <a:schemeClr val="bg1"/>
                </a:solidFill>
                <a:latin typeface="Arial Narrow" panose="020B0606020202030204" pitchFamily="34" charset="0"/>
                <a:cs typeface="Arial" pitchFamily="34" charset="0"/>
              </a:rPr>
              <a:t> the student enrolled for. </a:t>
            </a:r>
          </a:p>
          <a:p>
            <a:pPr marL="285750" indent="-285750">
              <a:buFont typeface="Wingdings" pitchFamily="2" charset="2"/>
              <a:buChar char="v"/>
            </a:pPr>
            <a:r>
              <a:rPr lang="en-US" dirty="0">
                <a:solidFill>
                  <a:schemeClr val="bg1"/>
                </a:solidFill>
                <a:latin typeface="Arial Narrow" panose="020B0606020202030204" pitchFamily="34" charset="0"/>
                <a:cs typeface="Arial" pitchFamily="34" charset="0"/>
              </a:rPr>
              <a:t>The booking deposit shall be maintained throughout the tenancy agreement and it shall be refunded upon the completion of one’s tenancy.</a:t>
            </a:r>
          </a:p>
        </p:txBody>
      </p:sp>
      <p:pic>
        <p:nvPicPr>
          <p:cNvPr id="2061" name="Picture 13" descr="Sign 13: Variations on vintage blank 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0339" y="2343763"/>
            <a:ext cx="3663322" cy="12721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930839" y="2702857"/>
            <a:ext cx="3282322" cy="553998"/>
          </a:xfrm>
          <a:prstGeom prst="rect">
            <a:avLst/>
          </a:prstGeom>
          <a:noFill/>
        </p:spPr>
        <p:txBody>
          <a:bodyPr wrap="square" rtlCol="0">
            <a:spAutoFit/>
          </a:bodyPr>
          <a:lstStyle/>
          <a:p>
            <a:r>
              <a:rPr lang="en-US" sz="3000" b="1" dirty="0">
                <a:cs typeface="Arial" pitchFamily="34" charset="0"/>
              </a:rPr>
              <a:t>Application Process </a:t>
            </a:r>
          </a:p>
        </p:txBody>
      </p:sp>
      <p:pic>
        <p:nvPicPr>
          <p:cNvPr id="7" name="Picture 1" descr="C:\Documents and Settings\11961\Desktop\Orientation final slide\leopard-home-button_128x128.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4205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5A2E1A-E313-446A-A5A5-AEA33851CFED}"/>
              </a:ext>
            </a:extLst>
          </p:cNvPr>
          <p:cNvPicPr>
            <a:picLocks noChangeAspect="1"/>
          </p:cNvPicPr>
          <p:nvPr/>
        </p:nvPicPr>
        <p:blipFill>
          <a:blip r:embed="rId2"/>
          <a:stretch>
            <a:fillRect/>
          </a:stretch>
        </p:blipFill>
        <p:spPr>
          <a:xfrm>
            <a:off x="0" y="0"/>
            <a:ext cx="9144000" cy="6857999"/>
          </a:xfrm>
          <a:prstGeom prst="rect">
            <a:avLst/>
          </a:prstGeom>
        </p:spPr>
      </p:pic>
      <p:sp>
        <p:nvSpPr>
          <p:cNvPr id="5" name="TextBox 4"/>
          <p:cNvSpPr txBox="1"/>
          <p:nvPr/>
        </p:nvSpPr>
        <p:spPr>
          <a:xfrm>
            <a:off x="3733800" y="2739646"/>
            <a:ext cx="4724400" cy="923330"/>
          </a:xfrm>
          <a:prstGeom prst="rect">
            <a:avLst/>
          </a:prstGeom>
          <a:noFill/>
        </p:spPr>
        <p:txBody>
          <a:bodyPr wrap="square" rtlCol="0">
            <a:spAutoFit/>
          </a:bodyPr>
          <a:lstStyle/>
          <a:p>
            <a:pPr marL="285750" indent="-285750">
              <a:buFont typeface="Wingdings" pitchFamily="2" charset="2"/>
              <a:buChar char="v"/>
            </a:pPr>
            <a:r>
              <a:rPr lang="en-US" dirty="0">
                <a:solidFill>
                  <a:schemeClr val="bg1"/>
                </a:solidFill>
                <a:latin typeface="Arial Narrow" panose="020B0606020202030204" pitchFamily="34" charset="0"/>
                <a:cs typeface="Arial" pitchFamily="34" charset="0"/>
              </a:rPr>
              <a:t>Fill up the check-in form;</a:t>
            </a:r>
          </a:p>
          <a:p>
            <a:pPr marL="285750" indent="-285750">
              <a:buFont typeface="Wingdings" pitchFamily="2" charset="2"/>
              <a:buChar char="v"/>
            </a:pPr>
            <a:r>
              <a:rPr lang="en-US" dirty="0">
                <a:solidFill>
                  <a:schemeClr val="bg1"/>
                </a:solidFill>
                <a:latin typeface="Arial Narrow" panose="020B0606020202030204" pitchFamily="34" charset="0"/>
                <a:cs typeface="Arial" pitchFamily="34" charset="0"/>
              </a:rPr>
              <a:t>Get the door and wardrobe key; </a:t>
            </a:r>
          </a:p>
          <a:p>
            <a:pPr marL="285750" indent="-285750">
              <a:buFont typeface="Wingdings" pitchFamily="2" charset="2"/>
              <a:buChar char="v"/>
            </a:pPr>
            <a:r>
              <a:rPr lang="en-US" dirty="0">
                <a:solidFill>
                  <a:schemeClr val="bg1"/>
                </a:solidFill>
                <a:latin typeface="Arial Narrow" panose="020B0606020202030204" pitchFamily="34" charset="0"/>
                <a:cs typeface="Arial" pitchFamily="34" charset="0"/>
              </a:rPr>
              <a:t>Check-in to your room.</a:t>
            </a:r>
          </a:p>
        </p:txBody>
      </p:sp>
      <p:pic>
        <p:nvPicPr>
          <p:cNvPr id="2059" name="Picture 11" descr="Sign 11: Variations on vintage blank 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714875"/>
            <a:ext cx="3206671"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8935" y="5463271"/>
            <a:ext cx="2438400" cy="646331"/>
          </a:xfrm>
          <a:prstGeom prst="rect">
            <a:avLst/>
          </a:prstGeom>
          <a:noFill/>
        </p:spPr>
        <p:txBody>
          <a:bodyPr wrap="square" rtlCol="0">
            <a:spAutoFit/>
          </a:bodyPr>
          <a:lstStyle/>
          <a:p>
            <a:r>
              <a:rPr lang="en-US" sz="3600" b="1" dirty="0">
                <a:cs typeface="Arial" pitchFamily="34" charset="0"/>
              </a:rPr>
              <a:t>Check-Out</a:t>
            </a:r>
          </a:p>
        </p:txBody>
      </p:sp>
      <p:pic>
        <p:nvPicPr>
          <p:cNvPr id="2061" name="Picture 13" descr="Sign 13: Variations on vintage blank 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417" y="2276475"/>
            <a:ext cx="3182054" cy="212667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01244" y="3016645"/>
            <a:ext cx="2438400" cy="646331"/>
          </a:xfrm>
          <a:prstGeom prst="rect">
            <a:avLst/>
          </a:prstGeom>
          <a:noFill/>
        </p:spPr>
        <p:txBody>
          <a:bodyPr wrap="square" rtlCol="0">
            <a:spAutoFit/>
          </a:bodyPr>
          <a:lstStyle/>
          <a:p>
            <a:r>
              <a:rPr lang="en-US" sz="3600" b="1" dirty="0">
                <a:cs typeface="Arial" pitchFamily="34" charset="0"/>
              </a:rPr>
              <a:t>Check-In</a:t>
            </a:r>
          </a:p>
        </p:txBody>
      </p:sp>
      <p:sp>
        <p:nvSpPr>
          <p:cNvPr id="18" name="TextBox 17"/>
          <p:cNvSpPr txBox="1"/>
          <p:nvPr/>
        </p:nvSpPr>
        <p:spPr>
          <a:xfrm>
            <a:off x="3581400" y="4863106"/>
            <a:ext cx="4724400" cy="1200329"/>
          </a:xfrm>
          <a:prstGeom prst="rect">
            <a:avLst/>
          </a:prstGeom>
          <a:noFill/>
        </p:spPr>
        <p:txBody>
          <a:bodyPr wrap="square" rtlCol="0">
            <a:spAutoFit/>
          </a:bodyPr>
          <a:lstStyle/>
          <a:p>
            <a:pPr marL="285750" indent="-285750">
              <a:buFont typeface="Wingdings" pitchFamily="2" charset="2"/>
              <a:buChar char="v"/>
            </a:pPr>
            <a:r>
              <a:rPr lang="en-US" dirty="0">
                <a:solidFill>
                  <a:schemeClr val="bg1"/>
                </a:solidFill>
                <a:latin typeface="Arial Narrow" panose="020B0606020202030204" pitchFamily="34" charset="0"/>
                <a:cs typeface="Arial" pitchFamily="34" charset="0"/>
              </a:rPr>
              <a:t>Make sure you have remove all your belongings from the room;</a:t>
            </a:r>
          </a:p>
          <a:p>
            <a:pPr marL="285750" indent="-285750">
              <a:buFont typeface="Wingdings" pitchFamily="2" charset="2"/>
              <a:buChar char="v"/>
            </a:pPr>
            <a:r>
              <a:rPr lang="en-US" dirty="0">
                <a:solidFill>
                  <a:schemeClr val="bg1"/>
                </a:solidFill>
                <a:latin typeface="Arial Narrow" panose="020B0606020202030204" pitchFamily="34" charset="0"/>
                <a:cs typeface="Arial" pitchFamily="34" charset="0"/>
              </a:rPr>
              <a:t>Fill in the check-out form;</a:t>
            </a:r>
          </a:p>
          <a:p>
            <a:pPr marL="285750" indent="-285750">
              <a:buFont typeface="Wingdings" pitchFamily="2" charset="2"/>
              <a:buChar char="v"/>
            </a:pPr>
            <a:r>
              <a:rPr lang="en-US" dirty="0">
                <a:solidFill>
                  <a:schemeClr val="bg1"/>
                </a:solidFill>
                <a:latin typeface="Arial Narrow" panose="020B0606020202030204" pitchFamily="34" charset="0"/>
                <a:cs typeface="Arial" pitchFamily="34" charset="0"/>
              </a:rPr>
              <a:t>Return the door and wardrobe key;</a:t>
            </a:r>
          </a:p>
        </p:txBody>
      </p:sp>
      <p:pic>
        <p:nvPicPr>
          <p:cNvPr id="10" name="Picture 1" descr="C:\Documents and Settings\11961\Desktop\Orientation final slide\leopard-home-button_128x128.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1083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23462E-8A16-4371-A07C-EE872AB1C540}"/>
              </a:ext>
            </a:extLst>
          </p:cNvPr>
          <p:cNvPicPr>
            <a:picLocks noChangeAspect="1"/>
          </p:cNvPicPr>
          <p:nvPr/>
        </p:nvPicPr>
        <p:blipFill>
          <a:blip r:embed="rId3"/>
          <a:stretch>
            <a:fillRect/>
          </a:stretch>
        </p:blipFill>
        <p:spPr>
          <a:xfrm>
            <a:off x="0" y="0"/>
            <a:ext cx="9144000" cy="6857999"/>
          </a:xfrm>
          <a:prstGeom prst="rect">
            <a:avLst/>
          </a:prstGeom>
        </p:spPr>
      </p:pic>
      <p:sp>
        <p:nvSpPr>
          <p:cNvPr id="9" name="Title 1"/>
          <p:cNvSpPr txBox="1">
            <a:spLocks/>
          </p:cNvSpPr>
          <p:nvPr/>
        </p:nvSpPr>
        <p:spPr>
          <a:xfrm>
            <a:off x="1447800" y="2260202"/>
            <a:ext cx="6273800" cy="468165"/>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400" dirty="0">
                <a:solidFill>
                  <a:srgbClr val="FFFF00"/>
                </a:solidFill>
                <a:latin typeface="Arial Narrow" panose="020B0606020202030204" pitchFamily="34" charset="0"/>
              </a:rPr>
              <a:t>HOSTEL BRIEFING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72" y="2641202"/>
            <a:ext cx="2590800" cy="2057400"/>
          </a:xfrm>
          <a:prstGeom prst="rect">
            <a:avLst/>
          </a:prstGeom>
          <a:ln>
            <a:noFill/>
          </a:ln>
          <a:effectLst>
            <a:softEdge rad="112500"/>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600" y="2751269"/>
            <a:ext cx="2819400" cy="1899780"/>
          </a:xfrm>
          <a:prstGeom prst="rect">
            <a:avLst/>
          </a:prstGeom>
          <a:ln>
            <a:noFill/>
          </a:ln>
          <a:effectLst>
            <a:softEdge rad="11250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7511" y="2641202"/>
            <a:ext cx="3200400" cy="2119914"/>
          </a:xfrm>
          <a:prstGeom prst="rect">
            <a:avLst/>
          </a:prstGeom>
          <a:ln>
            <a:noFill/>
          </a:ln>
          <a:effectLst>
            <a:softEdge rad="112500"/>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 y="4397943"/>
            <a:ext cx="3200400" cy="2438400"/>
          </a:xfrm>
          <a:prstGeom prst="rect">
            <a:avLst/>
          </a:prstGeom>
          <a:ln>
            <a:noFill/>
          </a:ln>
          <a:effectLst>
            <a:softEdge rad="112500"/>
          </a:effec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5014" y="4752086"/>
            <a:ext cx="3887611" cy="2173859"/>
          </a:xfrm>
          <a:prstGeom prst="rect">
            <a:avLst/>
          </a:prstGeom>
          <a:ln>
            <a:noFill/>
          </a:ln>
          <a:effectLst>
            <a:softEdge rad="112500"/>
          </a:effectLst>
        </p:spPr>
      </p:pic>
      <p:pic>
        <p:nvPicPr>
          <p:cNvPr id="13" name="Picture 1" descr="C:\Documents and Settings\11961\Desktop\Orientation final slide\leopard-home-button_128x128.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9745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370943-FED1-42CD-8116-111B4BE4489B}"/>
              </a:ext>
            </a:extLst>
          </p:cNvPr>
          <p:cNvPicPr>
            <a:picLocks noChangeAspect="1"/>
          </p:cNvPicPr>
          <p:nvPr/>
        </p:nvPicPr>
        <p:blipFill>
          <a:blip r:embed="rId2"/>
          <a:stretch>
            <a:fillRect/>
          </a:stretch>
        </p:blipFill>
        <p:spPr>
          <a:xfrm>
            <a:off x="0" y="0"/>
            <a:ext cx="9144000" cy="685799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351" y="2800063"/>
            <a:ext cx="3822702" cy="2291641"/>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7598" y="2804100"/>
            <a:ext cx="3049961" cy="997102"/>
          </a:xfrm>
          <a:prstGeom prst="rect">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9925" y="4867891"/>
            <a:ext cx="3048000" cy="1068779"/>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7598" y="5877130"/>
            <a:ext cx="3098800" cy="1047340"/>
          </a:xfrm>
          <a:prstGeom prst="rect">
            <a:avLst/>
          </a:prstGeom>
          <a:ln>
            <a:noFill/>
          </a:ln>
          <a:effectLst>
            <a:softEdge rad="112500"/>
          </a:effectLst>
        </p:spPr>
      </p:pic>
      <p:sp>
        <p:nvSpPr>
          <p:cNvPr id="9" name="Title 1"/>
          <p:cNvSpPr txBox="1">
            <a:spLocks/>
          </p:cNvSpPr>
          <p:nvPr/>
        </p:nvSpPr>
        <p:spPr>
          <a:xfrm>
            <a:off x="1600200" y="2385882"/>
            <a:ext cx="6273800" cy="678658"/>
          </a:xfrm>
          <a:prstGeom prst="rect">
            <a:avLst/>
          </a:prstGeom>
        </p:spPr>
        <p:txBody>
          <a:bodyPr>
            <a:normAutofit fontScale="62500" lnSpcReduction="2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4800" dirty="0">
                <a:solidFill>
                  <a:srgbClr val="FFFF00"/>
                </a:solidFill>
                <a:latin typeface="Arial Narrow" panose="020B0606020202030204" pitchFamily="34" charset="0"/>
              </a:rPr>
              <a:t>RESIDENTIAL LIFE (Welcome Night)</a:t>
            </a:r>
          </a:p>
        </p:txBody>
      </p:sp>
      <p:pic>
        <p:nvPicPr>
          <p:cNvPr id="2050" name="Picture 2" descr="C:\Users\12785\Desktop\20140123_220550_resiz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450" y="4619716"/>
            <a:ext cx="4343400" cy="24307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C:\Users\12785\Desktop\20140123_205948_resiz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4180" y="3880091"/>
            <a:ext cx="3160285" cy="1143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 descr="C:\Documents and Settings\11961\Desktop\Orientation final slide\leopard-home-button_128x128.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094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1CB870-8FB8-4041-8002-D37DC1F91071}"/>
              </a:ext>
            </a:extLst>
          </p:cNvPr>
          <p:cNvPicPr>
            <a:picLocks noChangeAspect="1"/>
          </p:cNvPicPr>
          <p:nvPr/>
        </p:nvPicPr>
        <p:blipFill>
          <a:blip r:embed="rId2"/>
          <a:stretch>
            <a:fillRect/>
          </a:stretch>
        </p:blipFill>
        <p:spPr>
          <a:xfrm>
            <a:off x="0" y="0"/>
            <a:ext cx="9144000" cy="6857999"/>
          </a:xfrm>
          <a:prstGeom prst="rect">
            <a:avLst/>
          </a:prstGeom>
        </p:spPr>
      </p:pic>
      <p:pic>
        <p:nvPicPr>
          <p:cNvPr id="3" name="Picture 4" descr="C:\Users\12737\Desktop\Zumba Night photo\IMG_70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700" y="2625098"/>
            <a:ext cx="3602182" cy="15529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4063786"/>
            <a:ext cx="3689561" cy="13375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descr="\\fileserver\SAA-ASD\2014 RH Events\Zumba Night\Zumba night\IMG_71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3683" y="2435524"/>
            <a:ext cx="3168439" cy="16240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3" descr="C:\Users\12737\Desktop\Zumba Night photo\IMG_725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5663" y="2664362"/>
            <a:ext cx="1752600" cy="29184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233209" y="2299304"/>
            <a:ext cx="5563068" cy="526258"/>
          </a:xfrm>
          <a:prstGeom prst="rect">
            <a:avLst/>
          </a:prstGeom>
        </p:spPr>
        <p:txBody>
          <a:bodyPr>
            <a:normAutofit fontScale="62500" lnSpcReduction="2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4800" dirty="0">
                <a:solidFill>
                  <a:srgbClr val="FFFF00"/>
                </a:solidFill>
                <a:latin typeface="Arial Narrow" panose="020B0606020202030204" pitchFamily="34" charset="0"/>
              </a:rPr>
              <a:t>RESIDENTIAL LIFE (Zumba night)</a:t>
            </a: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833" t="11250" r="833" b="-11250"/>
          <a:stretch/>
        </p:blipFill>
        <p:spPr>
          <a:xfrm>
            <a:off x="304800" y="5314251"/>
            <a:ext cx="3505200" cy="1731384"/>
          </a:xfrm>
          <a:prstGeom prst="rect">
            <a:avLst/>
          </a:prstGeom>
          <a:ln>
            <a:noFill/>
          </a:ln>
          <a:effectLst>
            <a:softEdge rad="112500"/>
          </a:effectLst>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t="28750"/>
          <a:stretch/>
        </p:blipFill>
        <p:spPr>
          <a:xfrm>
            <a:off x="3810000" y="5363441"/>
            <a:ext cx="3674247" cy="1506591"/>
          </a:xfrm>
          <a:prstGeom prst="rect">
            <a:avLst/>
          </a:prstGeom>
          <a:ln>
            <a:noFill/>
          </a:ln>
          <a:effectLst>
            <a:softEdge rad="112500"/>
          </a:effectLst>
        </p:spPr>
      </p:pic>
      <p:pic>
        <p:nvPicPr>
          <p:cNvPr id="1026" name="Picture 2" descr="C:\Users\12785\Desktop\IMG_695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54980" y="3821632"/>
            <a:ext cx="1437443" cy="29852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12785\Desktop\IMG_693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75303" y="3879756"/>
            <a:ext cx="1787838" cy="16232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 descr="C:\Documents and Settings\11961\Desktop\Orientation final slide\leopard-home-button_128x128.png">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6350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51949A-1ECF-4992-8F1A-E4F7BA1D737D}"/>
              </a:ext>
            </a:extLst>
          </p:cNvPr>
          <p:cNvPicPr>
            <a:picLocks noChangeAspect="1"/>
          </p:cNvPicPr>
          <p:nvPr/>
        </p:nvPicPr>
        <p:blipFill>
          <a:blip r:embed="rId2"/>
          <a:stretch>
            <a:fillRect/>
          </a:stretch>
        </p:blipFill>
        <p:spPr>
          <a:xfrm>
            <a:off x="0" y="0"/>
            <a:ext cx="9144000" cy="6857999"/>
          </a:xfrm>
          <a:prstGeom prst="rect">
            <a:avLst/>
          </a:prstGeom>
        </p:spPr>
      </p:pic>
      <p:pic>
        <p:nvPicPr>
          <p:cNvPr id="2" name="Picture 1" descr="IMG_0678.JPG"/>
          <p:cNvPicPr>
            <a:picLocks noChangeAspect="1"/>
          </p:cNvPicPr>
          <p:nvPr/>
        </p:nvPicPr>
        <p:blipFill>
          <a:blip r:embed="rId3" cstate="print"/>
          <a:stretch>
            <a:fillRect/>
          </a:stretch>
        </p:blipFill>
        <p:spPr>
          <a:xfrm>
            <a:off x="287078" y="2639860"/>
            <a:ext cx="3675322" cy="1314017"/>
          </a:xfrm>
          <a:prstGeom prst="rect">
            <a:avLst/>
          </a:prstGeom>
          <a:ln>
            <a:noFill/>
          </a:ln>
          <a:effectLst>
            <a:softEdge rad="112500"/>
          </a:effectLst>
        </p:spPr>
      </p:pic>
      <p:pic>
        <p:nvPicPr>
          <p:cNvPr id="3" name="Picture 2" descr="IMG_0809.JPG"/>
          <p:cNvPicPr>
            <a:picLocks noChangeAspect="1"/>
          </p:cNvPicPr>
          <p:nvPr/>
        </p:nvPicPr>
        <p:blipFill>
          <a:blip r:embed="rId4" cstate="print"/>
          <a:stretch>
            <a:fillRect/>
          </a:stretch>
        </p:blipFill>
        <p:spPr>
          <a:xfrm>
            <a:off x="152400" y="3920991"/>
            <a:ext cx="3810000" cy="1393921"/>
          </a:xfrm>
          <a:prstGeom prst="rect">
            <a:avLst/>
          </a:prstGeom>
          <a:ln>
            <a:noFill/>
          </a:ln>
          <a:effectLst>
            <a:softEdge rad="112500"/>
          </a:effectLst>
        </p:spPr>
      </p:pic>
      <p:pic>
        <p:nvPicPr>
          <p:cNvPr id="4" name="Picture 3" descr="IMG_0837.JPG"/>
          <p:cNvPicPr>
            <a:picLocks noChangeAspect="1"/>
          </p:cNvPicPr>
          <p:nvPr/>
        </p:nvPicPr>
        <p:blipFill>
          <a:blip r:embed="rId5" cstate="print"/>
          <a:stretch>
            <a:fillRect/>
          </a:stretch>
        </p:blipFill>
        <p:spPr>
          <a:xfrm>
            <a:off x="4922388" y="5220085"/>
            <a:ext cx="2095516" cy="1638300"/>
          </a:xfrm>
          <a:prstGeom prst="rect">
            <a:avLst/>
          </a:prstGeom>
          <a:ln>
            <a:noFill/>
          </a:ln>
          <a:effectLst>
            <a:softEdge rad="112500"/>
          </a:effectLst>
        </p:spPr>
      </p:pic>
      <p:pic>
        <p:nvPicPr>
          <p:cNvPr id="5" name="Picture 4" descr="IMG_0703.JPG"/>
          <p:cNvPicPr>
            <a:picLocks noChangeAspect="1"/>
          </p:cNvPicPr>
          <p:nvPr/>
        </p:nvPicPr>
        <p:blipFill>
          <a:blip r:embed="rId6" cstate="print"/>
          <a:stretch>
            <a:fillRect/>
          </a:stretch>
        </p:blipFill>
        <p:spPr>
          <a:xfrm>
            <a:off x="2931980" y="5314110"/>
            <a:ext cx="2019284" cy="1600200"/>
          </a:xfrm>
          <a:prstGeom prst="rect">
            <a:avLst/>
          </a:prstGeom>
          <a:ln>
            <a:noFill/>
          </a:ln>
          <a:effectLst>
            <a:softEdge rad="112500"/>
          </a:effectLst>
        </p:spPr>
      </p:pic>
      <p:pic>
        <p:nvPicPr>
          <p:cNvPr id="6" name="Picture 5" descr="IMG_0852-P.jpg"/>
          <p:cNvPicPr>
            <a:picLocks noChangeAspect="1"/>
          </p:cNvPicPr>
          <p:nvPr/>
        </p:nvPicPr>
        <p:blipFill rotWithShape="1">
          <a:blip r:embed="rId7" cstate="print"/>
          <a:srcRect b="3030"/>
          <a:stretch/>
        </p:blipFill>
        <p:spPr>
          <a:xfrm>
            <a:off x="3846376" y="2553089"/>
            <a:ext cx="4954724" cy="2890978"/>
          </a:xfrm>
          <a:prstGeom prst="rect">
            <a:avLst/>
          </a:prstGeom>
          <a:ln>
            <a:noFill/>
          </a:ln>
          <a:effectLst>
            <a:softEdge rad="112500"/>
          </a:effectLst>
        </p:spPr>
      </p:pic>
      <p:pic>
        <p:nvPicPr>
          <p:cNvPr id="7" name="Picture 6" descr="IMG_0841.JPG"/>
          <p:cNvPicPr>
            <a:picLocks noChangeAspect="1"/>
          </p:cNvPicPr>
          <p:nvPr/>
        </p:nvPicPr>
        <p:blipFill>
          <a:blip r:embed="rId8" cstate="print"/>
          <a:stretch>
            <a:fillRect/>
          </a:stretch>
        </p:blipFill>
        <p:spPr>
          <a:xfrm>
            <a:off x="256157" y="5276010"/>
            <a:ext cx="2712588" cy="1676400"/>
          </a:xfrm>
          <a:prstGeom prst="rect">
            <a:avLst/>
          </a:prstGeom>
          <a:gradFill>
            <a:gsLst>
              <a:gs pos="0">
                <a:srgbClr val="FFEFD1"/>
              </a:gs>
              <a:gs pos="64999">
                <a:srgbClr val="F0EBD5"/>
              </a:gs>
              <a:gs pos="100000">
                <a:srgbClr val="D1C39F"/>
              </a:gs>
            </a:gsLst>
            <a:lin ang="16200000" scaled="0"/>
          </a:gradFill>
          <a:ln>
            <a:noFill/>
          </a:ln>
          <a:effectLst>
            <a:softEdge rad="112500"/>
          </a:effectLst>
        </p:spPr>
      </p:pic>
      <p:pic>
        <p:nvPicPr>
          <p:cNvPr id="8" name="Picture 7" descr="IMG_0813.JPG"/>
          <p:cNvPicPr>
            <a:picLocks noChangeAspect="1"/>
          </p:cNvPicPr>
          <p:nvPr/>
        </p:nvPicPr>
        <p:blipFill>
          <a:blip r:embed="rId9" cstate="print"/>
          <a:stretch>
            <a:fillRect/>
          </a:stretch>
        </p:blipFill>
        <p:spPr>
          <a:xfrm>
            <a:off x="6896084" y="5105400"/>
            <a:ext cx="2171716" cy="1676400"/>
          </a:xfrm>
          <a:prstGeom prst="rect">
            <a:avLst/>
          </a:prstGeom>
          <a:ln>
            <a:noFill/>
          </a:ln>
          <a:effectLst>
            <a:softEdge rad="112500"/>
          </a:effectLst>
        </p:spPr>
      </p:pic>
      <p:sp>
        <p:nvSpPr>
          <p:cNvPr id="11" name="Title 1"/>
          <p:cNvSpPr txBox="1">
            <a:spLocks/>
          </p:cNvSpPr>
          <p:nvPr/>
        </p:nvSpPr>
        <p:spPr>
          <a:xfrm>
            <a:off x="1255576" y="2253815"/>
            <a:ext cx="6400800" cy="457200"/>
          </a:xfrm>
          <a:prstGeom prst="rect">
            <a:avLst/>
          </a:prstGeom>
        </p:spPr>
        <p:txBody>
          <a:bodyPr>
            <a:normAutofit fontScale="62500" lnSpcReduction="2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4800" dirty="0">
                <a:solidFill>
                  <a:srgbClr val="FFFF00"/>
                </a:solidFill>
                <a:latin typeface="Arial Narrow" panose="020B0606020202030204" pitchFamily="34" charset="0"/>
              </a:rPr>
              <a:t>RESIDENTIAL LIFE (You, Me &amp; World)</a:t>
            </a:r>
          </a:p>
        </p:txBody>
      </p:sp>
      <p:pic>
        <p:nvPicPr>
          <p:cNvPr id="13" name="Picture 1" descr="C:\Documents and Settings\11961\Desktop\Orientation final slide\leopard-home-button_128x128.pn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628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B1CBAF-FDE3-4C9D-8637-065EF1A9E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219" name="Rectangle 2050"/>
          <p:cNvSpPr>
            <a:spLocks noChangeArrowheads="1"/>
          </p:cNvSpPr>
          <p:nvPr/>
        </p:nvSpPr>
        <p:spPr bwMode="auto">
          <a:xfrm>
            <a:off x="890587" y="1523286"/>
            <a:ext cx="8077200" cy="4801314"/>
          </a:xfrm>
          <a:prstGeom prst="rect">
            <a:avLst/>
          </a:prstGeom>
          <a:noFill/>
          <a:ln w="9525">
            <a:noFill/>
            <a:miter lim="800000"/>
            <a:headEnd/>
            <a:tailEnd/>
          </a:ln>
        </p:spPr>
        <p:txBody>
          <a:bodyPr>
            <a:spAutoFit/>
          </a:bodyPr>
          <a:lstStyle/>
          <a:p>
            <a:pPr marL="461963" marR="0" lvl="0" indent="-461963" algn="l" defTabSz="4572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Refundable Deposits:</a:t>
            </a:r>
          </a:p>
          <a:p>
            <a:pPr marL="461963" marR="0" lvl="0" indent="-461963" algn="l" defTabSz="457200" rtl="0" eaLnBrk="1" fontAlgn="auto" latinLnBrk="0" hangingPunct="1">
              <a:lnSpc>
                <a:spcPct val="100000"/>
              </a:lnSpc>
              <a:spcBef>
                <a:spcPct val="2000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To get the refundable deposits back, the online Completion/Withdrawal Form must be submitted within 2 semesters upon the completion/withdrawal of the course.</a:t>
            </a:r>
          </a:p>
          <a:p>
            <a:pPr marL="461963" marR="0" lvl="0" indent="-461963" algn="l" defTabSz="457200" rtl="0" eaLnBrk="1" fontAlgn="auto" latinLnBrk="0" hangingPunct="1">
              <a:lnSpc>
                <a:spcPct val="100000"/>
              </a:lnSpc>
              <a:spcBef>
                <a:spcPct val="2000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	</a:t>
            </a:r>
          </a:p>
          <a:p>
            <a:pPr marL="461963" marR="0" lvl="0" indent="-461963" algn="l" defTabSz="457200" rtl="0" eaLnBrk="1" fontAlgn="auto" latinLnBrk="0" hangingPunct="1">
              <a:lnSpc>
                <a:spcPct val="100000"/>
              </a:lnSpc>
              <a:spcBef>
                <a:spcPct val="2000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Refundable deposits will be processed within a month upon receiving the duly completed clearance from all the required departments.</a:t>
            </a:r>
          </a:p>
          <a:p>
            <a:pPr marL="461963" marR="0" lvl="0" indent="-461963"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p:txBody>
      </p:sp>
      <p:pic>
        <p:nvPicPr>
          <p:cNvPr id="5"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40933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2F37F4-FB26-4FBC-B0A2-AF52A28192F8}"/>
              </a:ext>
            </a:extLst>
          </p:cNvPr>
          <p:cNvPicPr>
            <a:picLocks noChangeAspect="1"/>
          </p:cNvPicPr>
          <p:nvPr/>
        </p:nvPicPr>
        <p:blipFill>
          <a:blip r:embed="rId3"/>
          <a:stretch>
            <a:fillRect/>
          </a:stretch>
        </p:blipFill>
        <p:spPr>
          <a:xfrm>
            <a:off x="0" y="0"/>
            <a:ext cx="9144000" cy="6857999"/>
          </a:xfrm>
          <a:prstGeom prst="rect">
            <a:avLst/>
          </a:prstGeom>
        </p:spPr>
      </p:pic>
      <p:sp>
        <p:nvSpPr>
          <p:cNvPr id="5" name="TextBox 4"/>
          <p:cNvSpPr txBox="1"/>
          <p:nvPr/>
        </p:nvSpPr>
        <p:spPr>
          <a:xfrm>
            <a:off x="2626781" y="1772784"/>
            <a:ext cx="3890433" cy="584775"/>
          </a:xfrm>
          <a:prstGeom prst="rect">
            <a:avLst/>
          </a:prstGeom>
          <a:noFill/>
        </p:spPr>
        <p:txBody>
          <a:bodyPr wrap="square" rtlCol="0">
            <a:spAutoFit/>
          </a:bodyPr>
          <a:lstStyle/>
          <a:p>
            <a:pPr algn="ctr"/>
            <a:r>
              <a:rPr lang="en-US" sz="3200" b="1" dirty="0">
                <a:solidFill>
                  <a:srgbClr val="FFFF00"/>
                </a:solidFill>
                <a:latin typeface="Arial Narrow" panose="020B0606020202030204" pitchFamily="34" charset="0"/>
                <a:cs typeface="Arial" pitchFamily="34" charset="0"/>
              </a:rPr>
              <a:t>Contact Person</a:t>
            </a:r>
          </a:p>
        </p:txBody>
      </p:sp>
      <p:grpSp>
        <p:nvGrpSpPr>
          <p:cNvPr id="13" name="Group 12"/>
          <p:cNvGrpSpPr/>
          <p:nvPr/>
        </p:nvGrpSpPr>
        <p:grpSpPr>
          <a:xfrm>
            <a:off x="3576632" y="2751703"/>
            <a:ext cx="1990735" cy="1978600"/>
            <a:chOff x="126025" y="930366"/>
            <a:chExt cx="1990735" cy="1978600"/>
          </a:xfrm>
        </p:grpSpPr>
        <p:sp>
          <p:nvSpPr>
            <p:cNvPr id="14" name="Rectangle 13"/>
            <p:cNvSpPr/>
            <p:nvPr/>
          </p:nvSpPr>
          <p:spPr>
            <a:xfrm>
              <a:off x="126025" y="930366"/>
              <a:ext cx="1990735" cy="1978600"/>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Rectangle 14"/>
            <p:cNvSpPr/>
            <p:nvPr/>
          </p:nvSpPr>
          <p:spPr>
            <a:xfrm>
              <a:off x="126025" y="930366"/>
              <a:ext cx="1990735" cy="19786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b" anchorCtr="0">
              <a:noAutofit/>
            </a:bodyPr>
            <a:lstStyle/>
            <a:p>
              <a:pPr defTabSz="1333500">
                <a:lnSpc>
                  <a:spcPct val="90000"/>
                </a:lnSpc>
                <a:spcBef>
                  <a:spcPct val="0"/>
                </a:spcBef>
                <a:spcAft>
                  <a:spcPct val="35000"/>
                </a:spcAft>
              </a:pPr>
              <a:r>
                <a:rPr lang="en-US" sz="3000" dirty="0">
                  <a:solidFill>
                    <a:prstClr val="white"/>
                  </a:solidFill>
                  <a:latin typeface="Britannic Bold" panose="020B0903060703020204" pitchFamily="34" charset="0"/>
                </a:rPr>
                <a:t>      </a:t>
              </a:r>
            </a:p>
          </p:txBody>
        </p:sp>
      </p:grpSp>
      <p:graphicFrame>
        <p:nvGraphicFramePr>
          <p:cNvPr id="9" name="Table 8"/>
          <p:cNvGraphicFramePr>
            <a:graphicFrameLocks noGrp="1"/>
          </p:cNvGraphicFramePr>
          <p:nvPr>
            <p:extLst>
              <p:ext uri="{D42A27DB-BD31-4B8C-83A1-F6EECF244321}">
                <p14:modId xmlns:p14="http://schemas.microsoft.com/office/powerpoint/2010/main" val="2828682290"/>
              </p:ext>
            </p:extLst>
          </p:nvPr>
        </p:nvGraphicFramePr>
        <p:xfrm>
          <a:off x="747584" y="2436845"/>
          <a:ext cx="7848600" cy="3108960"/>
        </p:xfrm>
        <a:graphic>
          <a:graphicData uri="http://schemas.openxmlformats.org/drawingml/2006/table">
            <a:tbl>
              <a:tblPr>
                <a:tableStyleId>{35758FB7-9AC5-4552-8A53-C91805E547FA}</a:tableStyleId>
              </a:tblPr>
              <a:tblGrid>
                <a:gridCol w="3726051">
                  <a:extLst>
                    <a:ext uri="{9D8B030D-6E8A-4147-A177-3AD203B41FA5}">
                      <a16:colId xmlns:a16="http://schemas.microsoft.com/office/drawing/2014/main" val="20000"/>
                    </a:ext>
                  </a:extLst>
                </a:gridCol>
                <a:gridCol w="4122549">
                  <a:extLst>
                    <a:ext uri="{9D8B030D-6E8A-4147-A177-3AD203B41FA5}">
                      <a16:colId xmlns:a16="http://schemas.microsoft.com/office/drawing/2014/main" val="20001"/>
                    </a:ext>
                  </a:extLst>
                </a:gridCol>
              </a:tblGrid>
              <a:tr h="10630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err="1">
                          <a:ln>
                            <a:noFill/>
                          </a:ln>
                          <a:effectLst/>
                          <a:latin typeface="Arial Narrow" panose="020B0606020202030204" pitchFamily="34" charset="0"/>
                        </a:rPr>
                        <a:t>Ms</a:t>
                      </a:r>
                      <a:r>
                        <a:rPr kumimoji="0" lang="en-US" sz="1200" b="1" u="none" strike="noStrike" cap="none" normalizeH="0" baseline="0" dirty="0">
                          <a:ln>
                            <a:noFill/>
                          </a:ln>
                          <a:effectLst/>
                          <a:latin typeface="Arial Narrow" panose="020B0606020202030204" pitchFamily="34" charset="0"/>
                        </a:rPr>
                        <a:t> </a:t>
                      </a:r>
                      <a:r>
                        <a:rPr kumimoji="0" lang="en-US" sz="1200" b="1" u="none" strike="noStrike" cap="none" normalizeH="0" baseline="0" dirty="0" err="1">
                          <a:ln>
                            <a:noFill/>
                          </a:ln>
                          <a:effectLst/>
                          <a:latin typeface="Arial Narrow" panose="020B0606020202030204" pitchFamily="34" charset="0"/>
                        </a:rPr>
                        <a:t>Norazimah</a:t>
                      </a:r>
                      <a:r>
                        <a:rPr kumimoji="0" lang="en-US" sz="1200" b="1" u="none" strike="noStrike" cap="none" normalizeH="0" baseline="0" dirty="0">
                          <a:ln>
                            <a:noFill/>
                          </a:ln>
                          <a:effectLst/>
                          <a:latin typeface="Arial Narrow" panose="020B0606020202030204" pitchFamily="34" charset="0"/>
                        </a:rPr>
                        <a:t> Binti Abdul Aziz</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dirty="0">
                          <a:ln>
                            <a:noFill/>
                          </a:ln>
                          <a:effectLst/>
                          <a:latin typeface="Arial Narrow" panose="020B0606020202030204" pitchFamily="34" charset="0"/>
                        </a:rPr>
                        <a:t>Head</a:t>
                      </a:r>
                      <a:r>
                        <a:rPr kumimoji="0" lang="en-US" sz="1200" u="none" strike="noStrike" cap="none" normalizeH="0" baseline="0" dirty="0">
                          <a:ln>
                            <a:noFill/>
                          </a:ln>
                          <a:effectLst/>
                          <a:latin typeface="Arial Narrow" panose="020B0606020202030204" pitchFamily="34" charset="0"/>
                        </a:rPr>
                        <a:t>, Alumni &amp; Support </a:t>
                      </a:r>
                      <a:r>
                        <a:rPr kumimoji="0" lang="en-MY" sz="1200" u="none" strike="noStrike" cap="none" normalizeH="0" baseline="0" dirty="0">
                          <a:ln>
                            <a:noFill/>
                          </a:ln>
                          <a:effectLst/>
                          <a:latin typeface="Arial Narrow" panose="020B0606020202030204" pitchFamily="34" charset="0"/>
                        </a:rPr>
                        <a:t>Services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dirty="0">
                          <a:ln>
                            <a:noFill/>
                          </a:ln>
                          <a:effectLst/>
                          <a:latin typeface="Arial Narrow" panose="020B0606020202030204" pitchFamily="34" charset="0"/>
                        </a:rPr>
                        <a:t>Student Affairs &amp; Alumni Division, Level 3, Block 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dirty="0">
                          <a:ln>
                            <a:noFill/>
                          </a:ln>
                          <a:effectLst/>
                          <a:latin typeface="Arial Narrow" panose="020B0606020202030204" pitchFamily="34" charset="0"/>
                        </a:rPr>
                        <a:t>KL Campus (South Wing)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dirty="0">
                          <a:ln>
                            <a:noFill/>
                          </a:ln>
                          <a:effectLst/>
                          <a:latin typeface="Arial Narrow" panose="020B0606020202030204" pitchFamily="34" charset="0"/>
                          <a:hlinkClick r:id="rId4"/>
                        </a:rPr>
                        <a:t>rhall@ucsiuniversity.edu.my</a:t>
                      </a:r>
                      <a:endParaRPr kumimoji="0" lang="en-US" sz="1200" u="none" strike="noStrike" cap="none" normalizeH="0" baseline="0" dirty="0">
                        <a:ln>
                          <a:noFill/>
                        </a:ln>
                        <a:effectLst/>
                        <a:latin typeface="Arial Narrow" panose="020B0606020202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dirty="0">
                          <a:ln>
                            <a:noFill/>
                          </a:ln>
                          <a:effectLst/>
                          <a:latin typeface="Arial Narrow" panose="020B0606020202030204" pitchFamily="34" charset="0"/>
                        </a:rPr>
                        <a:t>03-9101 8880 (Ext. 2081)</a:t>
                      </a:r>
                      <a:endParaRPr kumimoji="0" lang="en-MY" sz="1200" b="0" i="0" u="none" strike="noStrike" cap="none" normalizeH="0" baseline="0" dirty="0">
                        <a:ln>
                          <a:noFill/>
                        </a:ln>
                        <a:solidFill>
                          <a:srgbClr val="000000"/>
                        </a:solidFill>
                        <a:effectLst/>
                        <a:latin typeface="Arial Narrow" panose="020B0606020202030204" pitchFamily="34"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latin typeface="Arial Narrow" panose="020B0606020202030204" pitchFamily="34" charset="0"/>
                        </a:rPr>
                        <a:t>Residential Hall South Wing (Block 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u="none" strike="noStrike" cap="none" normalizeH="0" baseline="0" dirty="0">
                        <a:ln>
                          <a:noFill/>
                        </a:ln>
                        <a:effectLst/>
                        <a:latin typeface="Arial Narrow" panose="020B0606020202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latin typeface="Arial Narrow" panose="020B0606020202030204" pitchFamily="34" charset="0"/>
                        </a:rPr>
                        <a:t>Ms </a:t>
                      </a:r>
                      <a:r>
                        <a:rPr kumimoji="0" lang="fi-FI" sz="1200" b="1" u="none" strike="noStrike" cap="none" normalizeH="0" baseline="0" dirty="0">
                          <a:ln>
                            <a:noFill/>
                          </a:ln>
                          <a:effectLst/>
                          <a:latin typeface="Arial Narrow" panose="020B0606020202030204" pitchFamily="34" charset="0"/>
                        </a:rPr>
                        <a:t>Rosmaniza Binti Mat Rahim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dirty="0">
                          <a:ln>
                            <a:noFill/>
                          </a:ln>
                          <a:effectLst/>
                          <a:latin typeface="Arial Narrow" panose="020B0606020202030204" pitchFamily="34" charset="0"/>
                        </a:rPr>
                        <a:t>Executive, Student Affairs &amp; Alumni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dirty="0">
                          <a:ln>
                            <a:noFill/>
                          </a:ln>
                          <a:effectLst/>
                          <a:latin typeface="Arial Narrow" panose="020B0606020202030204" pitchFamily="34" charset="0"/>
                        </a:rPr>
                        <a:t>KL Campus (South Wing)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dirty="0">
                          <a:ln>
                            <a:noFill/>
                          </a:ln>
                          <a:effectLst/>
                          <a:latin typeface="Arial Narrow" panose="020B0606020202030204" pitchFamily="34" charset="0"/>
                          <a:hlinkClick r:id="rId5"/>
                        </a:rPr>
                        <a:t>rhall@ucsiuniversity.edu.my</a:t>
                      </a:r>
                      <a:endParaRPr kumimoji="0" lang="en-US" sz="1200" u="none" strike="noStrike" cap="none" normalizeH="0" baseline="0" dirty="0">
                        <a:ln>
                          <a:noFill/>
                        </a:ln>
                        <a:effectLst/>
                        <a:latin typeface="Arial Narrow" panose="020B0606020202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dirty="0">
                          <a:ln>
                            <a:noFill/>
                          </a:ln>
                          <a:effectLst/>
                          <a:latin typeface="Arial Narrow" panose="020B0606020202030204" pitchFamily="34" charset="0"/>
                        </a:rPr>
                        <a:t>03-9101 8880 (Ext. 2000)</a:t>
                      </a:r>
                      <a:endParaRPr kumimoji="0" lang="en-MY" sz="1200" b="0" i="0" u="none" strike="noStrike" cap="none" normalizeH="0" baseline="0" dirty="0">
                        <a:ln>
                          <a:noFill/>
                        </a:ln>
                        <a:solidFill>
                          <a:srgbClr val="000000"/>
                        </a:solidFill>
                        <a:effectLst/>
                        <a:latin typeface="Arial Narrow" panose="020B0606020202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u="none" strike="noStrike" cap="none" normalizeH="0" baseline="0" dirty="0">
                        <a:ln>
                          <a:noFill/>
                        </a:ln>
                        <a:effectLst/>
                      </a:endParaRPr>
                    </a:p>
                  </a:txBody>
                  <a:tcPr anchor="ctr" horzOverflow="overflow"/>
                </a:tc>
                <a:extLst>
                  <a:ext uri="{0D108BD9-81ED-4DB2-BD59-A6C34878D82A}">
                    <a16:rowId xmlns:a16="http://schemas.microsoft.com/office/drawing/2014/main" val="10000"/>
                  </a:ext>
                </a:extLst>
              </a:tr>
              <a:tr h="102110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u="none" strike="noStrike" cap="none" normalizeH="0" baseline="0" dirty="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latin typeface="Arial Narrow" panose="020B0606020202030204" pitchFamily="34" charset="0"/>
                          <a:cs typeface="Arial" pitchFamily="34" charset="0"/>
                        </a:rPr>
                        <a:t>Residential Hall (Block 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u="none" strike="noStrike" cap="none" normalizeH="0" baseline="0" dirty="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err="1">
                          <a:ln>
                            <a:noFill/>
                          </a:ln>
                          <a:effectLst/>
                          <a:latin typeface="Arial Narrow" panose="020B0606020202030204" pitchFamily="34" charset="0"/>
                        </a:rPr>
                        <a:t>Mdm</a:t>
                      </a:r>
                      <a:r>
                        <a:rPr kumimoji="0" lang="en-US" sz="1200" b="1" u="none" strike="noStrike" cap="none" normalizeH="0" baseline="0" dirty="0">
                          <a:ln>
                            <a:noFill/>
                          </a:ln>
                          <a:effectLst/>
                          <a:latin typeface="Arial Narrow" panose="020B0606020202030204" pitchFamily="34" charset="0"/>
                        </a:rPr>
                        <a:t> Felicia Lee Puay Joo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dirty="0">
                          <a:ln>
                            <a:noFill/>
                          </a:ln>
                          <a:effectLst/>
                          <a:latin typeface="Arial Narrow" panose="020B0606020202030204" pitchFamily="34" charset="0"/>
                        </a:rPr>
                        <a:t>Senior Accommodation, Student Affairs &amp; Alumni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MY" sz="1200" u="none" strike="noStrike" cap="none" normalizeH="0" baseline="0" dirty="0">
                          <a:ln>
                            <a:noFill/>
                          </a:ln>
                          <a:effectLst/>
                          <a:latin typeface="Arial Narrow" panose="020B0606020202030204" pitchFamily="34" charset="0"/>
                          <a:hlinkClick r:id="rId6"/>
                        </a:rPr>
                        <a:t>rhall@ucsiuniversity.edu.my</a:t>
                      </a:r>
                      <a:endParaRPr kumimoji="0" lang="en-MY" sz="1200" u="none" strike="noStrike" cap="none" normalizeH="0" baseline="0" dirty="0">
                        <a:ln>
                          <a:noFill/>
                        </a:ln>
                        <a:effectLst/>
                        <a:latin typeface="Arial Narrow" panose="020B0606020202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dirty="0">
                          <a:ln>
                            <a:noFill/>
                          </a:ln>
                          <a:effectLst/>
                          <a:latin typeface="Arial Narrow" panose="020B0606020202030204" pitchFamily="34" charset="0"/>
                        </a:rPr>
                        <a:t>03-9101 8880 (</a:t>
                      </a:r>
                      <a:r>
                        <a:rPr kumimoji="0" lang="en-MY" sz="1200" u="none" strike="noStrike" cap="none" normalizeH="0" baseline="0" dirty="0">
                          <a:ln>
                            <a:noFill/>
                          </a:ln>
                          <a:effectLst/>
                          <a:latin typeface="Arial Narrow" panose="020B0606020202030204" pitchFamily="34" charset="0"/>
                        </a:rPr>
                        <a:t>Ext. 3451)</a:t>
                      </a:r>
                      <a:endParaRPr kumimoji="0" lang="en-US" sz="1200" u="none" strike="noStrike" cap="none" normalizeH="0" baseline="0" dirty="0">
                        <a:ln>
                          <a:noFill/>
                        </a:ln>
                        <a:effectLst/>
                        <a:latin typeface="Arial Narrow" panose="020B0606020202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Century Schoolbook" pitchFamily="18"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u="none" strike="noStrike" cap="none" normalizeH="0" baseline="0" dirty="0">
                        <a:ln>
                          <a:noFill/>
                        </a:ln>
                        <a:effectLst/>
                        <a:latin typeface="Arial Narrow" panose="020B0606020202030204" pitchFamily="34" charset="0"/>
                      </a:endParaRPr>
                    </a:p>
                  </a:txBody>
                  <a:tcPr anchor="ctr" horzOverflow="overflow"/>
                </a:tc>
                <a:extLst>
                  <a:ext uri="{0D108BD9-81ED-4DB2-BD59-A6C34878D82A}">
                    <a16:rowId xmlns:a16="http://schemas.microsoft.com/office/drawing/2014/main" val="10001"/>
                  </a:ext>
                </a:extLst>
              </a:tr>
            </a:tbl>
          </a:graphicData>
        </a:graphic>
      </p:graphicFrame>
      <p:sp>
        <p:nvSpPr>
          <p:cNvPr id="2" name="Rectangle 1"/>
          <p:cNvSpPr/>
          <p:nvPr/>
        </p:nvSpPr>
        <p:spPr>
          <a:xfrm>
            <a:off x="252963" y="5950803"/>
            <a:ext cx="8638068" cy="830997"/>
          </a:xfrm>
          <a:prstGeom prst="rect">
            <a:avLst/>
          </a:prstGeom>
        </p:spPr>
        <p:txBody>
          <a:bodyPr wrap="square">
            <a:spAutoFit/>
          </a:bodyPr>
          <a:lstStyle/>
          <a:p>
            <a:r>
              <a:rPr lang="en-MY" sz="1600" i="1" dirty="0">
                <a:solidFill>
                  <a:schemeClr val="bg1"/>
                </a:solidFill>
                <a:latin typeface="Arial Narrow" panose="020B0606020202030204" pitchFamily="34" charset="0"/>
              </a:rPr>
              <a:t>For more information, please visit UCSI University’s Website &gt; Life at UCSI &gt; Accommodation &gt; Accommodation (Kuala Lumpur Campus)</a:t>
            </a:r>
          </a:p>
          <a:p>
            <a:r>
              <a:rPr lang="en-MY" sz="1600" i="1" dirty="0">
                <a:solidFill>
                  <a:schemeClr val="bg1"/>
                </a:solidFill>
                <a:latin typeface="Arial Narrow" panose="020B0606020202030204" pitchFamily="34" charset="0"/>
                <a:hlinkClick r:id="rId7"/>
              </a:rPr>
              <a:t>http://www.ucsiuniversity.edu.my/student-support/accommodation/accommodation-kl.aspx</a:t>
            </a:r>
            <a:endParaRPr lang="en-MY" i="1" dirty="0">
              <a:solidFill>
                <a:schemeClr val="bg1"/>
              </a:solidFill>
              <a:latin typeface="Arial Narrow" panose="020B0606020202030204" pitchFamily="34" charset="0"/>
            </a:endParaRPr>
          </a:p>
        </p:txBody>
      </p:sp>
      <p:pic>
        <p:nvPicPr>
          <p:cNvPr id="16" name="Picture 1" descr="C:\Documents and Settings\11961\Desktop\Orientation final slide\leopard-home-button_128x128.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0313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F88ABA-0190-43AD-98B2-7E137B7A8911}"/>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ctrTitle"/>
          </p:nvPr>
        </p:nvSpPr>
        <p:spPr>
          <a:xfrm>
            <a:off x="342900" y="1462085"/>
            <a:ext cx="8458200" cy="1981201"/>
          </a:xfrm>
        </p:spPr>
        <p:txBody>
          <a:bodyPr/>
          <a:lstStyle/>
          <a:p>
            <a:r>
              <a:rPr lang="en-US" sz="3300" dirty="0">
                <a:solidFill>
                  <a:schemeClr val="bg1"/>
                </a:solidFill>
              </a:rPr>
              <a:t>Integrated Information System (IIS) and Learning Management System (LMS)</a:t>
            </a:r>
          </a:p>
        </p:txBody>
      </p:sp>
      <p:pic>
        <p:nvPicPr>
          <p:cNvPr id="6" name="Picture 5"/>
          <p:cNvPicPr>
            <a:picLocks noChangeAspect="1"/>
          </p:cNvPicPr>
          <p:nvPr/>
        </p:nvPicPr>
        <p:blipFill>
          <a:blip r:embed="rId4"/>
          <a:stretch>
            <a:fillRect/>
          </a:stretch>
        </p:blipFill>
        <p:spPr>
          <a:xfrm>
            <a:off x="3276600" y="3476720"/>
            <a:ext cx="2476765" cy="727135"/>
          </a:xfrm>
          <a:prstGeom prst="rect">
            <a:avLst/>
          </a:prstGeom>
        </p:spPr>
      </p:pic>
      <p:sp>
        <p:nvSpPr>
          <p:cNvPr id="3" name="Subtitle 2"/>
          <p:cNvSpPr>
            <a:spLocks noGrp="1"/>
          </p:cNvSpPr>
          <p:nvPr>
            <p:ph type="subTitle" idx="1"/>
          </p:nvPr>
        </p:nvSpPr>
        <p:spPr>
          <a:xfrm>
            <a:off x="285882" y="5715000"/>
            <a:ext cx="8458200" cy="709006"/>
          </a:xfrm>
        </p:spPr>
        <p:txBody>
          <a:bodyPr>
            <a:normAutofit fontScale="92500" lnSpcReduction="10000"/>
          </a:bodyPr>
          <a:lstStyle/>
          <a:p>
            <a:pPr algn="ctr"/>
            <a:r>
              <a:rPr lang="en-US" sz="3600" dirty="0">
                <a:solidFill>
                  <a:schemeClr val="bg1"/>
                </a:solidFill>
              </a:rPr>
              <a:t>Student Orientation</a:t>
            </a:r>
            <a:endParaRPr lang="en-US" sz="3600" dirty="0">
              <a:solidFill>
                <a:schemeClr val="bg1"/>
              </a:solidFill>
              <a:latin typeface="Arial" pitchFamily="34" charset="0"/>
              <a:cs typeface="Arial"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982DCB-11A0-4290-9BA2-99FCD431C51F}"/>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1453016" y="966498"/>
            <a:ext cx="6571343" cy="1049235"/>
          </a:xfrm>
        </p:spPr>
        <p:txBody>
          <a:bodyPr/>
          <a:lstStyle/>
          <a:p>
            <a:r>
              <a:rPr lang="en-US" dirty="0">
                <a:solidFill>
                  <a:schemeClr val="bg1"/>
                </a:solidFill>
              </a:rPr>
              <a:t>Contents</a:t>
            </a:r>
          </a:p>
        </p:txBody>
      </p:sp>
      <p:sp>
        <p:nvSpPr>
          <p:cNvPr id="3" name="Content Placeholder 2"/>
          <p:cNvSpPr>
            <a:spLocks noGrp="1"/>
          </p:cNvSpPr>
          <p:nvPr>
            <p:ph idx="1"/>
          </p:nvPr>
        </p:nvSpPr>
        <p:spPr/>
        <p:txBody>
          <a:bodyPr>
            <a:normAutofit fontScale="40000" lnSpcReduction="20000"/>
          </a:bodyPr>
          <a:lstStyle/>
          <a:p>
            <a:pPr marL="514350" indent="-514350">
              <a:buFont typeface="+mj-lt"/>
              <a:buAutoNum type="arabicPeriod"/>
            </a:pPr>
            <a:r>
              <a:rPr lang="en-US" sz="2000" dirty="0">
                <a:hlinkClick r:id="rId4" action="ppaction://hlinksldjump"/>
              </a:rPr>
              <a:t>Introduction</a:t>
            </a:r>
            <a:endParaRPr lang="en-US" sz="2000" dirty="0"/>
          </a:p>
          <a:p>
            <a:pPr marL="514350" indent="-514350">
              <a:buFont typeface="+mj-lt"/>
              <a:buAutoNum type="arabicPeriod"/>
            </a:pPr>
            <a:r>
              <a:rPr lang="en-US" sz="2000" dirty="0">
                <a:hlinkClick r:id="rId5" action="ppaction://hlinksldjump"/>
              </a:rPr>
              <a:t>To Access Current Students Page</a:t>
            </a:r>
            <a:endParaRPr lang="en-US" sz="2000" dirty="0"/>
          </a:p>
          <a:p>
            <a:pPr marL="514350" indent="-514350">
              <a:buFont typeface="+mj-lt"/>
              <a:buAutoNum type="arabicPeriod"/>
            </a:pPr>
            <a:r>
              <a:rPr lang="en-US" sz="2000" dirty="0">
                <a:hlinkClick r:id="rId6" action="ppaction://hlinksldjump"/>
              </a:rPr>
              <a:t>Student Declaration</a:t>
            </a:r>
            <a:endParaRPr lang="en-US" sz="2000" dirty="0"/>
          </a:p>
          <a:p>
            <a:pPr marL="514350" indent="-514350">
              <a:buFont typeface="+mj-lt"/>
              <a:buAutoNum type="arabicPeriod"/>
            </a:pPr>
            <a:r>
              <a:rPr lang="en-US" sz="2000" dirty="0">
                <a:hlinkClick r:id="rId7" action="ppaction://hlinksldjump"/>
              </a:rPr>
              <a:t>Pay Fees</a:t>
            </a:r>
            <a:endParaRPr lang="en-US" sz="2000" dirty="0"/>
          </a:p>
          <a:p>
            <a:pPr marL="514350" indent="-514350">
              <a:buFont typeface="+mj-lt"/>
              <a:buAutoNum type="arabicPeriod"/>
            </a:pPr>
            <a:r>
              <a:rPr lang="en-US" sz="2000" dirty="0">
                <a:hlinkClick r:id="rId8" action="ppaction://hlinksldjump"/>
              </a:rPr>
              <a:t>The Course Selection Process</a:t>
            </a:r>
            <a:endParaRPr lang="en-US" sz="2000" dirty="0"/>
          </a:p>
          <a:p>
            <a:pPr marL="514350" indent="-514350">
              <a:buFont typeface="+mj-lt"/>
              <a:buAutoNum type="arabicPeriod"/>
            </a:pPr>
            <a:r>
              <a:rPr lang="en-US" sz="2000" dirty="0">
                <a:hlinkClick r:id="rId9" action="ppaction://hlinksldjump"/>
              </a:rPr>
              <a:t>Course Selection – Courses Approval Status</a:t>
            </a:r>
            <a:endParaRPr lang="en-US" sz="2000" dirty="0"/>
          </a:p>
          <a:p>
            <a:pPr marL="514350" indent="-514350">
              <a:buFont typeface="+mj-lt"/>
              <a:buAutoNum type="arabicPeriod"/>
            </a:pPr>
            <a:r>
              <a:rPr lang="en-US" sz="2000" dirty="0">
                <a:hlinkClick r:id="rId10" action="ppaction://hlinksldjump"/>
              </a:rPr>
              <a:t>Accessing to UCSI LMS CN Condition</a:t>
            </a:r>
            <a:endParaRPr lang="en-US" sz="2000" dirty="0"/>
          </a:p>
          <a:p>
            <a:pPr marL="514350" indent="-514350">
              <a:buFont typeface="+mj-lt"/>
              <a:buAutoNum type="arabicPeriod"/>
            </a:pPr>
            <a:r>
              <a:rPr lang="en-US" sz="2000" dirty="0">
                <a:hlinkClick r:id="rId11" action="ppaction://hlinksldjump"/>
              </a:rPr>
              <a:t>Accessing to UCSI University Student Email System</a:t>
            </a:r>
            <a:endParaRPr lang="en-US" sz="2000" dirty="0"/>
          </a:p>
          <a:p>
            <a:pPr marL="514350" indent="-514350">
              <a:buFont typeface="+mj-lt"/>
              <a:buAutoNum type="arabicPeriod"/>
            </a:pPr>
            <a:r>
              <a:rPr lang="en-US" sz="2000" dirty="0">
                <a:hlinkClick r:id="rId12" action="ppaction://hlinksldjump"/>
              </a:rPr>
              <a:t>Exploring UCSI LMS CN</a:t>
            </a:r>
            <a:endParaRPr lang="en-US" sz="2000" dirty="0"/>
          </a:p>
          <a:p>
            <a:pPr marL="514350" indent="-514350">
              <a:buFont typeface="+mj-lt"/>
              <a:buAutoNum type="arabicPeriod"/>
            </a:pPr>
            <a:r>
              <a:rPr lang="en-US" sz="2000" dirty="0">
                <a:hlinkClick r:id="rId13" action="ppaction://hlinksldjump"/>
              </a:rPr>
              <a:t>Class Enrollment</a:t>
            </a:r>
            <a:endParaRPr lang="en-US" sz="2000" dirty="0"/>
          </a:p>
          <a:p>
            <a:pPr marL="514350" indent="-514350">
              <a:buFont typeface="+mj-lt"/>
              <a:buAutoNum type="arabicPeriod"/>
            </a:pPr>
            <a:r>
              <a:rPr lang="en-US" sz="2000" dirty="0">
                <a:hlinkClick r:id="rId14" action="ppaction://hlinksldjump"/>
              </a:rPr>
              <a:t>Tips of UCSI LMS CN</a:t>
            </a:r>
            <a:r>
              <a:rPr lang="en-US" sz="2000" dirty="0"/>
              <a:t> </a:t>
            </a:r>
          </a:p>
          <a:p>
            <a:pPr marL="514350" indent="-514350">
              <a:buFont typeface="+mj-lt"/>
              <a:buAutoNum type="arabicPeriod"/>
            </a:pPr>
            <a:r>
              <a:rPr lang="en-US" sz="2000" dirty="0">
                <a:hlinkClick r:id="rId14" action="ppaction://hlinksldjump"/>
              </a:rPr>
              <a:t>Contact us</a:t>
            </a:r>
            <a:endParaRPr lang="en-US" sz="2000" dirty="0"/>
          </a:p>
          <a:p>
            <a:pPr marL="514350" indent="-514350">
              <a:buFont typeface="+mj-lt"/>
              <a:buAutoNum type="arabicPeriod"/>
            </a:pPr>
            <a:r>
              <a:rPr lang="en-US" sz="2000" dirty="0">
                <a:hlinkClick r:id="rId15" action="ppaction://hlinksldjump"/>
              </a:rPr>
              <a:t>Single Sign-On Feature on Multiple Systems</a:t>
            </a:r>
            <a:endParaRPr lang="en-US" sz="2000" dirty="0"/>
          </a:p>
          <a:p>
            <a:pPr marL="514350" indent="-514350">
              <a:buFont typeface="+mj-lt"/>
              <a:buAutoNum type="arabicPeriod"/>
            </a:pPr>
            <a:r>
              <a:rPr lang="en-US" sz="2000" dirty="0">
                <a:hlinkClick r:id="rId16" action="ppaction://hlinksldjump"/>
              </a:rPr>
              <a:t>Frequently Asked Questions</a:t>
            </a:r>
            <a:endParaRPr lang="en-US" sz="2000" dirty="0"/>
          </a:p>
          <a:p>
            <a:pPr marL="514350" indent="-514350">
              <a:buFont typeface="+mj-lt"/>
              <a:buAutoNum type="arabicPeriod"/>
            </a:pPr>
            <a:endParaRPr lang="en-US" sz="2000" dirty="0"/>
          </a:p>
        </p:txBody>
      </p:sp>
    </p:spTree>
    <p:extLst>
      <p:ext uri="{BB962C8B-B14F-4D97-AF65-F5344CB8AC3E}">
        <p14:creationId xmlns:p14="http://schemas.microsoft.com/office/powerpoint/2010/main" val="21431042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05247F-8D54-4CCD-A20B-E15AFA27A8EE}"/>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296158" y="247081"/>
            <a:ext cx="6571343" cy="1049235"/>
          </a:xfrm>
        </p:spPr>
        <p:txBody>
          <a:bodyPr/>
          <a:lstStyle/>
          <a:p>
            <a:r>
              <a:rPr lang="en-US" dirty="0">
                <a:solidFill>
                  <a:schemeClr val="bg1"/>
                </a:solidFill>
              </a:rPr>
              <a:t>Introduction</a:t>
            </a:r>
          </a:p>
        </p:txBody>
      </p:sp>
      <p:pic>
        <p:nvPicPr>
          <p:cNvPr id="9" name="Content Placeholder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26512" y="4612263"/>
            <a:ext cx="1699078" cy="903765"/>
          </a:xfrm>
        </p:spPr>
      </p:pic>
      <p:pic>
        <p:nvPicPr>
          <p:cNvPr id="4" name="Picture 3"/>
          <p:cNvPicPr>
            <a:picLocks noChangeAspect="1"/>
          </p:cNvPicPr>
          <p:nvPr/>
        </p:nvPicPr>
        <p:blipFill>
          <a:blip r:embed="rId5"/>
          <a:stretch>
            <a:fillRect/>
          </a:stretch>
        </p:blipFill>
        <p:spPr>
          <a:xfrm>
            <a:off x="7575884" y="24064"/>
            <a:ext cx="1524000" cy="447420"/>
          </a:xfrm>
          <a:prstGeom prst="rect">
            <a:avLst/>
          </a:prstGeom>
        </p:spPr>
      </p:pic>
      <p:sp>
        <p:nvSpPr>
          <p:cNvPr id="5" name="Oval 4"/>
          <p:cNvSpPr/>
          <p:nvPr/>
        </p:nvSpPr>
        <p:spPr>
          <a:xfrm>
            <a:off x="1159797" y="1023636"/>
            <a:ext cx="1371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Arial" panose="020B0604020202020204" pitchFamily="34" charset="0"/>
                <a:cs typeface="Arial" panose="020B0604020202020204" pitchFamily="34" charset="0"/>
              </a:rPr>
              <a:t>IIS</a:t>
            </a:r>
          </a:p>
        </p:txBody>
      </p:sp>
      <p:sp>
        <p:nvSpPr>
          <p:cNvPr id="6" name="Oval 5"/>
          <p:cNvSpPr/>
          <p:nvPr/>
        </p:nvSpPr>
        <p:spPr>
          <a:xfrm>
            <a:off x="6456924" y="952500"/>
            <a:ext cx="1371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Arial" panose="020B0604020202020204" pitchFamily="34" charset="0"/>
                <a:cs typeface="Arial" panose="020B0604020202020204" pitchFamily="34" charset="0"/>
              </a:rPr>
              <a:t>LMS</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797" y="2331357"/>
            <a:ext cx="1513058" cy="1585685"/>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3825" y="2617639"/>
            <a:ext cx="1399547" cy="1364558"/>
          </a:xfrm>
          <a:prstGeom prst="rect">
            <a:avLst/>
          </a:prstGeom>
        </p:spPr>
      </p:pic>
      <p:sp>
        <p:nvSpPr>
          <p:cNvPr id="28" name="TextBox 27"/>
          <p:cNvSpPr txBox="1"/>
          <p:nvPr/>
        </p:nvSpPr>
        <p:spPr>
          <a:xfrm>
            <a:off x="2623452" y="3993986"/>
            <a:ext cx="1723070" cy="369332"/>
          </a:xfrm>
          <a:prstGeom prst="rect">
            <a:avLst/>
          </a:prstGeom>
          <a:noFill/>
        </p:spPr>
        <p:txBody>
          <a:bodyPr wrap="square" lIns="45720" rIns="45720" rtlCol="0">
            <a:spAutoFit/>
          </a:bodyPr>
          <a:lstStyle/>
          <a:p>
            <a:r>
              <a:rPr lang="en-US" dirty="0">
                <a:solidFill>
                  <a:schemeClr val="bg1"/>
                </a:solidFill>
                <a:latin typeface="Arial" panose="020B0604020202020204" pitchFamily="34" charset="0"/>
                <a:cs typeface="Arial" panose="020B0604020202020204" pitchFamily="34" charset="0"/>
              </a:rPr>
              <a:t>Check fees</a:t>
            </a:r>
          </a:p>
        </p:txBody>
      </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682" y="4566522"/>
            <a:ext cx="1666680" cy="1108164"/>
          </a:xfrm>
          <a:prstGeom prst="rect">
            <a:avLst/>
          </a:prstGeom>
        </p:spPr>
      </p:pic>
      <p:sp>
        <p:nvSpPr>
          <p:cNvPr id="30" name="TextBox 29"/>
          <p:cNvSpPr txBox="1"/>
          <p:nvPr/>
        </p:nvSpPr>
        <p:spPr>
          <a:xfrm>
            <a:off x="401797" y="5753100"/>
            <a:ext cx="1810796" cy="369332"/>
          </a:xfrm>
          <a:prstGeom prst="rect">
            <a:avLst/>
          </a:prstGeom>
          <a:noFill/>
        </p:spPr>
        <p:txBody>
          <a:bodyPr wrap="square" lIns="45720" rIns="45720" rtlCol="0">
            <a:spAutoFit/>
          </a:bodyPr>
          <a:lstStyle/>
          <a:p>
            <a:r>
              <a:rPr lang="en-US" dirty="0">
                <a:solidFill>
                  <a:schemeClr val="bg1"/>
                </a:solidFill>
                <a:latin typeface="Arial" panose="020B0604020202020204" pitchFamily="34" charset="0"/>
                <a:cs typeface="Arial" panose="020B0604020202020204" pitchFamily="34" charset="0"/>
              </a:rPr>
              <a:t>Make payment</a:t>
            </a:r>
          </a:p>
        </p:txBody>
      </p:sp>
      <p:sp>
        <p:nvSpPr>
          <p:cNvPr id="31" name="TextBox 30"/>
          <p:cNvSpPr txBox="1"/>
          <p:nvPr/>
        </p:nvSpPr>
        <p:spPr>
          <a:xfrm>
            <a:off x="2572429" y="5749678"/>
            <a:ext cx="1723070" cy="369332"/>
          </a:xfrm>
          <a:prstGeom prst="rect">
            <a:avLst/>
          </a:prstGeom>
          <a:noFill/>
        </p:spPr>
        <p:txBody>
          <a:bodyPr wrap="square" lIns="45720" rIns="45720" rtlCol="0">
            <a:spAutoFit/>
          </a:bodyPr>
          <a:lstStyle/>
          <a:p>
            <a:r>
              <a:rPr lang="en-US" dirty="0">
                <a:solidFill>
                  <a:schemeClr val="bg1"/>
                </a:solidFill>
                <a:latin typeface="Arial" panose="020B0604020202020204" pitchFamily="34" charset="0"/>
                <a:cs typeface="Arial" panose="020B0604020202020204" pitchFamily="34" charset="0"/>
              </a:rPr>
              <a:t>Check results</a:t>
            </a:r>
          </a:p>
        </p:txBody>
      </p:sp>
      <p:sp>
        <p:nvSpPr>
          <p:cNvPr id="33" name="TextBox 32"/>
          <p:cNvSpPr txBox="1"/>
          <p:nvPr/>
        </p:nvSpPr>
        <p:spPr>
          <a:xfrm>
            <a:off x="5845526" y="2560547"/>
            <a:ext cx="3276703" cy="523220"/>
          </a:xfrm>
          <a:prstGeom prst="rect">
            <a:avLst/>
          </a:prstGeom>
          <a:noFill/>
        </p:spPr>
        <p:txBody>
          <a:bodyPr wrap="square" lIns="45720" rIns="45720" rtlCol="0">
            <a:spAutoFit/>
          </a:bodyPr>
          <a:lstStyle/>
          <a:p>
            <a:r>
              <a:rPr lang="en-US" sz="1400" dirty="0">
                <a:solidFill>
                  <a:schemeClr val="bg1"/>
                </a:solidFill>
                <a:latin typeface="Arial" panose="020B0604020202020204" pitchFamily="34" charset="0"/>
                <a:cs typeface="Arial" panose="020B0604020202020204" pitchFamily="34" charset="0"/>
              </a:rPr>
              <a:t>Common LMS Tools (Lessons, Test Quizzes, </a:t>
            </a:r>
            <a:r>
              <a:rPr lang="en-US" sz="1400" dirty="0" err="1">
                <a:solidFill>
                  <a:schemeClr val="bg1"/>
                </a:solidFill>
                <a:latin typeface="Arial" panose="020B0604020202020204" pitchFamily="34" charset="0"/>
                <a:cs typeface="Arial" panose="020B0604020202020204" pitchFamily="34" charset="0"/>
              </a:rPr>
              <a:t>Homeworks</a:t>
            </a:r>
            <a:r>
              <a:rPr lang="en-US" sz="1400" dirty="0">
                <a:solidFill>
                  <a:schemeClr val="bg1"/>
                </a:solidFill>
                <a:latin typeface="Arial" panose="020B0604020202020204" pitchFamily="34" charset="0"/>
                <a:cs typeface="Arial" panose="020B0604020202020204" pitchFamily="34" charset="0"/>
              </a:rPr>
              <a:t> and </a:t>
            </a:r>
            <a:r>
              <a:rPr lang="en-US" sz="1400" dirty="0" err="1">
                <a:solidFill>
                  <a:schemeClr val="bg1"/>
                </a:solidFill>
                <a:latin typeface="Arial" panose="020B0604020202020204" pitchFamily="34" charset="0"/>
                <a:cs typeface="Arial" panose="020B0604020202020204" pitchFamily="34" charset="0"/>
              </a:rPr>
              <a:t>etc</a:t>
            </a:r>
            <a:r>
              <a:rPr lang="en-US" sz="1400" dirty="0">
                <a:solidFill>
                  <a:schemeClr val="bg1"/>
                </a:solidFill>
                <a:latin typeface="Arial" panose="020B0604020202020204" pitchFamily="34" charset="0"/>
                <a:cs typeface="Arial" panose="020B0604020202020204" pitchFamily="34" charset="0"/>
              </a:rPr>
              <a:t>)</a:t>
            </a:r>
          </a:p>
        </p:txBody>
      </p:sp>
      <p:sp>
        <p:nvSpPr>
          <p:cNvPr id="34" name="TextBox 33"/>
          <p:cNvSpPr txBox="1"/>
          <p:nvPr/>
        </p:nvSpPr>
        <p:spPr>
          <a:xfrm>
            <a:off x="5845526" y="3505199"/>
            <a:ext cx="2903637" cy="738664"/>
          </a:xfrm>
          <a:prstGeom prst="rect">
            <a:avLst/>
          </a:prstGeom>
          <a:noFill/>
        </p:spPr>
        <p:txBody>
          <a:bodyPr wrap="square" lIns="45720" rIns="45720" rtlCol="0">
            <a:spAutoFit/>
          </a:bodyPr>
          <a:lstStyle/>
          <a:p>
            <a:r>
              <a:rPr lang="en-US" sz="1400" dirty="0">
                <a:solidFill>
                  <a:schemeClr val="bg1"/>
                </a:solidFill>
                <a:latin typeface="Arial" panose="020B0604020202020204" pitchFamily="34" charset="0"/>
                <a:cs typeface="Arial" panose="020B0604020202020204" pitchFamily="34" charset="0"/>
              </a:rPr>
              <a:t>Social Networking (</a:t>
            </a:r>
            <a:r>
              <a:rPr lang="en-US" sz="1400" dirty="0">
                <a:solidFill>
                  <a:schemeClr val="bg1"/>
                </a:solidFill>
              </a:rPr>
              <a:t>Experience classrooms with true diversity and build bonds internationally)</a:t>
            </a:r>
            <a:endParaRPr lang="en-US" sz="1400" dirty="0">
              <a:solidFill>
                <a:schemeClr val="bg1"/>
              </a:solidFill>
              <a:latin typeface="Arial" panose="020B0604020202020204" pitchFamily="34" charset="0"/>
              <a:cs typeface="Arial" panose="020B0604020202020204" pitchFamily="34" charset="0"/>
            </a:endParaRPr>
          </a:p>
        </p:txBody>
      </p:sp>
      <p:cxnSp>
        <p:nvCxnSpPr>
          <p:cNvPr id="37" name="Straight Connector 36"/>
          <p:cNvCxnSpPr/>
          <p:nvPr/>
        </p:nvCxnSpPr>
        <p:spPr>
          <a:xfrm>
            <a:off x="4521915" y="2331357"/>
            <a:ext cx="0" cy="423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79807" y="1909574"/>
            <a:ext cx="3456139" cy="369332"/>
          </a:xfrm>
          <a:prstGeom prst="rect">
            <a:avLst/>
          </a:prstGeom>
        </p:spPr>
        <p:txBody>
          <a:bodyPr wrap="none">
            <a:spAutoFit/>
          </a:bodyPr>
          <a:lstStyle/>
          <a:p>
            <a:r>
              <a:rPr lang="en-US" u="sng" dirty="0">
                <a:solidFill>
                  <a:schemeClr val="bg1"/>
                </a:solidFill>
              </a:rPr>
              <a:t>Integrated Information System (IIS)</a:t>
            </a:r>
          </a:p>
        </p:txBody>
      </p:sp>
      <p:sp>
        <p:nvSpPr>
          <p:cNvPr id="40" name="Rectangle 39"/>
          <p:cNvSpPr/>
          <p:nvPr/>
        </p:nvSpPr>
        <p:spPr>
          <a:xfrm>
            <a:off x="5447514" y="1878994"/>
            <a:ext cx="3620286" cy="369332"/>
          </a:xfrm>
          <a:prstGeom prst="rect">
            <a:avLst/>
          </a:prstGeom>
        </p:spPr>
        <p:txBody>
          <a:bodyPr wrap="none">
            <a:spAutoFit/>
          </a:bodyPr>
          <a:lstStyle/>
          <a:p>
            <a:r>
              <a:rPr lang="en-US" u="sng" dirty="0">
                <a:solidFill>
                  <a:schemeClr val="bg1"/>
                </a:solidFill>
              </a:rPr>
              <a:t>Learning Management System (LMS)</a:t>
            </a:r>
          </a:p>
        </p:txBody>
      </p:sp>
      <p:sp>
        <p:nvSpPr>
          <p:cNvPr id="38" name="TextBox 37"/>
          <p:cNvSpPr txBox="1"/>
          <p:nvPr/>
        </p:nvSpPr>
        <p:spPr>
          <a:xfrm>
            <a:off x="341298" y="3990993"/>
            <a:ext cx="2011368" cy="369332"/>
          </a:xfrm>
          <a:prstGeom prst="rect">
            <a:avLst/>
          </a:prstGeom>
          <a:solidFill>
            <a:schemeClr val="bg1"/>
          </a:solidFill>
        </p:spPr>
        <p:txBody>
          <a:bodyPr wrap="square" lIns="45720" rIns="45720" rtlCol="0">
            <a:spAutoFit/>
          </a:bodyPr>
          <a:lstStyle/>
          <a:p>
            <a:r>
              <a:rPr lang="en-US" dirty="0">
                <a:latin typeface="Arial" panose="020B0604020202020204" pitchFamily="34" charset="0"/>
                <a:cs typeface="Arial" panose="020B0604020202020204" pitchFamily="34" charset="0"/>
              </a:rPr>
              <a:t>Select Course(s)</a:t>
            </a:r>
          </a:p>
        </p:txBody>
      </p:sp>
      <p:sp>
        <p:nvSpPr>
          <p:cNvPr id="7" name="TextBox 6"/>
          <p:cNvSpPr txBox="1"/>
          <p:nvPr/>
        </p:nvSpPr>
        <p:spPr>
          <a:xfrm>
            <a:off x="0" y="6192961"/>
            <a:ext cx="4521915" cy="584775"/>
          </a:xfrm>
          <a:prstGeom prst="rect">
            <a:avLst/>
          </a:prstGeom>
          <a:noFill/>
        </p:spPr>
        <p:txBody>
          <a:bodyPr wrap="square" rtlCol="0">
            <a:spAutoFit/>
          </a:bodyPr>
          <a:lstStyle/>
          <a:p>
            <a:pPr algn="ctr"/>
            <a:r>
              <a:rPr lang="en-US" sz="1600" dirty="0">
                <a:solidFill>
                  <a:schemeClr val="bg1"/>
                </a:solidFill>
              </a:rPr>
              <a:t>IIS: Record / information purposes / administration platform</a:t>
            </a:r>
          </a:p>
        </p:txBody>
      </p:sp>
      <p:sp>
        <p:nvSpPr>
          <p:cNvPr id="41" name="TextBox 40"/>
          <p:cNvSpPr txBox="1"/>
          <p:nvPr/>
        </p:nvSpPr>
        <p:spPr>
          <a:xfrm>
            <a:off x="4577969" y="6222523"/>
            <a:ext cx="4521915" cy="584775"/>
          </a:xfrm>
          <a:prstGeom prst="rect">
            <a:avLst/>
          </a:prstGeom>
          <a:noFill/>
        </p:spPr>
        <p:txBody>
          <a:bodyPr wrap="square" rtlCol="0">
            <a:spAutoFit/>
          </a:bodyPr>
          <a:lstStyle/>
          <a:p>
            <a:pPr algn="ctr"/>
            <a:r>
              <a:rPr lang="en-US" sz="1600" dirty="0">
                <a:solidFill>
                  <a:schemeClr val="bg1"/>
                </a:solidFill>
              </a:rPr>
              <a:t>LMS: Academic-related information in an engaging environment</a:t>
            </a:r>
          </a:p>
        </p:txBody>
      </p:sp>
      <p:sp>
        <p:nvSpPr>
          <p:cNvPr id="42" name="Rectangle 41"/>
          <p:cNvSpPr/>
          <p:nvPr/>
        </p:nvSpPr>
        <p:spPr>
          <a:xfrm>
            <a:off x="4669497" y="1885264"/>
            <a:ext cx="894797" cy="369332"/>
          </a:xfrm>
          <a:prstGeom prst="rect">
            <a:avLst/>
          </a:prstGeom>
        </p:spPr>
        <p:txBody>
          <a:bodyPr wrap="none">
            <a:spAutoFit/>
          </a:bodyPr>
          <a:lstStyle/>
          <a:p>
            <a:r>
              <a:rPr lang="en-US" u="sng" dirty="0"/>
              <a:t>Social +</a:t>
            </a:r>
          </a:p>
        </p:txBody>
      </p:sp>
      <p:pic>
        <p:nvPicPr>
          <p:cNvPr id="12" name="Picture 11"/>
          <p:cNvPicPr>
            <a:picLocks noChangeAspect="1"/>
          </p:cNvPicPr>
          <p:nvPr/>
        </p:nvPicPr>
        <p:blipFill>
          <a:blip r:embed="rId9"/>
          <a:stretch>
            <a:fillRect/>
          </a:stretch>
        </p:blipFill>
        <p:spPr>
          <a:xfrm>
            <a:off x="4755219" y="3319308"/>
            <a:ext cx="1015698" cy="1024092"/>
          </a:xfrm>
          <a:prstGeom prst="rect">
            <a:avLst/>
          </a:prstGeom>
        </p:spPr>
      </p:pic>
      <p:pic>
        <p:nvPicPr>
          <p:cNvPr id="14" name="Picture 13"/>
          <p:cNvPicPr>
            <a:picLocks noChangeAspect="1"/>
          </p:cNvPicPr>
          <p:nvPr/>
        </p:nvPicPr>
        <p:blipFill>
          <a:blip r:embed="rId10"/>
          <a:stretch>
            <a:fillRect/>
          </a:stretch>
        </p:blipFill>
        <p:spPr>
          <a:xfrm>
            <a:off x="4779527" y="2366284"/>
            <a:ext cx="930723" cy="922836"/>
          </a:xfrm>
          <a:prstGeom prst="rect">
            <a:avLst/>
          </a:prstGeom>
        </p:spPr>
      </p:pic>
      <p:pic>
        <p:nvPicPr>
          <p:cNvPr id="16" name="Picture 15"/>
          <p:cNvPicPr>
            <a:picLocks noChangeAspect="1"/>
          </p:cNvPicPr>
          <p:nvPr/>
        </p:nvPicPr>
        <p:blipFill>
          <a:blip r:embed="rId11"/>
          <a:stretch>
            <a:fillRect/>
          </a:stretch>
        </p:blipFill>
        <p:spPr>
          <a:xfrm>
            <a:off x="4821697" y="4377588"/>
            <a:ext cx="876446" cy="804012"/>
          </a:xfrm>
          <a:prstGeom prst="rect">
            <a:avLst/>
          </a:prstGeom>
        </p:spPr>
      </p:pic>
      <p:sp>
        <p:nvSpPr>
          <p:cNvPr id="43" name="TextBox 42"/>
          <p:cNvSpPr txBox="1"/>
          <p:nvPr/>
        </p:nvSpPr>
        <p:spPr>
          <a:xfrm>
            <a:off x="5845526" y="4495800"/>
            <a:ext cx="3048103" cy="523220"/>
          </a:xfrm>
          <a:prstGeom prst="rect">
            <a:avLst/>
          </a:prstGeom>
          <a:noFill/>
        </p:spPr>
        <p:txBody>
          <a:bodyPr wrap="square" lIns="45720" rIns="45720" rtlCol="0">
            <a:spAutoFit/>
          </a:bodyPr>
          <a:lstStyle/>
          <a:p>
            <a:r>
              <a:rPr lang="en-US" sz="1400" dirty="0">
                <a:solidFill>
                  <a:schemeClr val="bg1"/>
                </a:solidFill>
                <a:latin typeface="Arial" panose="020B0604020202020204" pitchFamily="34" charset="0"/>
                <a:cs typeface="Arial" panose="020B0604020202020204" pitchFamily="34" charset="0"/>
              </a:rPr>
              <a:t>Find global student with similar fields of study and interests worldwide.</a:t>
            </a:r>
          </a:p>
        </p:txBody>
      </p:sp>
      <p:pic>
        <p:nvPicPr>
          <p:cNvPr id="17" name="Picture 16"/>
          <p:cNvPicPr>
            <a:picLocks noChangeAspect="1"/>
          </p:cNvPicPr>
          <p:nvPr/>
        </p:nvPicPr>
        <p:blipFill>
          <a:blip r:embed="rId12"/>
          <a:stretch>
            <a:fillRect/>
          </a:stretch>
        </p:blipFill>
        <p:spPr>
          <a:xfrm>
            <a:off x="4819653" y="5301350"/>
            <a:ext cx="878489" cy="870850"/>
          </a:xfrm>
          <a:prstGeom prst="rect">
            <a:avLst/>
          </a:prstGeom>
        </p:spPr>
      </p:pic>
      <p:sp>
        <p:nvSpPr>
          <p:cNvPr id="44" name="TextBox 43"/>
          <p:cNvSpPr txBox="1"/>
          <p:nvPr/>
        </p:nvSpPr>
        <p:spPr>
          <a:xfrm>
            <a:off x="5847890" y="5475165"/>
            <a:ext cx="2903637" cy="523220"/>
          </a:xfrm>
          <a:prstGeom prst="rect">
            <a:avLst/>
          </a:prstGeom>
          <a:noFill/>
        </p:spPr>
        <p:txBody>
          <a:bodyPr wrap="square" lIns="45720" rIns="45720" rtlCol="0">
            <a:spAutoFit/>
          </a:bodyPr>
          <a:lstStyle/>
          <a:p>
            <a:r>
              <a:rPr lang="en-US" sz="1400" dirty="0">
                <a:solidFill>
                  <a:schemeClr val="bg1"/>
                </a:solidFill>
                <a:latin typeface="Arial" panose="020B0604020202020204" pitchFamily="34" charset="0"/>
                <a:cs typeface="Arial" panose="020B0604020202020204" pitchFamily="34" charset="0"/>
              </a:rPr>
              <a:t>Engage in learning discussions using Chat and Post tool</a:t>
            </a:r>
          </a:p>
        </p:txBody>
      </p:sp>
    </p:spTree>
    <p:extLst>
      <p:ext uri="{BB962C8B-B14F-4D97-AF65-F5344CB8AC3E}">
        <p14:creationId xmlns:p14="http://schemas.microsoft.com/office/powerpoint/2010/main" val="16979072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36A3B0-B2B3-4E4C-BA45-17E360893F06}"/>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ctrTitle"/>
          </p:nvPr>
        </p:nvSpPr>
        <p:spPr>
          <a:xfrm>
            <a:off x="304800" y="2514600"/>
            <a:ext cx="8458200" cy="1981201"/>
          </a:xfrm>
        </p:spPr>
        <p:txBody>
          <a:bodyPr/>
          <a:lstStyle/>
          <a:p>
            <a:pPr algn="ctr"/>
            <a:r>
              <a:rPr lang="en-US" sz="4800" dirty="0">
                <a:solidFill>
                  <a:schemeClr val="bg1"/>
                </a:solidFill>
              </a:rPr>
              <a:t>How to access the system</a:t>
            </a:r>
          </a:p>
        </p:txBody>
      </p:sp>
      <p:sp>
        <p:nvSpPr>
          <p:cNvPr id="3" name="Subtitle 2"/>
          <p:cNvSpPr>
            <a:spLocks noGrp="1"/>
          </p:cNvSpPr>
          <p:nvPr>
            <p:ph type="subTitle" idx="1"/>
          </p:nvPr>
        </p:nvSpPr>
        <p:spPr>
          <a:xfrm>
            <a:off x="457200" y="5726853"/>
            <a:ext cx="8305800" cy="709006"/>
          </a:xfrm>
        </p:spPr>
        <p:txBody>
          <a:bodyPr>
            <a:normAutofit fontScale="92500" lnSpcReduction="10000"/>
          </a:bodyPr>
          <a:lstStyle/>
          <a:p>
            <a:pPr algn="ctr"/>
            <a:r>
              <a:rPr lang="en-US" sz="3600" dirty="0">
                <a:solidFill>
                  <a:schemeClr val="bg1"/>
                </a:solidFill>
              </a:rPr>
              <a:t>Accessing Current Students Page</a:t>
            </a:r>
            <a:endParaRPr lang="en-US" sz="3600" dirty="0">
              <a:solidFill>
                <a:schemeClr val="bg1"/>
              </a:solidFill>
              <a:latin typeface="Arial" pitchFamily="34" charset="0"/>
              <a:cs typeface="Arial"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3954E-64BD-4833-8E6B-BD67DA822710}"/>
              </a:ext>
            </a:extLst>
          </p:cNvPr>
          <p:cNvPicPr>
            <a:picLocks noChangeAspect="1"/>
          </p:cNvPicPr>
          <p:nvPr/>
        </p:nvPicPr>
        <p:blipFill>
          <a:blip r:embed="rId3"/>
          <a:stretch>
            <a:fillRect/>
          </a:stretch>
        </p:blipFill>
        <p:spPr>
          <a:xfrm>
            <a:off x="0" y="0"/>
            <a:ext cx="9144000" cy="6857999"/>
          </a:xfrm>
          <a:prstGeom prst="rect">
            <a:avLst/>
          </a:prstGeom>
        </p:spPr>
      </p:pic>
      <p:pic>
        <p:nvPicPr>
          <p:cNvPr id="10" name="Picture 9">
            <a:extLst>
              <a:ext uri="{FF2B5EF4-FFF2-40B4-BE49-F238E27FC236}">
                <a16:creationId xmlns:a16="http://schemas.microsoft.com/office/drawing/2014/main" id="{79065336-93DF-4B80-9FF1-CEFD3D2424C9}"/>
              </a:ext>
            </a:extLst>
          </p:cNvPr>
          <p:cNvPicPr>
            <a:picLocks noChangeAspect="1"/>
          </p:cNvPicPr>
          <p:nvPr/>
        </p:nvPicPr>
        <p:blipFill>
          <a:blip r:embed="rId4"/>
          <a:stretch>
            <a:fillRect/>
          </a:stretch>
        </p:blipFill>
        <p:spPr>
          <a:xfrm>
            <a:off x="63906" y="2423496"/>
            <a:ext cx="9045503" cy="1950827"/>
          </a:xfrm>
          <a:prstGeom prst="rect">
            <a:avLst/>
          </a:prstGeom>
        </p:spPr>
      </p:pic>
      <p:pic>
        <p:nvPicPr>
          <p:cNvPr id="7" name="Picture 6"/>
          <p:cNvPicPr>
            <a:picLocks noChangeAspect="1"/>
          </p:cNvPicPr>
          <p:nvPr/>
        </p:nvPicPr>
        <p:blipFill>
          <a:blip r:embed="rId5"/>
          <a:stretch>
            <a:fillRect/>
          </a:stretch>
        </p:blipFill>
        <p:spPr>
          <a:xfrm>
            <a:off x="7575884" y="24064"/>
            <a:ext cx="1524000" cy="447420"/>
          </a:xfrm>
          <a:prstGeom prst="rect">
            <a:avLst/>
          </a:prstGeom>
        </p:spPr>
      </p:pic>
      <p:sp>
        <p:nvSpPr>
          <p:cNvPr id="2" name="Title 1"/>
          <p:cNvSpPr>
            <a:spLocks noGrp="1"/>
          </p:cNvSpPr>
          <p:nvPr>
            <p:ph type="title"/>
          </p:nvPr>
        </p:nvSpPr>
        <p:spPr>
          <a:xfrm>
            <a:off x="189246" y="1121343"/>
            <a:ext cx="8153400" cy="1049235"/>
          </a:xfrm>
        </p:spPr>
        <p:txBody>
          <a:bodyPr/>
          <a:lstStyle/>
          <a:p>
            <a:r>
              <a:rPr lang="en-US" dirty="0">
                <a:solidFill>
                  <a:schemeClr val="bg1"/>
                </a:solidFill>
              </a:rPr>
              <a:t>To Access Current Students Page</a:t>
            </a:r>
          </a:p>
        </p:txBody>
      </p:sp>
      <p:sp>
        <p:nvSpPr>
          <p:cNvPr id="9" name="TextBox 8"/>
          <p:cNvSpPr txBox="1"/>
          <p:nvPr/>
        </p:nvSpPr>
        <p:spPr>
          <a:xfrm>
            <a:off x="152399" y="1769293"/>
            <a:ext cx="5313891" cy="369332"/>
          </a:xfrm>
          <a:prstGeom prst="rect">
            <a:avLst/>
          </a:prstGeom>
          <a:noFill/>
        </p:spPr>
        <p:txBody>
          <a:bodyPr wrap="none" rtlCol="0">
            <a:spAutoFit/>
          </a:bodyPr>
          <a:lstStyle/>
          <a:p>
            <a:r>
              <a:rPr lang="en-US" b="1" dirty="0">
                <a:hlinkClick r:id="rId6"/>
              </a:rPr>
              <a:t>https://www.ucsiuniversity.edu.my/current-students</a:t>
            </a:r>
            <a:r>
              <a:rPr lang="en-US" b="1" dirty="0"/>
              <a:t> </a:t>
            </a:r>
          </a:p>
        </p:txBody>
      </p:sp>
      <p:pic>
        <p:nvPicPr>
          <p:cNvPr id="11" name="Picture 10">
            <a:extLst>
              <a:ext uri="{FF2B5EF4-FFF2-40B4-BE49-F238E27FC236}">
                <a16:creationId xmlns:a16="http://schemas.microsoft.com/office/drawing/2014/main" id="{7ED393DE-8D2A-4B74-8F5D-8CD0F109C625}"/>
              </a:ext>
            </a:extLst>
          </p:cNvPr>
          <p:cNvPicPr>
            <a:picLocks noChangeAspect="1"/>
          </p:cNvPicPr>
          <p:nvPr/>
        </p:nvPicPr>
        <p:blipFill>
          <a:blip r:embed="rId7"/>
          <a:stretch>
            <a:fillRect/>
          </a:stretch>
        </p:blipFill>
        <p:spPr>
          <a:xfrm>
            <a:off x="5554027" y="4521765"/>
            <a:ext cx="2624298" cy="2066925"/>
          </a:xfrm>
          <a:prstGeom prst="rect">
            <a:avLst/>
          </a:prstGeom>
        </p:spPr>
      </p:pic>
      <p:sp>
        <p:nvSpPr>
          <p:cNvPr id="8" name="Down Arrow 7"/>
          <p:cNvSpPr/>
          <p:nvPr/>
        </p:nvSpPr>
        <p:spPr>
          <a:xfrm>
            <a:off x="7324424" y="2254884"/>
            <a:ext cx="502920" cy="64008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Right Arrow 5"/>
          <p:cNvSpPr/>
          <p:nvPr/>
        </p:nvSpPr>
        <p:spPr>
          <a:xfrm>
            <a:off x="6085108" y="4521765"/>
            <a:ext cx="777240" cy="50292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580727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361491-826A-45FF-904A-2952574885EC}"/>
              </a:ext>
            </a:extLst>
          </p:cNvPr>
          <p:cNvPicPr>
            <a:picLocks noChangeAspect="1"/>
          </p:cNvPicPr>
          <p:nvPr/>
        </p:nvPicPr>
        <p:blipFill>
          <a:blip r:embed="rId3"/>
          <a:stretch>
            <a:fillRect/>
          </a:stretch>
        </p:blipFill>
        <p:spPr>
          <a:xfrm>
            <a:off x="0" y="0"/>
            <a:ext cx="9144000" cy="6857999"/>
          </a:xfrm>
          <a:prstGeom prst="rect">
            <a:avLst/>
          </a:prstGeom>
        </p:spPr>
      </p:pic>
      <p:pic>
        <p:nvPicPr>
          <p:cNvPr id="3" name="Picture 2">
            <a:extLst>
              <a:ext uri="{FF2B5EF4-FFF2-40B4-BE49-F238E27FC236}">
                <a16:creationId xmlns:a16="http://schemas.microsoft.com/office/drawing/2014/main" id="{35471DDD-3BF8-425A-B6C2-BE2C15B1D3D8}"/>
              </a:ext>
            </a:extLst>
          </p:cNvPr>
          <p:cNvPicPr>
            <a:picLocks noChangeAspect="1"/>
          </p:cNvPicPr>
          <p:nvPr/>
        </p:nvPicPr>
        <p:blipFill>
          <a:blip r:embed="rId4"/>
          <a:stretch>
            <a:fillRect/>
          </a:stretch>
        </p:blipFill>
        <p:spPr>
          <a:xfrm>
            <a:off x="4187430" y="1833002"/>
            <a:ext cx="4270770" cy="4643438"/>
          </a:xfrm>
          <a:prstGeom prst="rect">
            <a:avLst/>
          </a:prstGeom>
        </p:spPr>
      </p:pic>
      <p:pic>
        <p:nvPicPr>
          <p:cNvPr id="7" name="Picture 6"/>
          <p:cNvPicPr>
            <a:picLocks noChangeAspect="1"/>
          </p:cNvPicPr>
          <p:nvPr/>
        </p:nvPicPr>
        <p:blipFill>
          <a:blip r:embed="rId5"/>
          <a:stretch>
            <a:fillRect/>
          </a:stretch>
        </p:blipFill>
        <p:spPr>
          <a:xfrm>
            <a:off x="7575884" y="24064"/>
            <a:ext cx="1524000" cy="447420"/>
          </a:xfrm>
          <a:prstGeom prst="rect">
            <a:avLst/>
          </a:prstGeom>
        </p:spPr>
      </p:pic>
      <p:sp>
        <p:nvSpPr>
          <p:cNvPr id="2" name="Title 1"/>
          <p:cNvSpPr>
            <a:spLocks noGrp="1"/>
          </p:cNvSpPr>
          <p:nvPr>
            <p:ph type="title"/>
          </p:nvPr>
        </p:nvSpPr>
        <p:spPr>
          <a:xfrm>
            <a:off x="200818" y="777367"/>
            <a:ext cx="3986612" cy="1049235"/>
          </a:xfrm>
        </p:spPr>
        <p:txBody>
          <a:bodyPr>
            <a:normAutofit fontScale="90000"/>
          </a:bodyPr>
          <a:lstStyle/>
          <a:p>
            <a:r>
              <a:rPr lang="en-US" dirty="0">
                <a:solidFill>
                  <a:schemeClr val="bg1"/>
                </a:solidFill>
              </a:rPr>
              <a:t>To Access Current Students Page</a:t>
            </a:r>
          </a:p>
        </p:txBody>
      </p:sp>
      <p:sp>
        <p:nvSpPr>
          <p:cNvPr id="9" name="TextBox 8"/>
          <p:cNvSpPr txBox="1"/>
          <p:nvPr/>
        </p:nvSpPr>
        <p:spPr>
          <a:xfrm>
            <a:off x="3645975" y="1266777"/>
            <a:ext cx="5727209" cy="369332"/>
          </a:xfrm>
          <a:prstGeom prst="rect">
            <a:avLst/>
          </a:prstGeom>
          <a:noFill/>
        </p:spPr>
        <p:txBody>
          <a:bodyPr wrap="none" rtlCol="0">
            <a:spAutoFit/>
          </a:bodyPr>
          <a:lstStyle/>
          <a:p>
            <a:r>
              <a:rPr lang="en-US" b="1" dirty="0">
                <a:solidFill>
                  <a:schemeClr val="bg1"/>
                </a:solidFill>
                <a:hlinkClick r:id="rId6">
                  <a:extLst>
                    <a:ext uri="{A12FA001-AC4F-418D-AE19-62706E023703}">
                      <ahyp:hlinkClr xmlns:ahyp="http://schemas.microsoft.com/office/drawing/2018/hyperlinkcolor" val="tx"/>
                    </a:ext>
                  </a:extLst>
                </a:hlinkClick>
              </a:rPr>
              <a:t>https://www.ucsiuniversity.edu.my/current-students</a:t>
            </a:r>
            <a:r>
              <a:rPr lang="en-US" b="1" dirty="0">
                <a:solidFill>
                  <a:schemeClr val="bg1"/>
                </a:solidFill>
              </a:rPr>
              <a:t> </a:t>
            </a:r>
          </a:p>
        </p:txBody>
      </p:sp>
      <p:sp>
        <p:nvSpPr>
          <p:cNvPr id="13" name="Oval 12"/>
          <p:cNvSpPr/>
          <p:nvPr/>
        </p:nvSpPr>
        <p:spPr>
          <a:xfrm>
            <a:off x="4267200" y="5610529"/>
            <a:ext cx="609600" cy="594705"/>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solidFill>
                  <a:schemeClr val="bg1"/>
                </a:solidFill>
              </a:rPr>
              <a:t>1</a:t>
            </a:r>
          </a:p>
        </p:txBody>
      </p:sp>
      <p:sp>
        <p:nvSpPr>
          <p:cNvPr id="14" name="Rounded Rectangle 13"/>
          <p:cNvSpPr/>
          <p:nvPr/>
        </p:nvSpPr>
        <p:spPr>
          <a:xfrm>
            <a:off x="499274" y="5107782"/>
            <a:ext cx="2624926" cy="12192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342900" indent="-342900">
              <a:buFont typeface="+mj-lt"/>
              <a:buAutoNum type="arabicPeriod"/>
            </a:pPr>
            <a:r>
              <a:rPr lang="en-US" dirty="0">
                <a:solidFill>
                  <a:schemeClr val="bg1"/>
                </a:solidFill>
              </a:rPr>
              <a:t>IIS Student/Guardian</a:t>
            </a:r>
          </a:p>
        </p:txBody>
      </p:sp>
      <p:pic>
        <p:nvPicPr>
          <p:cNvPr id="12" name="Picture 11">
            <a:extLst>
              <a:ext uri="{FF2B5EF4-FFF2-40B4-BE49-F238E27FC236}">
                <a16:creationId xmlns:a16="http://schemas.microsoft.com/office/drawing/2014/main" id="{A9E7CD5C-45F5-4324-A5AF-720FE07B6EC6}"/>
              </a:ext>
            </a:extLst>
          </p:cNvPr>
          <p:cNvPicPr>
            <a:picLocks noChangeAspect="1"/>
          </p:cNvPicPr>
          <p:nvPr/>
        </p:nvPicPr>
        <p:blipFill>
          <a:blip r:embed="rId7"/>
          <a:stretch>
            <a:fillRect/>
          </a:stretch>
        </p:blipFill>
        <p:spPr>
          <a:xfrm>
            <a:off x="510787" y="2796264"/>
            <a:ext cx="2624925" cy="2194836"/>
          </a:xfrm>
          <a:prstGeom prst="rect">
            <a:avLst/>
          </a:prstGeom>
        </p:spPr>
      </p:pic>
      <p:sp>
        <p:nvSpPr>
          <p:cNvPr id="10" name="Rectangle 9">
            <a:extLst>
              <a:ext uri="{FF2B5EF4-FFF2-40B4-BE49-F238E27FC236}">
                <a16:creationId xmlns:a16="http://schemas.microsoft.com/office/drawing/2014/main" id="{8A6DF0AA-3BE7-4BEF-B0AB-150D983A7F96}"/>
              </a:ext>
            </a:extLst>
          </p:cNvPr>
          <p:cNvSpPr/>
          <p:nvPr/>
        </p:nvSpPr>
        <p:spPr>
          <a:xfrm>
            <a:off x="5006370" y="5717382"/>
            <a:ext cx="1098180" cy="381000"/>
          </a:xfrm>
          <a:prstGeom prst="rect">
            <a:avLst/>
          </a:prstGeom>
          <a:noFill/>
          <a:ln w="34925">
            <a:solidFill>
              <a:srgbClr val="F01E23"/>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776862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1F23DB-FCFA-4096-9913-3FB03613E46E}"/>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p:txBody>
          <a:bodyPr/>
          <a:lstStyle/>
          <a:p>
            <a:r>
              <a:rPr lang="en-US" dirty="0"/>
              <a:t>To Access IIS2</a:t>
            </a:r>
          </a:p>
        </p:txBody>
      </p:sp>
      <p:sp>
        <p:nvSpPr>
          <p:cNvPr id="7" name="Content Placeholder 2"/>
          <p:cNvSpPr>
            <a:spLocks noGrp="1"/>
          </p:cNvSpPr>
          <p:nvPr>
            <p:ph idx="1"/>
          </p:nvPr>
        </p:nvSpPr>
        <p:spPr>
          <a:xfrm>
            <a:off x="190500" y="606233"/>
            <a:ext cx="8763000" cy="5791200"/>
          </a:xfrm>
        </p:spPr>
        <p:txBody>
          <a:bodyPr/>
          <a:lstStyle/>
          <a:p>
            <a:pPr>
              <a:buNone/>
            </a:pPr>
            <a:endParaRPr lang="en-US" sz="1200" dirty="0">
              <a:solidFill>
                <a:schemeClr val="bg1"/>
              </a:solidFill>
            </a:endParaRPr>
          </a:p>
          <a:p>
            <a:pPr>
              <a:buNone/>
            </a:pPr>
            <a:endParaRPr lang="en-US" sz="1800" dirty="0">
              <a:solidFill>
                <a:schemeClr val="bg1"/>
              </a:solidFill>
            </a:endParaRPr>
          </a:p>
          <a:p>
            <a:pPr>
              <a:buNone/>
            </a:pPr>
            <a:r>
              <a:rPr lang="en-US" sz="1800" dirty="0">
                <a:solidFill>
                  <a:schemeClr val="bg1"/>
                </a:solidFill>
              </a:rPr>
              <a:t>Once you click IIS Version 2, login screen as below will appear.</a:t>
            </a:r>
          </a:p>
          <a:p>
            <a:pPr>
              <a:buNone/>
            </a:pPr>
            <a:endParaRPr lang="en-US" sz="1000" dirty="0">
              <a:solidFill>
                <a:schemeClr val="bg1"/>
              </a:solidFill>
            </a:endParaRPr>
          </a:p>
        </p:txBody>
      </p:sp>
      <p:pic>
        <p:nvPicPr>
          <p:cNvPr id="8" name="Picture 7"/>
          <p:cNvPicPr>
            <a:picLocks noChangeAspect="1"/>
          </p:cNvPicPr>
          <p:nvPr/>
        </p:nvPicPr>
        <p:blipFill>
          <a:blip r:embed="rId4"/>
          <a:stretch>
            <a:fillRect/>
          </a:stretch>
        </p:blipFill>
        <p:spPr>
          <a:xfrm>
            <a:off x="7575884" y="24064"/>
            <a:ext cx="1524000" cy="447420"/>
          </a:xfrm>
          <a:prstGeom prst="rect">
            <a:avLst/>
          </a:prstGeom>
        </p:spPr>
      </p:pic>
      <p:sp>
        <p:nvSpPr>
          <p:cNvPr id="13" name="TextBox 12">
            <a:extLst>
              <a:ext uri="{FF2B5EF4-FFF2-40B4-BE49-F238E27FC236}">
                <a16:creationId xmlns:a16="http://schemas.microsoft.com/office/drawing/2014/main" id="{B6B789EB-A0D5-4961-A697-9D8359763E5D}"/>
              </a:ext>
            </a:extLst>
          </p:cNvPr>
          <p:cNvSpPr txBox="1"/>
          <p:nvPr/>
        </p:nvSpPr>
        <p:spPr>
          <a:xfrm>
            <a:off x="5061284" y="3957947"/>
            <a:ext cx="3276600" cy="769441"/>
          </a:xfrm>
          <a:prstGeom prst="rect">
            <a:avLst/>
          </a:prstGeom>
          <a:noFill/>
          <a:ln w="28575">
            <a:solidFill>
              <a:srgbClr val="FF0000"/>
            </a:solidFill>
          </a:ln>
        </p:spPr>
        <p:txBody>
          <a:bodyPr wrap="square" rtlCol="0">
            <a:spAutoFit/>
          </a:bodyPr>
          <a:lstStyle/>
          <a:p>
            <a:r>
              <a:rPr lang="en-US" dirty="0">
                <a:solidFill>
                  <a:schemeClr val="bg1"/>
                </a:solidFill>
              </a:rPr>
              <a:t>Username : student ID number</a:t>
            </a:r>
          </a:p>
          <a:p>
            <a:endParaRPr lang="en-US" sz="800" dirty="0">
              <a:solidFill>
                <a:schemeClr val="bg1"/>
              </a:solidFill>
            </a:endParaRPr>
          </a:p>
          <a:p>
            <a:r>
              <a:rPr lang="en-US" dirty="0">
                <a:solidFill>
                  <a:schemeClr val="bg1"/>
                </a:solidFill>
              </a:rPr>
              <a:t>Password : as given in email</a:t>
            </a:r>
          </a:p>
        </p:txBody>
      </p:sp>
      <p:pic>
        <p:nvPicPr>
          <p:cNvPr id="3" name="Picture 2">
            <a:extLst>
              <a:ext uri="{FF2B5EF4-FFF2-40B4-BE49-F238E27FC236}">
                <a16:creationId xmlns:a16="http://schemas.microsoft.com/office/drawing/2014/main" id="{F179B25C-FB6E-4131-A8B2-5D26477133AB}"/>
              </a:ext>
            </a:extLst>
          </p:cNvPr>
          <p:cNvPicPr>
            <a:picLocks noChangeAspect="1"/>
          </p:cNvPicPr>
          <p:nvPr/>
        </p:nvPicPr>
        <p:blipFill>
          <a:blip r:embed="rId5"/>
          <a:stretch>
            <a:fillRect/>
          </a:stretch>
        </p:blipFill>
        <p:spPr>
          <a:xfrm>
            <a:off x="866861" y="1988504"/>
            <a:ext cx="3961154" cy="4557713"/>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60CE30-79A7-4543-A95D-344C61E76A50}"/>
              </a:ext>
            </a:extLst>
          </p:cNvPr>
          <p:cNvPicPr>
            <a:picLocks noChangeAspect="1"/>
          </p:cNvPicPr>
          <p:nvPr/>
        </p:nvPicPr>
        <p:blipFill>
          <a:blip r:embed="rId3"/>
          <a:stretch>
            <a:fillRect/>
          </a:stretch>
        </p:blipFill>
        <p:spPr>
          <a:xfrm>
            <a:off x="0" y="0"/>
            <a:ext cx="9144000" cy="6857999"/>
          </a:xfrm>
          <a:prstGeom prst="rect">
            <a:avLst/>
          </a:prstGeom>
        </p:spPr>
      </p:pic>
      <p:pic>
        <p:nvPicPr>
          <p:cNvPr id="4" name="Picture 3">
            <a:extLst>
              <a:ext uri="{FF2B5EF4-FFF2-40B4-BE49-F238E27FC236}">
                <a16:creationId xmlns:a16="http://schemas.microsoft.com/office/drawing/2014/main" id="{B6101396-B041-4B9A-9031-F88EF8645A54}"/>
              </a:ext>
            </a:extLst>
          </p:cNvPr>
          <p:cNvPicPr>
            <a:picLocks noChangeAspect="1"/>
          </p:cNvPicPr>
          <p:nvPr/>
        </p:nvPicPr>
        <p:blipFill>
          <a:blip r:embed="rId4"/>
          <a:stretch>
            <a:fillRect/>
          </a:stretch>
        </p:blipFill>
        <p:spPr>
          <a:xfrm>
            <a:off x="328163" y="3304613"/>
            <a:ext cx="8450292" cy="2715187"/>
          </a:xfrm>
          <a:prstGeom prst="rect">
            <a:avLst/>
          </a:prstGeom>
        </p:spPr>
      </p:pic>
      <p:sp>
        <p:nvSpPr>
          <p:cNvPr id="2" name="Title 1"/>
          <p:cNvSpPr>
            <a:spLocks noGrp="1"/>
          </p:cNvSpPr>
          <p:nvPr>
            <p:ph type="title"/>
          </p:nvPr>
        </p:nvSpPr>
        <p:spPr>
          <a:xfrm>
            <a:off x="152400" y="228600"/>
            <a:ext cx="8763000" cy="685800"/>
          </a:xfrm>
        </p:spPr>
        <p:txBody>
          <a:bodyPr/>
          <a:lstStyle/>
          <a:p>
            <a:r>
              <a:rPr lang="en-US" dirty="0">
                <a:solidFill>
                  <a:schemeClr val="bg1"/>
                </a:solidFill>
              </a:rPr>
              <a:t>IIS Student Portal Homepage</a:t>
            </a:r>
          </a:p>
        </p:txBody>
      </p:sp>
      <p:sp>
        <p:nvSpPr>
          <p:cNvPr id="3" name="Content Placeholder 2"/>
          <p:cNvSpPr>
            <a:spLocks noGrp="1"/>
          </p:cNvSpPr>
          <p:nvPr>
            <p:ph idx="1"/>
          </p:nvPr>
        </p:nvSpPr>
        <p:spPr>
          <a:xfrm>
            <a:off x="160355" y="1371600"/>
            <a:ext cx="8763000" cy="5029200"/>
          </a:xfrm>
        </p:spPr>
        <p:txBody>
          <a:bodyPr/>
          <a:lstStyle/>
          <a:p>
            <a:r>
              <a:rPr lang="en-US" dirty="0">
                <a:solidFill>
                  <a:schemeClr val="bg1"/>
                </a:solidFill>
              </a:rPr>
              <a:t>Upon a successful login or password change, you will see the screen as shown below:-</a:t>
            </a:r>
          </a:p>
        </p:txBody>
      </p:sp>
      <p:pic>
        <p:nvPicPr>
          <p:cNvPr id="7" name="Picture 6"/>
          <p:cNvPicPr>
            <a:picLocks noChangeAspect="1"/>
          </p:cNvPicPr>
          <p:nvPr/>
        </p:nvPicPr>
        <p:blipFill>
          <a:blip r:embed="rId5"/>
          <a:stretch>
            <a:fillRect/>
          </a:stretch>
        </p:blipFill>
        <p:spPr>
          <a:xfrm>
            <a:off x="7575884" y="24064"/>
            <a:ext cx="1524000" cy="447420"/>
          </a:xfrm>
          <a:prstGeom prst="rect">
            <a:avLst/>
          </a:prstGeom>
        </p:spPr>
      </p:pic>
      <p:sp>
        <p:nvSpPr>
          <p:cNvPr id="10" name="Rectangle 9"/>
          <p:cNvSpPr/>
          <p:nvPr/>
        </p:nvSpPr>
        <p:spPr>
          <a:xfrm>
            <a:off x="328163" y="3505200"/>
            <a:ext cx="3156586" cy="270428"/>
          </a:xfrm>
          <a:prstGeom prst="rect">
            <a:avLst/>
          </a:prstGeom>
          <a:noFill/>
          <a:ln w="38100">
            <a:solidFill>
              <a:srgbClr val="F01E23"/>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TextBox 7"/>
          <p:cNvSpPr txBox="1"/>
          <p:nvPr/>
        </p:nvSpPr>
        <p:spPr>
          <a:xfrm>
            <a:off x="4267200" y="2706973"/>
            <a:ext cx="2514600" cy="461665"/>
          </a:xfrm>
          <a:prstGeom prst="rect">
            <a:avLst/>
          </a:prstGeom>
          <a:effectLst>
            <a:glow rad="101600">
              <a:schemeClr val="accent6">
                <a:satMod val="175000"/>
                <a:alpha val="40000"/>
              </a:schemeClr>
            </a:glow>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buNone/>
            </a:pPr>
            <a:r>
              <a:rPr lang="en-US" sz="2400" dirty="0">
                <a:solidFill>
                  <a:schemeClr val="bg1"/>
                </a:solidFill>
                <a:latin typeface="Arial" pitchFamily="34" charset="0"/>
                <a:cs typeface="Arial" pitchFamily="34" charset="0"/>
              </a:rPr>
              <a:t>Main function tab</a:t>
            </a:r>
          </a:p>
        </p:txBody>
      </p:sp>
      <p:cxnSp>
        <p:nvCxnSpPr>
          <p:cNvPr id="11" name="Straight Connector 10"/>
          <p:cNvCxnSpPr>
            <a:cxnSpLocks/>
          </p:cNvCxnSpPr>
          <p:nvPr/>
        </p:nvCxnSpPr>
        <p:spPr>
          <a:xfrm flipH="1">
            <a:off x="2957012" y="3035358"/>
            <a:ext cx="1222516" cy="638556"/>
          </a:xfrm>
          <a:prstGeom prst="line">
            <a:avLst/>
          </a:prstGeom>
          <a:ln w="34925">
            <a:solidFill>
              <a:schemeClr val="accent6">
                <a:lumMod val="75000"/>
              </a:schemeClr>
            </a:solidFill>
            <a:tailEnd type="triangle"/>
          </a:ln>
          <a:effectLst>
            <a:glow rad="101600">
              <a:schemeClr val="accent6">
                <a:satMod val="175000"/>
                <a:alpha val="40000"/>
              </a:schemeClr>
            </a:glow>
            <a:outerShdw blurRad="50800" dist="38100" dir="18900000" algn="bl" rotWithShape="0">
              <a:prstClr val="black">
                <a:alpha val="40000"/>
              </a:prstClr>
            </a:outerShd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B5166E-2C89-4889-905D-B40E05CAB9CE}"/>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p:txBody>
          <a:bodyPr/>
          <a:lstStyle/>
          <a:p>
            <a:r>
              <a:rPr lang="en-US" dirty="0">
                <a:solidFill>
                  <a:schemeClr val="bg1"/>
                </a:solidFill>
              </a:rPr>
              <a:t>Print / View Offer Letter</a:t>
            </a:r>
          </a:p>
        </p:txBody>
      </p:sp>
      <p:sp>
        <p:nvSpPr>
          <p:cNvPr id="3" name="Content Placeholder 2"/>
          <p:cNvSpPr>
            <a:spLocks noGrp="1"/>
          </p:cNvSpPr>
          <p:nvPr>
            <p:ph idx="1"/>
          </p:nvPr>
        </p:nvSpPr>
        <p:spPr>
          <a:xfrm>
            <a:off x="381000" y="1364382"/>
            <a:ext cx="3679371" cy="4724400"/>
          </a:xfrm>
        </p:spPr>
        <p:txBody>
          <a:bodyPr>
            <a:normAutofit/>
          </a:bodyPr>
          <a:lstStyle/>
          <a:p>
            <a:pPr marL="0" indent="0">
              <a:buNone/>
            </a:pPr>
            <a:endParaRPr lang="en-US" sz="2400" dirty="0">
              <a:solidFill>
                <a:schemeClr val="bg1"/>
              </a:solidFill>
            </a:endParaRPr>
          </a:p>
          <a:p>
            <a:pPr marL="0" indent="0">
              <a:buNone/>
            </a:pPr>
            <a:r>
              <a:rPr lang="en-US" sz="2400" dirty="0">
                <a:solidFill>
                  <a:schemeClr val="bg1"/>
                </a:solidFill>
              </a:rPr>
              <a:t>Click at Offer Status box to print offer letter.</a:t>
            </a:r>
          </a:p>
        </p:txBody>
      </p:sp>
      <p:pic>
        <p:nvPicPr>
          <p:cNvPr id="7" name="Picture 6"/>
          <p:cNvPicPr>
            <a:picLocks noChangeAspect="1"/>
          </p:cNvPicPr>
          <p:nvPr/>
        </p:nvPicPr>
        <p:blipFill>
          <a:blip r:embed="rId4"/>
          <a:stretch>
            <a:fillRect/>
          </a:stretch>
        </p:blipFill>
        <p:spPr>
          <a:xfrm>
            <a:off x="7575884" y="24064"/>
            <a:ext cx="1524000" cy="447420"/>
          </a:xfrm>
          <a:prstGeom prst="rect">
            <a:avLst/>
          </a:prstGeom>
        </p:spPr>
      </p:pic>
      <p:pic>
        <p:nvPicPr>
          <p:cNvPr id="5" name="Picture 4">
            <a:extLst>
              <a:ext uri="{FF2B5EF4-FFF2-40B4-BE49-F238E27FC236}">
                <a16:creationId xmlns:a16="http://schemas.microsoft.com/office/drawing/2014/main" id="{625EB15A-BECE-483A-ADD2-44741267B20D}"/>
              </a:ext>
            </a:extLst>
          </p:cNvPr>
          <p:cNvPicPr>
            <a:picLocks noChangeAspect="1"/>
          </p:cNvPicPr>
          <p:nvPr/>
        </p:nvPicPr>
        <p:blipFill>
          <a:blip r:embed="rId5"/>
          <a:stretch>
            <a:fillRect/>
          </a:stretch>
        </p:blipFill>
        <p:spPr>
          <a:xfrm>
            <a:off x="841602" y="4038600"/>
            <a:ext cx="1838325" cy="1390650"/>
          </a:xfrm>
          <a:prstGeom prst="rect">
            <a:avLst/>
          </a:prstGeom>
        </p:spPr>
      </p:pic>
      <p:pic>
        <p:nvPicPr>
          <p:cNvPr id="6" name="Picture 5">
            <a:extLst>
              <a:ext uri="{FF2B5EF4-FFF2-40B4-BE49-F238E27FC236}">
                <a16:creationId xmlns:a16="http://schemas.microsoft.com/office/drawing/2014/main" id="{4F0C84D7-8909-4FC5-ACFC-C1AC8AF24A37}"/>
              </a:ext>
            </a:extLst>
          </p:cNvPr>
          <p:cNvPicPr>
            <a:picLocks noChangeAspect="1"/>
          </p:cNvPicPr>
          <p:nvPr/>
        </p:nvPicPr>
        <p:blipFill>
          <a:blip r:embed="rId6"/>
          <a:stretch>
            <a:fillRect/>
          </a:stretch>
        </p:blipFill>
        <p:spPr>
          <a:xfrm>
            <a:off x="3595234" y="3218137"/>
            <a:ext cx="5181600" cy="2477335"/>
          </a:xfrm>
          <a:prstGeom prst="rect">
            <a:avLst/>
          </a:prstGeom>
        </p:spPr>
      </p:pic>
      <p:sp>
        <p:nvSpPr>
          <p:cNvPr id="14" name="Rectangle 13">
            <a:extLst>
              <a:ext uri="{FF2B5EF4-FFF2-40B4-BE49-F238E27FC236}">
                <a16:creationId xmlns:a16="http://schemas.microsoft.com/office/drawing/2014/main" id="{16C2ED94-2A2B-4CC2-B3FE-F927918FFBB4}"/>
              </a:ext>
            </a:extLst>
          </p:cNvPr>
          <p:cNvSpPr/>
          <p:nvPr/>
        </p:nvSpPr>
        <p:spPr>
          <a:xfrm>
            <a:off x="7467600" y="4863429"/>
            <a:ext cx="685800" cy="685799"/>
          </a:xfrm>
          <a:prstGeom prst="rect">
            <a:avLst/>
          </a:prstGeom>
          <a:noFill/>
          <a:ln w="34925">
            <a:solidFill>
              <a:srgbClr val="F01E23"/>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5067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55E227-4D8B-4C2B-A478-17783DDD2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43" name="Rectangle 1026"/>
          <p:cNvSpPr>
            <a:spLocks noChangeArrowheads="1"/>
          </p:cNvSpPr>
          <p:nvPr/>
        </p:nvSpPr>
        <p:spPr bwMode="auto">
          <a:xfrm>
            <a:off x="1143000" y="1905000"/>
            <a:ext cx="8001000" cy="3785652"/>
          </a:xfrm>
          <a:prstGeom prst="rect">
            <a:avLst/>
          </a:prstGeom>
          <a:noFill/>
          <a:ln w="9525">
            <a:noFill/>
            <a:miter lim="800000"/>
            <a:headEnd/>
            <a:tailEnd/>
          </a:ln>
        </p:spPr>
        <p:txBody>
          <a:bodyPr>
            <a:spAutoFit/>
          </a:bodyPr>
          <a:lstStyle/>
          <a:p>
            <a:pPr marL="346075" marR="0" lvl="0" indent="-346075" algn="l" defTabSz="4572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Refundable Deposits  (continued…)</a:t>
            </a:r>
            <a:r>
              <a:rPr kumimoji="0" lang="en-US" sz="3000" b="1"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t>
            </a:r>
            <a:endPar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346075" marR="0" lvl="0" indent="-346075"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Refundable Deposits are not refundable under </a:t>
            </a:r>
          </a:p>
          <a:p>
            <a:pPr marL="346075" marR="0" lvl="0" indent="-346075"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the following circumstances:</a:t>
            </a:r>
          </a:p>
          <a:p>
            <a:pPr marL="346075" marR="0" lvl="0" indent="-346075" algn="l" defTabSz="4572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346075" marR="0" lvl="0" indent="-346075"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Outstanding library books</a:t>
            </a:r>
          </a:p>
          <a:p>
            <a:pPr marL="346075" marR="0" lvl="0" indent="-346075"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Caused damages to UCSI University property</a:t>
            </a:r>
          </a:p>
          <a:p>
            <a:pPr marL="346075" marR="0" lvl="0" indent="-346075"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Outstanding Fee (refundable deposits will be used to offset any fees owed)</a:t>
            </a:r>
          </a:p>
        </p:txBody>
      </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359258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D1FE92-B9CD-4147-976E-77740B277DCD}"/>
              </a:ext>
            </a:extLst>
          </p:cNvPr>
          <p:cNvPicPr>
            <a:picLocks noChangeAspect="1"/>
          </p:cNvPicPr>
          <p:nvPr/>
        </p:nvPicPr>
        <p:blipFill>
          <a:blip r:embed="rId3"/>
          <a:stretch>
            <a:fillRect/>
          </a:stretch>
        </p:blipFill>
        <p:spPr>
          <a:xfrm>
            <a:off x="0" y="0"/>
            <a:ext cx="9144000" cy="6857999"/>
          </a:xfrm>
          <a:prstGeom prst="rect">
            <a:avLst/>
          </a:prstGeom>
        </p:spPr>
      </p:pic>
      <p:pic>
        <p:nvPicPr>
          <p:cNvPr id="4" name="Picture 3">
            <a:extLst>
              <a:ext uri="{FF2B5EF4-FFF2-40B4-BE49-F238E27FC236}">
                <a16:creationId xmlns:a16="http://schemas.microsoft.com/office/drawing/2014/main" id="{2FFCFA4E-058A-48D5-96EE-A7F8D8F9989A}"/>
              </a:ext>
            </a:extLst>
          </p:cNvPr>
          <p:cNvPicPr>
            <a:picLocks noChangeAspect="1"/>
          </p:cNvPicPr>
          <p:nvPr/>
        </p:nvPicPr>
        <p:blipFill>
          <a:blip r:embed="rId4"/>
          <a:stretch>
            <a:fillRect/>
          </a:stretch>
        </p:blipFill>
        <p:spPr>
          <a:xfrm>
            <a:off x="3062967" y="2598657"/>
            <a:ext cx="5721804" cy="3502609"/>
          </a:xfrm>
          <a:prstGeom prst="rect">
            <a:avLst/>
          </a:prstGeom>
        </p:spPr>
      </p:pic>
      <p:sp>
        <p:nvSpPr>
          <p:cNvPr id="2" name="Title 1"/>
          <p:cNvSpPr>
            <a:spLocks noGrp="1"/>
          </p:cNvSpPr>
          <p:nvPr>
            <p:ph type="title"/>
          </p:nvPr>
        </p:nvSpPr>
        <p:spPr>
          <a:xfrm>
            <a:off x="152400" y="228600"/>
            <a:ext cx="8763000" cy="685800"/>
          </a:xfrm>
        </p:spPr>
        <p:txBody>
          <a:bodyPr/>
          <a:lstStyle/>
          <a:p>
            <a:r>
              <a:rPr lang="en-US" dirty="0">
                <a:solidFill>
                  <a:schemeClr val="bg1"/>
                </a:solidFill>
              </a:rPr>
              <a:t>Accept Offer Letter</a:t>
            </a:r>
          </a:p>
        </p:txBody>
      </p:sp>
      <p:pic>
        <p:nvPicPr>
          <p:cNvPr id="13" name="Picture 12"/>
          <p:cNvPicPr>
            <a:picLocks noChangeAspect="1"/>
          </p:cNvPicPr>
          <p:nvPr/>
        </p:nvPicPr>
        <p:blipFill>
          <a:blip r:embed="rId5"/>
          <a:stretch>
            <a:fillRect/>
          </a:stretch>
        </p:blipFill>
        <p:spPr>
          <a:xfrm>
            <a:off x="7575884" y="24064"/>
            <a:ext cx="1524000" cy="447420"/>
          </a:xfrm>
          <a:prstGeom prst="rect">
            <a:avLst/>
          </a:prstGeom>
        </p:spPr>
      </p:pic>
      <p:sp>
        <p:nvSpPr>
          <p:cNvPr id="11" name="Rectangle 10"/>
          <p:cNvSpPr/>
          <p:nvPr/>
        </p:nvSpPr>
        <p:spPr>
          <a:xfrm>
            <a:off x="7903028" y="5059564"/>
            <a:ext cx="685801" cy="762000"/>
          </a:xfrm>
          <a:prstGeom prst="rect">
            <a:avLst/>
          </a:prstGeom>
          <a:noFill/>
          <a:ln w="28575">
            <a:solidFill>
              <a:srgbClr val="F01E23"/>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3C7DD20A-A1C0-4C7A-870F-E28E211C250F}"/>
              </a:ext>
            </a:extLst>
          </p:cNvPr>
          <p:cNvPicPr>
            <a:picLocks noChangeAspect="1"/>
          </p:cNvPicPr>
          <p:nvPr/>
        </p:nvPicPr>
        <p:blipFill>
          <a:blip r:embed="rId6"/>
          <a:stretch>
            <a:fillRect/>
          </a:stretch>
        </p:blipFill>
        <p:spPr>
          <a:xfrm>
            <a:off x="914400" y="3407229"/>
            <a:ext cx="1724025" cy="1543050"/>
          </a:xfrm>
          <a:prstGeom prst="rect">
            <a:avLst/>
          </a:prstGeom>
        </p:spPr>
      </p:pic>
      <p:sp>
        <p:nvSpPr>
          <p:cNvPr id="17" name="Content Placeholder 2">
            <a:extLst>
              <a:ext uri="{FF2B5EF4-FFF2-40B4-BE49-F238E27FC236}">
                <a16:creationId xmlns:a16="http://schemas.microsoft.com/office/drawing/2014/main" id="{F40114D2-2BE1-4C03-9891-AC61197B9F45}"/>
              </a:ext>
            </a:extLst>
          </p:cNvPr>
          <p:cNvSpPr>
            <a:spLocks noGrp="1"/>
          </p:cNvSpPr>
          <p:nvPr>
            <p:ph idx="1"/>
          </p:nvPr>
        </p:nvSpPr>
        <p:spPr>
          <a:xfrm>
            <a:off x="359229" y="1118936"/>
            <a:ext cx="3428999" cy="4724400"/>
          </a:xfrm>
        </p:spPr>
        <p:txBody>
          <a:bodyPr>
            <a:normAutofit/>
          </a:bodyPr>
          <a:lstStyle/>
          <a:p>
            <a:pPr marL="0" indent="0">
              <a:buNone/>
            </a:pPr>
            <a:endParaRPr lang="en-US" sz="2400" dirty="0">
              <a:solidFill>
                <a:schemeClr val="bg1"/>
              </a:solidFill>
            </a:endParaRPr>
          </a:p>
          <a:p>
            <a:pPr marL="0" indent="0">
              <a:buNone/>
            </a:pPr>
            <a:r>
              <a:rPr lang="en-US" sz="2400" dirty="0">
                <a:solidFill>
                  <a:schemeClr val="bg1"/>
                </a:solidFill>
              </a:rPr>
              <a:t>Click at </a:t>
            </a:r>
            <a:r>
              <a:rPr lang="en-US" sz="2400" b="1" dirty="0">
                <a:solidFill>
                  <a:schemeClr val="bg1"/>
                </a:solidFill>
              </a:rPr>
              <a:t>Your Decision </a:t>
            </a:r>
            <a:r>
              <a:rPr lang="en-US" sz="2400" dirty="0">
                <a:solidFill>
                  <a:schemeClr val="bg1"/>
                </a:solidFill>
              </a:rPr>
              <a:t>box to accept the offer.</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6103BB-1ABA-4139-8C97-417FB08E7913}"/>
              </a:ext>
            </a:extLst>
          </p:cNvPr>
          <p:cNvPicPr>
            <a:picLocks noChangeAspect="1"/>
          </p:cNvPicPr>
          <p:nvPr/>
        </p:nvPicPr>
        <p:blipFill>
          <a:blip r:embed="rId3"/>
          <a:stretch>
            <a:fillRect/>
          </a:stretch>
        </p:blipFill>
        <p:spPr>
          <a:xfrm>
            <a:off x="0" y="0"/>
            <a:ext cx="9144000" cy="6857999"/>
          </a:xfrm>
          <a:prstGeom prst="rect">
            <a:avLst/>
          </a:prstGeom>
        </p:spPr>
      </p:pic>
      <p:pic>
        <p:nvPicPr>
          <p:cNvPr id="5" name="Picture 4">
            <a:extLst>
              <a:ext uri="{FF2B5EF4-FFF2-40B4-BE49-F238E27FC236}">
                <a16:creationId xmlns:a16="http://schemas.microsoft.com/office/drawing/2014/main" id="{8AE078BF-2419-4F2F-9B99-C812F09F615C}"/>
              </a:ext>
            </a:extLst>
          </p:cNvPr>
          <p:cNvPicPr>
            <a:picLocks noChangeAspect="1"/>
          </p:cNvPicPr>
          <p:nvPr/>
        </p:nvPicPr>
        <p:blipFill>
          <a:blip r:embed="rId4"/>
          <a:stretch>
            <a:fillRect/>
          </a:stretch>
        </p:blipFill>
        <p:spPr>
          <a:xfrm>
            <a:off x="3186152" y="1676400"/>
            <a:ext cx="5859395" cy="5029200"/>
          </a:xfrm>
          <a:prstGeom prst="rect">
            <a:avLst/>
          </a:prstGeom>
        </p:spPr>
      </p:pic>
      <p:sp>
        <p:nvSpPr>
          <p:cNvPr id="2" name="Title 1"/>
          <p:cNvSpPr>
            <a:spLocks noGrp="1"/>
          </p:cNvSpPr>
          <p:nvPr>
            <p:ph type="title"/>
          </p:nvPr>
        </p:nvSpPr>
        <p:spPr>
          <a:xfrm>
            <a:off x="23812" y="933450"/>
            <a:ext cx="6571343" cy="1049235"/>
          </a:xfrm>
        </p:spPr>
        <p:txBody>
          <a:bodyPr/>
          <a:lstStyle/>
          <a:p>
            <a:r>
              <a:rPr lang="en-US" dirty="0">
                <a:solidFill>
                  <a:schemeClr val="bg1"/>
                </a:solidFill>
              </a:rPr>
              <a:t>Student Declaration</a:t>
            </a:r>
          </a:p>
        </p:txBody>
      </p:sp>
      <p:sp>
        <p:nvSpPr>
          <p:cNvPr id="12" name="Content Placeholder 2"/>
          <p:cNvSpPr>
            <a:spLocks noGrp="1"/>
          </p:cNvSpPr>
          <p:nvPr>
            <p:ph idx="1"/>
          </p:nvPr>
        </p:nvSpPr>
        <p:spPr>
          <a:xfrm>
            <a:off x="194054" y="1946492"/>
            <a:ext cx="2992098" cy="3978058"/>
          </a:xfrm>
        </p:spPr>
        <p:txBody>
          <a:bodyPr>
            <a:normAutofit fontScale="92500" lnSpcReduction="10000"/>
          </a:bodyPr>
          <a:lstStyle/>
          <a:p>
            <a:pPr marL="0" indent="0">
              <a:buNone/>
            </a:pPr>
            <a:r>
              <a:rPr lang="en-US" sz="2400" dirty="0">
                <a:solidFill>
                  <a:schemeClr val="bg1"/>
                </a:solidFill>
              </a:rPr>
              <a:t>1. Tick </a:t>
            </a:r>
            <a:r>
              <a:rPr lang="en-US" sz="2400" b="1" dirty="0">
                <a:solidFill>
                  <a:schemeClr val="bg1"/>
                </a:solidFill>
              </a:rPr>
              <a:t>Select All Declaration</a:t>
            </a:r>
            <a:r>
              <a:rPr lang="en-US" sz="2400" dirty="0">
                <a:solidFill>
                  <a:schemeClr val="bg1"/>
                </a:solidFill>
              </a:rPr>
              <a:t> or tick one by one.</a:t>
            </a:r>
          </a:p>
          <a:p>
            <a:pPr marL="457200" indent="-457200">
              <a:buAutoNum type="arabicPeriod"/>
            </a:pPr>
            <a:endParaRPr lang="en-US" sz="2400" dirty="0">
              <a:solidFill>
                <a:schemeClr val="bg1"/>
              </a:solidFill>
            </a:endParaRPr>
          </a:p>
          <a:p>
            <a:pPr marL="0" indent="0">
              <a:buNone/>
            </a:pPr>
            <a:r>
              <a:rPr lang="en-US" sz="2400" dirty="0">
                <a:solidFill>
                  <a:schemeClr val="bg1"/>
                </a:solidFill>
              </a:rPr>
              <a:t>2. Enter password for verification.</a:t>
            </a:r>
          </a:p>
          <a:p>
            <a:pPr marL="0" indent="0">
              <a:buNone/>
            </a:pPr>
            <a:endParaRPr lang="en-US" sz="2400" dirty="0">
              <a:solidFill>
                <a:schemeClr val="bg1"/>
              </a:solidFill>
            </a:endParaRPr>
          </a:p>
          <a:p>
            <a:pPr marL="0" indent="0">
              <a:buNone/>
            </a:pPr>
            <a:r>
              <a:rPr lang="en-US" sz="2400" dirty="0">
                <a:solidFill>
                  <a:schemeClr val="bg1"/>
                </a:solidFill>
              </a:rPr>
              <a:t>3. Click </a:t>
            </a:r>
            <a:r>
              <a:rPr lang="en-US" sz="2400" b="1" dirty="0">
                <a:solidFill>
                  <a:schemeClr val="bg1"/>
                </a:solidFill>
              </a:rPr>
              <a:t>Save My Decision</a:t>
            </a:r>
            <a:r>
              <a:rPr lang="en-US" sz="2400" dirty="0">
                <a:solidFill>
                  <a:schemeClr val="bg1"/>
                </a:solidFill>
              </a:rPr>
              <a:t> to proceed</a:t>
            </a:r>
          </a:p>
          <a:p>
            <a:pPr marL="0" indent="0">
              <a:buNone/>
            </a:pPr>
            <a:endParaRPr lang="en-US" sz="2400" dirty="0">
              <a:solidFill>
                <a:schemeClr val="bg1"/>
              </a:solidFill>
            </a:endParaRPr>
          </a:p>
          <a:p>
            <a:pPr marL="0" indent="0">
              <a:buNone/>
            </a:pPr>
            <a:endParaRPr lang="en-US" sz="2400" dirty="0">
              <a:solidFill>
                <a:schemeClr val="bg1"/>
              </a:solidFill>
            </a:endParaRPr>
          </a:p>
          <a:p>
            <a:endParaRPr lang="en-US" sz="2400"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pic>
        <p:nvPicPr>
          <p:cNvPr id="11" name="Picture 10"/>
          <p:cNvPicPr>
            <a:picLocks noChangeAspect="1"/>
          </p:cNvPicPr>
          <p:nvPr/>
        </p:nvPicPr>
        <p:blipFill>
          <a:blip r:embed="rId5"/>
          <a:stretch>
            <a:fillRect/>
          </a:stretch>
        </p:blipFill>
        <p:spPr>
          <a:xfrm>
            <a:off x="156578" y="136445"/>
            <a:ext cx="1524000" cy="447420"/>
          </a:xfrm>
          <a:prstGeom prst="rect">
            <a:avLst/>
          </a:prstGeom>
        </p:spPr>
      </p:pic>
      <p:sp>
        <p:nvSpPr>
          <p:cNvPr id="16" name="Rectangle 15">
            <a:extLst>
              <a:ext uri="{FF2B5EF4-FFF2-40B4-BE49-F238E27FC236}">
                <a16:creationId xmlns:a16="http://schemas.microsoft.com/office/drawing/2014/main" id="{A29616AC-62CB-4505-BC05-02CADF69707D}"/>
              </a:ext>
            </a:extLst>
          </p:cNvPr>
          <p:cNvSpPr/>
          <p:nvPr/>
        </p:nvSpPr>
        <p:spPr>
          <a:xfrm>
            <a:off x="3396341" y="2079172"/>
            <a:ext cx="685801" cy="198236"/>
          </a:xfrm>
          <a:prstGeom prst="rect">
            <a:avLst/>
          </a:prstGeom>
          <a:noFill/>
          <a:ln w="28575">
            <a:solidFill>
              <a:srgbClr val="F01E23"/>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A45A165C-8F7E-47D5-96A4-40F8963DB4F3}"/>
              </a:ext>
            </a:extLst>
          </p:cNvPr>
          <p:cNvPicPr>
            <a:picLocks noChangeAspect="1"/>
          </p:cNvPicPr>
          <p:nvPr/>
        </p:nvPicPr>
        <p:blipFill>
          <a:blip r:embed="rId6"/>
          <a:stretch>
            <a:fillRect/>
          </a:stretch>
        </p:blipFill>
        <p:spPr>
          <a:xfrm>
            <a:off x="654864" y="6104268"/>
            <a:ext cx="1876425" cy="5334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51C1FA-2930-4426-AFA7-27DE5339AE6D}"/>
              </a:ext>
            </a:extLst>
          </p:cNvPr>
          <p:cNvPicPr>
            <a:picLocks noChangeAspect="1"/>
          </p:cNvPicPr>
          <p:nvPr/>
        </p:nvPicPr>
        <p:blipFill>
          <a:blip r:embed="rId3"/>
          <a:stretch>
            <a:fillRect/>
          </a:stretch>
        </p:blipFill>
        <p:spPr>
          <a:xfrm>
            <a:off x="-44116" y="-28826"/>
            <a:ext cx="9188116" cy="6857999"/>
          </a:xfrm>
          <a:prstGeom prst="rect">
            <a:avLst/>
          </a:prstGeom>
        </p:spPr>
      </p:pic>
      <p:pic>
        <p:nvPicPr>
          <p:cNvPr id="3" name="Picture 2">
            <a:extLst>
              <a:ext uri="{FF2B5EF4-FFF2-40B4-BE49-F238E27FC236}">
                <a16:creationId xmlns:a16="http://schemas.microsoft.com/office/drawing/2014/main" id="{14041681-E420-46F9-B8DF-EE45CA909EA6}"/>
              </a:ext>
            </a:extLst>
          </p:cNvPr>
          <p:cNvPicPr>
            <a:picLocks noChangeAspect="1"/>
          </p:cNvPicPr>
          <p:nvPr/>
        </p:nvPicPr>
        <p:blipFill>
          <a:blip r:embed="rId4"/>
          <a:stretch>
            <a:fillRect/>
          </a:stretch>
        </p:blipFill>
        <p:spPr>
          <a:xfrm>
            <a:off x="1098884" y="2286000"/>
            <a:ext cx="7239000" cy="4181475"/>
          </a:xfrm>
          <a:prstGeom prst="rect">
            <a:avLst/>
          </a:prstGeom>
        </p:spPr>
      </p:pic>
      <p:sp>
        <p:nvSpPr>
          <p:cNvPr id="2" name="Title 1"/>
          <p:cNvSpPr>
            <a:spLocks noGrp="1"/>
          </p:cNvSpPr>
          <p:nvPr>
            <p:ph type="title"/>
          </p:nvPr>
        </p:nvSpPr>
        <p:spPr>
          <a:xfrm>
            <a:off x="152400" y="228600"/>
            <a:ext cx="8763000" cy="685800"/>
          </a:xfrm>
        </p:spPr>
        <p:txBody>
          <a:bodyPr/>
          <a:lstStyle/>
          <a:p>
            <a:r>
              <a:rPr lang="en-US" dirty="0">
                <a:solidFill>
                  <a:schemeClr val="bg1"/>
                </a:solidFill>
              </a:rPr>
              <a:t>Student Declaration</a:t>
            </a:r>
          </a:p>
        </p:txBody>
      </p:sp>
      <p:sp>
        <p:nvSpPr>
          <p:cNvPr id="12" name="Content Placeholder 2"/>
          <p:cNvSpPr>
            <a:spLocks noGrp="1"/>
          </p:cNvSpPr>
          <p:nvPr>
            <p:ph idx="1"/>
          </p:nvPr>
        </p:nvSpPr>
        <p:spPr>
          <a:xfrm>
            <a:off x="228600" y="1198086"/>
            <a:ext cx="8686800" cy="4593114"/>
          </a:xfrm>
        </p:spPr>
        <p:txBody>
          <a:bodyPr/>
          <a:lstStyle/>
          <a:p>
            <a:pPr marL="0" indent="0">
              <a:buNone/>
            </a:pPr>
            <a:r>
              <a:rPr lang="en-US" sz="2400" dirty="0">
                <a:solidFill>
                  <a:schemeClr val="bg1"/>
                </a:solidFill>
              </a:rPr>
              <a:t>You have digitally signed the offer letter and can view the declaration accepted.</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pPr>
              <a:buNone/>
            </a:pPr>
            <a:endParaRPr lang="en-US" dirty="0">
              <a:solidFill>
                <a:schemeClr val="bg1"/>
              </a:solidFill>
            </a:endParaRPr>
          </a:p>
        </p:txBody>
      </p:sp>
      <p:pic>
        <p:nvPicPr>
          <p:cNvPr id="15" name="Picture 14"/>
          <p:cNvPicPr>
            <a:picLocks noChangeAspect="1"/>
          </p:cNvPicPr>
          <p:nvPr/>
        </p:nvPicPr>
        <p:blipFill>
          <a:blip r:embed="rId5"/>
          <a:stretch>
            <a:fillRect/>
          </a:stretch>
        </p:blipFill>
        <p:spPr>
          <a:xfrm>
            <a:off x="7575884" y="24064"/>
            <a:ext cx="1524000" cy="44742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1CAE60-90D2-4B11-9647-0F751F3FA47F}"/>
              </a:ext>
            </a:extLst>
          </p:cNvPr>
          <p:cNvPicPr>
            <a:picLocks noChangeAspect="1"/>
          </p:cNvPicPr>
          <p:nvPr/>
        </p:nvPicPr>
        <p:blipFill>
          <a:blip r:embed="rId3"/>
          <a:stretch>
            <a:fillRect/>
          </a:stretch>
        </p:blipFill>
        <p:spPr>
          <a:xfrm>
            <a:off x="0" y="0"/>
            <a:ext cx="9144000" cy="6857999"/>
          </a:xfrm>
          <a:prstGeom prst="rect">
            <a:avLst/>
          </a:prstGeom>
        </p:spPr>
      </p:pic>
      <p:pic>
        <p:nvPicPr>
          <p:cNvPr id="5" name="Picture 4">
            <a:extLst>
              <a:ext uri="{FF2B5EF4-FFF2-40B4-BE49-F238E27FC236}">
                <a16:creationId xmlns:a16="http://schemas.microsoft.com/office/drawing/2014/main" id="{5BA3D117-86A6-4F55-A7B0-C53DEF5BAFB9}"/>
              </a:ext>
            </a:extLst>
          </p:cNvPr>
          <p:cNvPicPr>
            <a:picLocks noChangeAspect="1"/>
          </p:cNvPicPr>
          <p:nvPr/>
        </p:nvPicPr>
        <p:blipFill>
          <a:blip r:embed="rId4"/>
          <a:stretch>
            <a:fillRect/>
          </a:stretch>
        </p:blipFill>
        <p:spPr>
          <a:xfrm>
            <a:off x="432432" y="2585626"/>
            <a:ext cx="8089592" cy="3586574"/>
          </a:xfrm>
          <a:prstGeom prst="rect">
            <a:avLst/>
          </a:prstGeom>
        </p:spPr>
      </p:pic>
      <p:sp>
        <p:nvSpPr>
          <p:cNvPr id="2" name="Title 1"/>
          <p:cNvSpPr>
            <a:spLocks noGrp="1"/>
          </p:cNvSpPr>
          <p:nvPr>
            <p:ph type="title"/>
          </p:nvPr>
        </p:nvSpPr>
        <p:spPr/>
        <p:txBody>
          <a:bodyPr/>
          <a:lstStyle/>
          <a:p>
            <a:r>
              <a:rPr lang="en-US" dirty="0">
                <a:solidFill>
                  <a:schemeClr val="bg1"/>
                </a:solidFill>
              </a:rPr>
              <a:t>Pay Fees</a:t>
            </a:r>
          </a:p>
        </p:txBody>
      </p:sp>
      <p:pic>
        <p:nvPicPr>
          <p:cNvPr id="13" name="Picture 12"/>
          <p:cNvPicPr>
            <a:picLocks noChangeAspect="1"/>
          </p:cNvPicPr>
          <p:nvPr/>
        </p:nvPicPr>
        <p:blipFill>
          <a:blip r:embed="rId5"/>
          <a:stretch>
            <a:fillRect/>
          </a:stretch>
        </p:blipFill>
        <p:spPr>
          <a:xfrm>
            <a:off x="7575884" y="24064"/>
            <a:ext cx="1524000" cy="447420"/>
          </a:xfrm>
          <a:prstGeom prst="rect">
            <a:avLst/>
          </a:prstGeom>
        </p:spPr>
      </p:pic>
      <p:sp>
        <p:nvSpPr>
          <p:cNvPr id="30" name="Right Arrow 29"/>
          <p:cNvSpPr/>
          <p:nvPr/>
        </p:nvSpPr>
        <p:spPr>
          <a:xfrm rot="5400000">
            <a:off x="2881075" y="2395053"/>
            <a:ext cx="457200" cy="3048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Down Arrow 7"/>
          <p:cNvSpPr/>
          <p:nvPr/>
        </p:nvSpPr>
        <p:spPr>
          <a:xfrm>
            <a:off x="7086600" y="2585626"/>
            <a:ext cx="304800" cy="610034"/>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TextBox 8"/>
          <p:cNvSpPr txBox="1"/>
          <p:nvPr/>
        </p:nvSpPr>
        <p:spPr>
          <a:xfrm>
            <a:off x="1938231" y="1194623"/>
            <a:ext cx="2286000" cy="1015663"/>
          </a:xfrm>
          <a:prstGeom prst="rect">
            <a:avLst/>
          </a:prstGeom>
          <a:noFill/>
          <a:ln w="28575">
            <a:solidFill>
              <a:srgbClr val="FF0000"/>
            </a:solidFill>
          </a:ln>
        </p:spPr>
        <p:txBody>
          <a:bodyPr wrap="square" rtlCol="0">
            <a:spAutoFit/>
          </a:bodyPr>
          <a:lstStyle/>
          <a:p>
            <a:r>
              <a:rPr lang="en-US" sz="2000" b="1" dirty="0">
                <a:solidFill>
                  <a:schemeClr val="bg1"/>
                </a:solidFill>
              </a:rPr>
              <a:t>Step 1: </a:t>
            </a:r>
          </a:p>
          <a:p>
            <a:r>
              <a:rPr lang="en-US" sz="2000" b="1" dirty="0">
                <a:solidFill>
                  <a:schemeClr val="bg1"/>
                </a:solidFill>
              </a:rPr>
              <a:t>Click on Financial Statement</a:t>
            </a:r>
          </a:p>
        </p:txBody>
      </p:sp>
      <p:sp>
        <p:nvSpPr>
          <p:cNvPr id="11" name="Rectangle 10"/>
          <p:cNvSpPr/>
          <p:nvPr/>
        </p:nvSpPr>
        <p:spPr>
          <a:xfrm>
            <a:off x="2692379" y="2850608"/>
            <a:ext cx="943452" cy="208278"/>
          </a:xfrm>
          <a:prstGeom prst="rect">
            <a:avLst/>
          </a:prstGeom>
          <a:noFill/>
          <a:ln w="28575">
            <a:solidFill>
              <a:srgbClr val="F01E23"/>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TextBox 11"/>
          <p:cNvSpPr txBox="1"/>
          <p:nvPr/>
        </p:nvSpPr>
        <p:spPr>
          <a:xfrm>
            <a:off x="6062769" y="1478236"/>
            <a:ext cx="2286000" cy="1015663"/>
          </a:xfrm>
          <a:prstGeom prst="rect">
            <a:avLst/>
          </a:prstGeom>
          <a:noFill/>
          <a:ln w="28575">
            <a:solidFill>
              <a:srgbClr val="FF0000"/>
            </a:solidFill>
          </a:ln>
        </p:spPr>
        <p:txBody>
          <a:bodyPr wrap="square" rtlCol="0">
            <a:spAutoFit/>
          </a:bodyPr>
          <a:lstStyle/>
          <a:p>
            <a:r>
              <a:rPr lang="en-US" sz="2000" b="1" dirty="0">
                <a:solidFill>
                  <a:schemeClr val="bg1"/>
                </a:solidFill>
              </a:rPr>
              <a:t>Step 2: </a:t>
            </a:r>
          </a:p>
          <a:p>
            <a:r>
              <a:rPr lang="en-US" sz="2000" b="1" dirty="0">
                <a:solidFill>
                  <a:schemeClr val="bg1"/>
                </a:solidFill>
              </a:rPr>
              <a:t>Click Make Payment to pay</a:t>
            </a:r>
          </a:p>
        </p:txBody>
      </p:sp>
      <p:sp>
        <p:nvSpPr>
          <p:cNvPr id="15" name="Rectangle 14">
            <a:extLst>
              <a:ext uri="{FF2B5EF4-FFF2-40B4-BE49-F238E27FC236}">
                <a16:creationId xmlns:a16="http://schemas.microsoft.com/office/drawing/2014/main" id="{DB6DECB5-72B0-46C2-B3B6-FA6826AD182D}"/>
              </a:ext>
            </a:extLst>
          </p:cNvPr>
          <p:cNvSpPr/>
          <p:nvPr/>
        </p:nvSpPr>
        <p:spPr>
          <a:xfrm>
            <a:off x="6981348" y="3225662"/>
            <a:ext cx="943452" cy="236217"/>
          </a:xfrm>
          <a:prstGeom prst="rect">
            <a:avLst/>
          </a:prstGeom>
          <a:noFill/>
          <a:ln w="28575">
            <a:solidFill>
              <a:srgbClr val="F01E23"/>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561252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3E5971-59F6-4D86-A7EF-B6FD7B5375B7}"/>
              </a:ext>
            </a:extLst>
          </p:cNvPr>
          <p:cNvPicPr>
            <a:picLocks noChangeAspect="1"/>
          </p:cNvPicPr>
          <p:nvPr/>
        </p:nvPicPr>
        <p:blipFill>
          <a:blip r:embed="rId3"/>
          <a:stretch>
            <a:fillRect/>
          </a:stretch>
        </p:blipFill>
        <p:spPr>
          <a:xfrm>
            <a:off x="0" y="0"/>
            <a:ext cx="9144000" cy="6857999"/>
          </a:xfrm>
          <a:prstGeom prst="rect">
            <a:avLst/>
          </a:prstGeom>
        </p:spPr>
      </p:pic>
      <p:pic>
        <p:nvPicPr>
          <p:cNvPr id="8" name="Picture 7">
            <a:extLst>
              <a:ext uri="{FF2B5EF4-FFF2-40B4-BE49-F238E27FC236}">
                <a16:creationId xmlns:a16="http://schemas.microsoft.com/office/drawing/2014/main" id="{D8E402C3-E387-409B-B529-DEAE1E32FC26}"/>
              </a:ext>
            </a:extLst>
          </p:cNvPr>
          <p:cNvPicPr>
            <a:picLocks noChangeAspect="1"/>
          </p:cNvPicPr>
          <p:nvPr/>
        </p:nvPicPr>
        <p:blipFill>
          <a:blip r:embed="rId4"/>
          <a:stretch>
            <a:fillRect/>
          </a:stretch>
        </p:blipFill>
        <p:spPr>
          <a:xfrm>
            <a:off x="2725726" y="3861499"/>
            <a:ext cx="5451451" cy="2691701"/>
          </a:xfrm>
          <a:prstGeom prst="rect">
            <a:avLst/>
          </a:prstGeom>
        </p:spPr>
      </p:pic>
      <p:pic>
        <p:nvPicPr>
          <p:cNvPr id="7" name="Picture 6">
            <a:extLst>
              <a:ext uri="{FF2B5EF4-FFF2-40B4-BE49-F238E27FC236}">
                <a16:creationId xmlns:a16="http://schemas.microsoft.com/office/drawing/2014/main" id="{3BF09418-3D36-4304-9288-F9E2E3E26AE3}"/>
              </a:ext>
            </a:extLst>
          </p:cNvPr>
          <p:cNvPicPr>
            <a:picLocks noChangeAspect="1"/>
          </p:cNvPicPr>
          <p:nvPr/>
        </p:nvPicPr>
        <p:blipFill>
          <a:blip r:embed="rId5"/>
          <a:stretch>
            <a:fillRect/>
          </a:stretch>
        </p:blipFill>
        <p:spPr>
          <a:xfrm>
            <a:off x="1393371" y="1173459"/>
            <a:ext cx="6725080" cy="2523077"/>
          </a:xfrm>
          <a:prstGeom prst="rect">
            <a:avLst/>
          </a:prstGeom>
        </p:spPr>
      </p:pic>
      <p:sp>
        <p:nvSpPr>
          <p:cNvPr id="2" name="Title 1"/>
          <p:cNvSpPr>
            <a:spLocks noGrp="1"/>
          </p:cNvSpPr>
          <p:nvPr>
            <p:ph type="title"/>
          </p:nvPr>
        </p:nvSpPr>
        <p:spPr>
          <a:xfrm>
            <a:off x="152400" y="469013"/>
            <a:ext cx="6571343" cy="1049235"/>
          </a:xfrm>
        </p:spPr>
        <p:txBody>
          <a:bodyPr/>
          <a:lstStyle/>
          <a:p>
            <a:r>
              <a:rPr lang="en-US" dirty="0">
                <a:solidFill>
                  <a:schemeClr val="bg1"/>
                </a:solidFill>
              </a:rPr>
              <a:t>Pay Fees</a:t>
            </a:r>
          </a:p>
        </p:txBody>
      </p:sp>
      <p:pic>
        <p:nvPicPr>
          <p:cNvPr id="4" name="Picture 3"/>
          <p:cNvPicPr>
            <a:picLocks noChangeAspect="1"/>
          </p:cNvPicPr>
          <p:nvPr/>
        </p:nvPicPr>
        <p:blipFill>
          <a:blip r:embed="rId6"/>
          <a:stretch>
            <a:fillRect/>
          </a:stretch>
        </p:blipFill>
        <p:spPr>
          <a:xfrm>
            <a:off x="7575884" y="24064"/>
            <a:ext cx="1524000" cy="447420"/>
          </a:xfrm>
          <a:prstGeom prst="rect">
            <a:avLst/>
          </a:prstGeom>
        </p:spPr>
      </p:pic>
      <p:sp>
        <p:nvSpPr>
          <p:cNvPr id="6" name="Left Arrow 5"/>
          <p:cNvSpPr/>
          <p:nvPr/>
        </p:nvSpPr>
        <p:spPr>
          <a:xfrm rot="10800000">
            <a:off x="6477000" y="2912271"/>
            <a:ext cx="447675" cy="304800"/>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9" name="Down Arrow 8"/>
          <p:cNvSpPr/>
          <p:nvPr/>
        </p:nvSpPr>
        <p:spPr>
          <a:xfrm rot="16200000">
            <a:off x="2763826" y="5239411"/>
            <a:ext cx="381000" cy="45720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13" name="TextBox 12"/>
          <p:cNvSpPr txBox="1"/>
          <p:nvPr/>
        </p:nvSpPr>
        <p:spPr>
          <a:xfrm>
            <a:off x="6417129" y="3606168"/>
            <a:ext cx="2666999" cy="707886"/>
          </a:xfrm>
          <a:prstGeom prst="rect">
            <a:avLst/>
          </a:prstGeom>
          <a:noFill/>
          <a:ln w="28575">
            <a:solidFill>
              <a:srgbClr val="FF0000"/>
            </a:solidFill>
          </a:ln>
        </p:spPr>
        <p:txBody>
          <a:bodyPr wrap="square" rtlCol="0">
            <a:spAutoFit/>
          </a:bodyPr>
          <a:lstStyle/>
          <a:p>
            <a:r>
              <a:rPr lang="en-US" sz="2000" b="1" dirty="0">
                <a:solidFill>
                  <a:schemeClr val="bg1"/>
                </a:solidFill>
              </a:rPr>
              <a:t>Step 3: Click Pay Now</a:t>
            </a:r>
          </a:p>
        </p:txBody>
      </p:sp>
      <p:sp>
        <p:nvSpPr>
          <p:cNvPr id="14" name="TextBox 13"/>
          <p:cNvSpPr txBox="1"/>
          <p:nvPr/>
        </p:nvSpPr>
        <p:spPr>
          <a:xfrm>
            <a:off x="152400" y="4647107"/>
            <a:ext cx="2514600" cy="1631216"/>
          </a:xfrm>
          <a:prstGeom prst="rect">
            <a:avLst/>
          </a:prstGeom>
          <a:noFill/>
          <a:ln w="28575">
            <a:solidFill>
              <a:srgbClr val="FF0000"/>
            </a:solidFill>
          </a:ln>
        </p:spPr>
        <p:txBody>
          <a:bodyPr wrap="square" rtlCol="0">
            <a:spAutoFit/>
          </a:bodyPr>
          <a:lstStyle/>
          <a:p>
            <a:r>
              <a:rPr lang="en-US" sz="2000" b="1" dirty="0">
                <a:solidFill>
                  <a:schemeClr val="bg1"/>
                </a:solidFill>
              </a:rPr>
              <a:t>Step 4: </a:t>
            </a:r>
          </a:p>
          <a:p>
            <a:r>
              <a:rPr lang="en-US" sz="2000" b="1" dirty="0">
                <a:solidFill>
                  <a:schemeClr val="bg1"/>
                </a:solidFill>
              </a:rPr>
              <a:t>You can adjust the amount and click Distribute to allocate</a:t>
            </a:r>
          </a:p>
        </p:txBody>
      </p:sp>
      <p:sp>
        <p:nvSpPr>
          <p:cNvPr id="3" name="Rectangle 2">
            <a:extLst>
              <a:ext uri="{FF2B5EF4-FFF2-40B4-BE49-F238E27FC236}">
                <a16:creationId xmlns:a16="http://schemas.microsoft.com/office/drawing/2014/main" id="{DF80565C-7774-4383-AAE5-C4AB8FEE83C3}"/>
              </a:ext>
            </a:extLst>
          </p:cNvPr>
          <p:cNvSpPr/>
          <p:nvPr/>
        </p:nvSpPr>
        <p:spPr>
          <a:xfrm>
            <a:off x="6936777" y="2966700"/>
            <a:ext cx="683222" cy="290517"/>
          </a:xfrm>
          <a:prstGeom prst="rect">
            <a:avLst/>
          </a:prstGeom>
          <a:noFill/>
          <a:ln w="28575">
            <a:solidFill>
              <a:srgbClr val="F0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EB099F21-5932-4356-B16F-67DCD9F5D16C}"/>
              </a:ext>
            </a:extLst>
          </p:cNvPr>
          <p:cNvSpPr/>
          <p:nvPr/>
        </p:nvSpPr>
        <p:spPr>
          <a:xfrm>
            <a:off x="3221599" y="5353711"/>
            <a:ext cx="668612" cy="304800"/>
          </a:xfrm>
          <a:prstGeom prst="rect">
            <a:avLst/>
          </a:prstGeom>
          <a:noFill/>
          <a:ln w="28575">
            <a:solidFill>
              <a:srgbClr val="F0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2855898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AB42B6-46F3-4E80-9FF4-56AE39DC032B}"/>
              </a:ext>
            </a:extLst>
          </p:cNvPr>
          <p:cNvPicPr>
            <a:picLocks noChangeAspect="1"/>
          </p:cNvPicPr>
          <p:nvPr/>
        </p:nvPicPr>
        <p:blipFill>
          <a:blip r:embed="rId3"/>
          <a:stretch>
            <a:fillRect/>
          </a:stretch>
        </p:blipFill>
        <p:spPr>
          <a:xfrm>
            <a:off x="0" y="0"/>
            <a:ext cx="9144000" cy="6857999"/>
          </a:xfrm>
          <a:prstGeom prst="rect">
            <a:avLst/>
          </a:prstGeom>
        </p:spPr>
      </p:pic>
      <p:pic>
        <p:nvPicPr>
          <p:cNvPr id="3" name="Picture 2">
            <a:extLst>
              <a:ext uri="{FF2B5EF4-FFF2-40B4-BE49-F238E27FC236}">
                <a16:creationId xmlns:a16="http://schemas.microsoft.com/office/drawing/2014/main" id="{CF558CB0-85D9-4181-9888-4D86E790CD4D}"/>
              </a:ext>
            </a:extLst>
          </p:cNvPr>
          <p:cNvPicPr>
            <a:picLocks noChangeAspect="1"/>
          </p:cNvPicPr>
          <p:nvPr/>
        </p:nvPicPr>
        <p:blipFill>
          <a:blip r:embed="rId4"/>
          <a:stretch>
            <a:fillRect/>
          </a:stretch>
        </p:blipFill>
        <p:spPr>
          <a:xfrm>
            <a:off x="2158273" y="1419467"/>
            <a:ext cx="6680927" cy="3990975"/>
          </a:xfrm>
          <a:prstGeom prst="rect">
            <a:avLst/>
          </a:prstGeom>
        </p:spPr>
      </p:pic>
      <p:sp>
        <p:nvSpPr>
          <p:cNvPr id="2" name="Title 1"/>
          <p:cNvSpPr>
            <a:spLocks noGrp="1"/>
          </p:cNvSpPr>
          <p:nvPr>
            <p:ph type="title"/>
          </p:nvPr>
        </p:nvSpPr>
        <p:spPr/>
        <p:txBody>
          <a:bodyPr/>
          <a:lstStyle/>
          <a:p>
            <a:r>
              <a:rPr lang="en-US" dirty="0">
                <a:solidFill>
                  <a:schemeClr val="bg1"/>
                </a:solidFill>
              </a:rPr>
              <a:t>Pay Fees</a:t>
            </a:r>
          </a:p>
        </p:txBody>
      </p:sp>
      <p:pic>
        <p:nvPicPr>
          <p:cNvPr id="4" name="Picture 3"/>
          <p:cNvPicPr>
            <a:picLocks noChangeAspect="1"/>
          </p:cNvPicPr>
          <p:nvPr/>
        </p:nvPicPr>
        <p:blipFill>
          <a:blip r:embed="rId5"/>
          <a:stretch>
            <a:fillRect/>
          </a:stretch>
        </p:blipFill>
        <p:spPr>
          <a:xfrm>
            <a:off x="7575884" y="24064"/>
            <a:ext cx="1524000" cy="447420"/>
          </a:xfrm>
          <a:prstGeom prst="rect">
            <a:avLst/>
          </a:prstGeom>
        </p:spPr>
      </p:pic>
      <p:sp>
        <p:nvSpPr>
          <p:cNvPr id="6" name="Left Arrow 5"/>
          <p:cNvSpPr/>
          <p:nvPr/>
        </p:nvSpPr>
        <p:spPr>
          <a:xfrm rot="10800000">
            <a:off x="2302079" y="3114097"/>
            <a:ext cx="447675" cy="304800"/>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10" name="Down Arrow 9"/>
          <p:cNvSpPr/>
          <p:nvPr/>
        </p:nvSpPr>
        <p:spPr>
          <a:xfrm rot="16200000">
            <a:off x="2291624" y="4169254"/>
            <a:ext cx="381000" cy="457200"/>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14" name="TextBox 13"/>
          <p:cNvSpPr txBox="1"/>
          <p:nvPr/>
        </p:nvSpPr>
        <p:spPr>
          <a:xfrm>
            <a:off x="253273" y="2513932"/>
            <a:ext cx="1905000" cy="1477328"/>
          </a:xfrm>
          <a:prstGeom prst="rect">
            <a:avLst/>
          </a:prstGeom>
          <a:noFill/>
          <a:ln w="28575">
            <a:solidFill>
              <a:srgbClr val="FF0000"/>
            </a:solidFill>
          </a:ln>
        </p:spPr>
        <p:txBody>
          <a:bodyPr wrap="square" rtlCol="0">
            <a:spAutoFit/>
          </a:bodyPr>
          <a:lstStyle/>
          <a:p>
            <a:r>
              <a:rPr lang="en-US" b="1" dirty="0">
                <a:solidFill>
                  <a:schemeClr val="bg1"/>
                </a:solidFill>
              </a:rPr>
              <a:t>Step 5: </a:t>
            </a:r>
          </a:p>
          <a:p>
            <a:r>
              <a:rPr lang="en-US" b="1" dirty="0">
                <a:solidFill>
                  <a:schemeClr val="bg1"/>
                </a:solidFill>
              </a:rPr>
              <a:t>Tick the checkbox to agree with the policy</a:t>
            </a:r>
          </a:p>
        </p:txBody>
      </p:sp>
      <p:sp>
        <p:nvSpPr>
          <p:cNvPr id="15" name="TextBox 14"/>
          <p:cNvSpPr txBox="1"/>
          <p:nvPr/>
        </p:nvSpPr>
        <p:spPr>
          <a:xfrm>
            <a:off x="230142" y="4114800"/>
            <a:ext cx="1951262" cy="1477328"/>
          </a:xfrm>
          <a:prstGeom prst="rect">
            <a:avLst/>
          </a:prstGeom>
          <a:noFill/>
          <a:ln w="28575">
            <a:solidFill>
              <a:srgbClr val="FF0000"/>
            </a:solidFill>
          </a:ln>
        </p:spPr>
        <p:txBody>
          <a:bodyPr wrap="square" rtlCol="0">
            <a:spAutoFit/>
          </a:bodyPr>
          <a:lstStyle/>
          <a:p>
            <a:r>
              <a:rPr lang="en-US" b="1" dirty="0">
                <a:solidFill>
                  <a:schemeClr val="bg1"/>
                </a:solidFill>
              </a:rPr>
              <a:t>Step 6: </a:t>
            </a:r>
          </a:p>
          <a:p>
            <a:r>
              <a:rPr lang="en-US" b="1" dirty="0">
                <a:solidFill>
                  <a:schemeClr val="bg1"/>
                </a:solidFill>
              </a:rPr>
              <a:t>Choose the payment method and proceed</a:t>
            </a:r>
          </a:p>
        </p:txBody>
      </p:sp>
      <p:sp>
        <p:nvSpPr>
          <p:cNvPr id="19" name="Rectangle 18">
            <a:extLst>
              <a:ext uri="{FF2B5EF4-FFF2-40B4-BE49-F238E27FC236}">
                <a16:creationId xmlns:a16="http://schemas.microsoft.com/office/drawing/2014/main" id="{555FC9EB-F806-4569-95BA-A5756B15CD07}"/>
              </a:ext>
            </a:extLst>
          </p:cNvPr>
          <p:cNvSpPr/>
          <p:nvPr/>
        </p:nvSpPr>
        <p:spPr>
          <a:xfrm>
            <a:off x="2867651" y="3114097"/>
            <a:ext cx="248564" cy="304800"/>
          </a:xfrm>
          <a:prstGeom prst="rect">
            <a:avLst/>
          </a:prstGeom>
          <a:noFill/>
          <a:ln w="28575">
            <a:solidFill>
              <a:srgbClr val="F0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Rectangle 19">
            <a:extLst>
              <a:ext uri="{FF2B5EF4-FFF2-40B4-BE49-F238E27FC236}">
                <a16:creationId xmlns:a16="http://schemas.microsoft.com/office/drawing/2014/main" id="{9D00C74D-500D-4B00-B7C2-2C31AF718C1C}"/>
              </a:ext>
            </a:extLst>
          </p:cNvPr>
          <p:cNvSpPr/>
          <p:nvPr/>
        </p:nvSpPr>
        <p:spPr>
          <a:xfrm>
            <a:off x="2721612" y="3896564"/>
            <a:ext cx="1951262" cy="1216963"/>
          </a:xfrm>
          <a:prstGeom prst="rect">
            <a:avLst/>
          </a:prstGeom>
          <a:noFill/>
          <a:ln w="28575">
            <a:solidFill>
              <a:srgbClr val="F0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1410366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F299F6-FD9E-452B-AB5B-3D5A3F76A3EA}"/>
              </a:ext>
            </a:extLst>
          </p:cNvPr>
          <p:cNvPicPr>
            <a:picLocks noChangeAspect="1"/>
          </p:cNvPicPr>
          <p:nvPr/>
        </p:nvPicPr>
        <p:blipFill>
          <a:blip r:embed="rId3"/>
          <a:stretch>
            <a:fillRect/>
          </a:stretch>
        </p:blipFill>
        <p:spPr>
          <a:xfrm>
            <a:off x="0" y="1"/>
            <a:ext cx="9144000" cy="6857999"/>
          </a:xfrm>
          <a:prstGeom prst="rect">
            <a:avLst/>
          </a:prstGeom>
        </p:spPr>
      </p:pic>
      <p:sp>
        <p:nvSpPr>
          <p:cNvPr id="2" name="Title 1"/>
          <p:cNvSpPr>
            <a:spLocks noGrp="1"/>
          </p:cNvSpPr>
          <p:nvPr>
            <p:ph type="title"/>
          </p:nvPr>
        </p:nvSpPr>
        <p:spPr>
          <a:xfrm>
            <a:off x="190500" y="1794948"/>
            <a:ext cx="8763000" cy="685800"/>
          </a:xfrm>
        </p:spPr>
        <p:txBody>
          <a:bodyPr/>
          <a:lstStyle/>
          <a:p>
            <a:r>
              <a:rPr lang="en-US" dirty="0">
                <a:solidFill>
                  <a:schemeClr val="bg1"/>
                </a:solidFill>
              </a:rPr>
              <a:t>New Student – 3 Processing Stages</a:t>
            </a:r>
          </a:p>
        </p:txBody>
      </p:sp>
      <p:pic>
        <p:nvPicPr>
          <p:cNvPr id="7" name="Picture 6"/>
          <p:cNvPicPr>
            <a:picLocks noChangeAspect="1"/>
          </p:cNvPicPr>
          <p:nvPr/>
        </p:nvPicPr>
        <p:blipFill>
          <a:blip r:embed="rId4"/>
          <a:stretch>
            <a:fillRect/>
          </a:stretch>
        </p:blipFill>
        <p:spPr>
          <a:xfrm>
            <a:off x="7605712" y="1090242"/>
            <a:ext cx="1524000" cy="447420"/>
          </a:xfrm>
          <a:prstGeom prst="rect">
            <a:avLst/>
          </a:prstGeom>
        </p:spPr>
      </p:pic>
      <p:sp>
        <p:nvSpPr>
          <p:cNvPr id="4" name="TextBox 3"/>
          <p:cNvSpPr txBox="1"/>
          <p:nvPr/>
        </p:nvSpPr>
        <p:spPr>
          <a:xfrm>
            <a:off x="876300" y="3364563"/>
            <a:ext cx="3733800" cy="1015663"/>
          </a:xfrm>
          <a:prstGeom prst="rect">
            <a:avLst/>
          </a:prstGeom>
          <a:noFill/>
          <a:ln>
            <a:solidFill>
              <a:schemeClr val="tx1"/>
            </a:solidFill>
          </a:ln>
        </p:spPr>
        <p:txBody>
          <a:bodyPr wrap="square" rtlCol="0">
            <a:spAutoFit/>
          </a:bodyPr>
          <a:lstStyle/>
          <a:p>
            <a:r>
              <a:rPr lang="en-US" sz="2000" b="1" u="sng" dirty="0">
                <a:solidFill>
                  <a:schemeClr val="bg1"/>
                </a:solidFill>
              </a:rPr>
              <a:t>Pre-</a:t>
            </a:r>
            <a:r>
              <a:rPr lang="en-US" sz="2000" u="sng" dirty="0">
                <a:solidFill>
                  <a:schemeClr val="bg1"/>
                </a:solidFill>
              </a:rPr>
              <a:t>Course Selection (CS) Stage:-</a:t>
            </a:r>
          </a:p>
          <a:p>
            <a:pPr marL="342900" indent="-342900">
              <a:buAutoNum type="arabicPeriod"/>
            </a:pPr>
            <a:r>
              <a:rPr lang="en-US" sz="2000" dirty="0">
                <a:solidFill>
                  <a:schemeClr val="bg1"/>
                </a:solidFill>
              </a:rPr>
              <a:t>Student declaration</a:t>
            </a:r>
          </a:p>
          <a:p>
            <a:pPr marL="342900" indent="-342900">
              <a:buAutoNum type="arabicPeriod"/>
            </a:pPr>
            <a:r>
              <a:rPr lang="en-US" sz="2000" dirty="0">
                <a:solidFill>
                  <a:schemeClr val="bg1"/>
                </a:solidFill>
              </a:rPr>
              <a:t>Pay Fees </a:t>
            </a:r>
            <a:r>
              <a:rPr lang="en-US" sz="1200" dirty="0">
                <a:solidFill>
                  <a:schemeClr val="bg1"/>
                </a:solidFill>
              </a:rPr>
              <a:t>(Fees information page)</a:t>
            </a:r>
          </a:p>
        </p:txBody>
      </p:sp>
      <p:sp>
        <p:nvSpPr>
          <p:cNvPr id="5" name="TextBox 4"/>
          <p:cNvSpPr txBox="1"/>
          <p:nvPr/>
        </p:nvSpPr>
        <p:spPr>
          <a:xfrm>
            <a:off x="4800600" y="4929170"/>
            <a:ext cx="3962400" cy="1015663"/>
          </a:xfrm>
          <a:prstGeom prst="rect">
            <a:avLst/>
          </a:prstGeom>
          <a:noFill/>
          <a:ln>
            <a:solidFill>
              <a:schemeClr val="tx1"/>
            </a:solidFill>
          </a:ln>
        </p:spPr>
        <p:txBody>
          <a:bodyPr wrap="square" rtlCol="0">
            <a:spAutoFit/>
          </a:bodyPr>
          <a:lstStyle/>
          <a:p>
            <a:r>
              <a:rPr lang="en-US" sz="2000" b="1" u="sng" dirty="0">
                <a:solidFill>
                  <a:schemeClr val="bg1"/>
                </a:solidFill>
              </a:rPr>
              <a:t>During-</a:t>
            </a:r>
            <a:r>
              <a:rPr lang="en-US" sz="2000" u="sng" dirty="0">
                <a:solidFill>
                  <a:schemeClr val="bg1"/>
                </a:solidFill>
              </a:rPr>
              <a:t>Course Selection (CS) Stage:-</a:t>
            </a:r>
          </a:p>
          <a:p>
            <a:pPr marL="342900" indent="-342900">
              <a:buFont typeface="+mj-lt"/>
              <a:buAutoNum type="arabicPeriod"/>
            </a:pPr>
            <a:r>
              <a:rPr lang="en-US" sz="2000" dirty="0">
                <a:solidFill>
                  <a:schemeClr val="bg1"/>
                </a:solidFill>
              </a:rPr>
              <a:t>Select courses</a:t>
            </a:r>
          </a:p>
        </p:txBody>
      </p:sp>
      <p:cxnSp>
        <p:nvCxnSpPr>
          <p:cNvPr id="11" name="Curved Connector 10"/>
          <p:cNvCxnSpPr>
            <a:stCxn id="4" idx="3"/>
            <a:endCxn id="5" idx="0"/>
          </p:cNvCxnSpPr>
          <p:nvPr/>
        </p:nvCxnSpPr>
        <p:spPr>
          <a:xfrm>
            <a:off x="4610100" y="3872395"/>
            <a:ext cx="2171700" cy="1056775"/>
          </a:xfrm>
          <a:prstGeom prst="curvedConnector2">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5342" y="4045265"/>
            <a:ext cx="1371600" cy="369332"/>
          </a:xfrm>
          <a:prstGeom prst="rect">
            <a:avLst/>
          </a:prstGeom>
          <a:noFill/>
        </p:spPr>
        <p:txBody>
          <a:bodyPr wrap="square" rtlCol="0">
            <a:spAutoFit/>
          </a:bodyPr>
          <a:lstStyle/>
          <a:p>
            <a:r>
              <a:rPr lang="en-US" b="1" dirty="0">
                <a:solidFill>
                  <a:schemeClr val="bg1"/>
                </a:solidFill>
              </a:rPr>
              <a:t>√</a:t>
            </a:r>
            <a:r>
              <a:rPr lang="en-US" dirty="0">
                <a:solidFill>
                  <a:schemeClr val="bg1"/>
                </a:solidFill>
              </a:rPr>
              <a:t> </a:t>
            </a:r>
            <a:r>
              <a:rPr lang="en-US" sz="1400" b="1" dirty="0">
                <a:solidFill>
                  <a:schemeClr val="bg1"/>
                </a:solidFill>
              </a:rPr>
              <a:t>Completed</a:t>
            </a:r>
          </a:p>
        </p:txBody>
      </p:sp>
      <p:sp>
        <p:nvSpPr>
          <p:cNvPr id="13" name="TextBox 12"/>
          <p:cNvSpPr txBox="1"/>
          <p:nvPr/>
        </p:nvSpPr>
        <p:spPr>
          <a:xfrm>
            <a:off x="3405187" y="3687728"/>
            <a:ext cx="1371600" cy="369332"/>
          </a:xfrm>
          <a:prstGeom prst="rect">
            <a:avLst/>
          </a:prstGeom>
          <a:noFill/>
        </p:spPr>
        <p:txBody>
          <a:bodyPr wrap="square" rtlCol="0">
            <a:spAutoFit/>
          </a:bodyPr>
          <a:lstStyle/>
          <a:p>
            <a:r>
              <a:rPr lang="en-US" b="1" dirty="0">
                <a:solidFill>
                  <a:schemeClr val="bg1"/>
                </a:solidFill>
              </a:rPr>
              <a:t>√</a:t>
            </a:r>
            <a:r>
              <a:rPr lang="en-US" dirty="0">
                <a:solidFill>
                  <a:schemeClr val="bg1"/>
                </a:solidFill>
              </a:rPr>
              <a:t> </a:t>
            </a:r>
            <a:r>
              <a:rPr lang="en-US" sz="1400" b="1" dirty="0">
                <a:solidFill>
                  <a:schemeClr val="bg1"/>
                </a:solidFill>
              </a:rPr>
              <a:t>Completed</a:t>
            </a:r>
          </a:p>
        </p:txBody>
      </p:sp>
    </p:spTree>
    <p:extLst>
      <p:ext uri="{BB962C8B-B14F-4D97-AF65-F5344CB8AC3E}">
        <p14:creationId xmlns:p14="http://schemas.microsoft.com/office/powerpoint/2010/main" val="30418072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507E15-9927-470E-9E06-9C47682A3AE5}"/>
              </a:ext>
            </a:extLst>
          </p:cNvPr>
          <p:cNvPicPr>
            <a:picLocks noChangeAspect="1"/>
          </p:cNvPicPr>
          <p:nvPr/>
        </p:nvPicPr>
        <p:blipFill>
          <a:blip r:embed="rId3"/>
          <a:stretch>
            <a:fillRect/>
          </a:stretch>
        </p:blipFill>
        <p:spPr>
          <a:xfrm>
            <a:off x="0" y="0"/>
            <a:ext cx="9144000" cy="6857999"/>
          </a:xfrm>
          <a:prstGeom prst="rect">
            <a:avLst/>
          </a:prstGeom>
        </p:spPr>
      </p:pic>
      <p:sp>
        <p:nvSpPr>
          <p:cNvPr id="65" name="Title 1"/>
          <p:cNvSpPr>
            <a:spLocks noGrp="1"/>
          </p:cNvSpPr>
          <p:nvPr>
            <p:ph type="title"/>
          </p:nvPr>
        </p:nvSpPr>
        <p:spPr>
          <a:xfrm>
            <a:off x="152400" y="152400"/>
            <a:ext cx="8763000" cy="685800"/>
          </a:xfrm>
        </p:spPr>
        <p:txBody>
          <a:bodyPr/>
          <a:lstStyle/>
          <a:p>
            <a:r>
              <a:rPr lang="en-US" i="1" dirty="0">
                <a:solidFill>
                  <a:schemeClr val="bg1"/>
                </a:solidFill>
              </a:rPr>
              <a:t>The Course Selection Process</a:t>
            </a:r>
          </a:p>
        </p:txBody>
      </p:sp>
      <p:pic>
        <p:nvPicPr>
          <p:cNvPr id="66" name="Picture 65"/>
          <p:cNvPicPr>
            <a:picLocks noChangeAspect="1"/>
          </p:cNvPicPr>
          <p:nvPr/>
        </p:nvPicPr>
        <p:blipFill>
          <a:blip r:embed="rId4"/>
          <a:stretch>
            <a:fillRect/>
          </a:stretch>
        </p:blipFill>
        <p:spPr>
          <a:xfrm>
            <a:off x="312418" y="696508"/>
            <a:ext cx="1524000" cy="447420"/>
          </a:xfrm>
          <a:prstGeom prst="rect">
            <a:avLst/>
          </a:prstGeom>
        </p:spPr>
      </p:pic>
      <p:sp>
        <p:nvSpPr>
          <p:cNvPr id="67" name="TextBox 66"/>
          <p:cNvSpPr txBox="1"/>
          <p:nvPr/>
        </p:nvSpPr>
        <p:spPr>
          <a:xfrm>
            <a:off x="76200" y="4800600"/>
            <a:ext cx="9099883" cy="1754326"/>
          </a:xfrm>
          <a:prstGeom prst="rect">
            <a:avLst/>
          </a:prstGeom>
          <a:noFill/>
        </p:spPr>
        <p:txBody>
          <a:bodyPr wrap="square" rtlCol="0">
            <a:spAutoFit/>
          </a:bodyPr>
          <a:lstStyle/>
          <a:p>
            <a:r>
              <a:rPr lang="en-US" dirty="0">
                <a:solidFill>
                  <a:schemeClr val="bg1"/>
                </a:solidFill>
              </a:rPr>
              <a:t>*Requirements:-</a:t>
            </a:r>
          </a:p>
          <a:p>
            <a:pPr marL="342900" indent="-342900">
              <a:buAutoNum type="arabicPeriod"/>
            </a:pPr>
            <a:r>
              <a:rPr lang="en-US" dirty="0">
                <a:solidFill>
                  <a:schemeClr val="bg1"/>
                </a:solidFill>
              </a:rPr>
              <a:t>Student declarations</a:t>
            </a:r>
          </a:p>
          <a:p>
            <a:pPr marL="342900" indent="-342900">
              <a:buAutoNum type="arabicPeriod"/>
            </a:pPr>
            <a:r>
              <a:rPr lang="en-US" dirty="0">
                <a:solidFill>
                  <a:schemeClr val="bg1"/>
                </a:solidFill>
              </a:rPr>
              <a:t>Pay fees, click </a:t>
            </a:r>
            <a:r>
              <a:rPr lang="en-US" b="1" dirty="0">
                <a:solidFill>
                  <a:schemeClr val="bg1"/>
                </a:solidFill>
              </a:rPr>
              <a:t>“Paid”</a:t>
            </a:r>
            <a:r>
              <a:rPr lang="en-US" dirty="0">
                <a:solidFill>
                  <a:schemeClr val="bg1"/>
                </a:solidFill>
              </a:rPr>
              <a:t> to update the status</a:t>
            </a:r>
          </a:p>
          <a:p>
            <a:pPr marL="342900" indent="-342900">
              <a:buAutoNum type="arabicPeriod"/>
            </a:pPr>
            <a:r>
              <a:rPr lang="en-US" dirty="0">
                <a:solidFill>
                  <a:schemeClr val="bg1"/>
                </a:solidFill>
              </a:rPr>
              <a:t>Reporting arrival to Student Affair &amp; Alumni (SAA) office (Located at level 9, Block G, UCSI South Wing campus)</a:t>
            </a:r>
          </a:p>
          <a:p>
            <a:pPr marL="342900" indent="-342900">
              <a:buAutoNum type="arabicPeriod"/>
            </a:pPr>
            <a:r>
              <a:rPr lang="en-US" dirty="0">
                <a:solidFill>
                  <a:schemeClr val="bg1"/>
                </a:solidFill>
              </a:rPr>
              <a:t>Enrolment Conditions, English Placement Test And etc.</a:t>
            </a:r>
          </a:p>
        </p:txBody>
      </p:sp>
      <p:grpSp>
        <p:nvGrpSpPr>
          <p:cNvPr id="68" name="Group 67"/>
          <p:cNvGrpSpPr/>
          <p:nvPr/>
        </p:nvGrpSpPr>
        <p:grpSpPr>
          <a:xfrm>
            <a:off x="990599" y="1980792"/>
            <a:ext cx="1691639" cy="1105638"/>
            <a:chOff x="973691" y="2677062"/>
            <a:chExt cx="1691639" cy="1105638"/>
          </a:xfrm>
        </p:grpSpPr>
        <p:sp>
          <p:nvSpPr>
            <p:cNvPr id="69" name="Flowchart: Terminator 68"/>
            <p:cNvSpPr/>
            <p:nvPr/>
          </p:nvSpPr>
          <p:spPr>
            <a:xfrm>
              <a:off x="973691" y="3047205"/>
              <a:ext cx="1691639" cy="735495"/>
            </a:xfrm>
            <a:prstGeom prst="flowChartTerminator">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Require to Complete requirements*</a:t>
              </a:r>
              <a:endParaRPr lang="en-MY" sz="1400" dirty="0">
                <a:solidFill>
                  <a:schemeClr val="tx1"/>
                </a:solidFill>
              </a:endParaRPr>
            </a:p>
          </p:txBody>
        </p:sp>
        <p:cxnSp>
          <p:nvCxnSpPr>
            <p:cNvPr id="70" name="Straight Arrow Connector 69"/>
            <p:cNvCxnSpPr>
              <a:stCxn id="69" idx="0"/>
              <a:endCxn id="76" idx="2"/>
            </p:cNvCxnSpPr>
            <p:nvPr/>
          </p:nvCxnSpPr>
          <p:spPr>
            <a:xfrm flipV="1">
              <a:off x="1819511" y="2677062"/>
              <a:ext cx="102676" cy="370143"/>
            </a:xfrm>
            <a:prstGeom prst="straightConnector1">
              <a:avLst/>
            </a:prstGeom>
            <a:ln w="317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1988818" y="766329"/>
            <a:ext cx="1905000" cy="307777"/>
          </a:xfrm>
          <a:prstGeom prst="rect">
            <a:avLst/>
          </a:prstGeom>
          <a:noFill/>
        </p:spPr>
        <p:txBody>
          <a:bodyPr wrap="square" rtlCol="0">
            <a:spAutoFit/>
          </a:bodyPr>
          <a:lstStyle/>
          <a:p>
            <a:r>
              <a:rPr lang="en-US" sz="1400" b="1" dirty="0">
                <a:solidFill>
                  <a:schemeClr val="bg1"/>
                </a:solidFill>
              </a:rPr>
              <a:t>During-CS Stage</a:t>
            </a:r>
          </a:p>
        </p:txBody>
      </p:sp>
      <p:grpSp>
        <p:nvGrpSpPr>
          <p:cNvPr id="26" name="Group 25"/>
          <p:cNvGrpSpPr/>
          <p:nvPr/>
        </p:nvGrpSpPr>
        <p:grpSpPr>
          <a:xfrm>
            <a:off x="1118255" y="1231505"/>
            <a:ext cx="6457629" cy="4331095"/>
            <a:chOff x="990600" y="1143000"/>
            <a:chExt cx="6654145" cy="4559695"/>
          </a:xfrm>
        </p:grpSpPr>
        <p:sp>
          <p:nvSpPr>
            <p:cNvPr id="74" name="Flowchart: Process 73"/>
            <p:cNvSpPr/>
            <p:nvPr/>
          </p:nvSpPr>
          <p:spPr>
            <a:xfrm>
              <a:off x="3456586" y="1143000"/>
              <a:ext cx="1447800" cy="838200"/>
            </a:xfrm>
            <a:prstGeom prst="flowChartProcess">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en-US" dirty="0">
                  <a:solidFill>
                    <a:schemeClr val="tx1"/>
                  </a:solidFill>
                </a:rPr>
                <a:t>Select courses or </a:t>
              </a:r>
            </a:p>
            <a:p>
              <a:pPr algn="ctr"/>
              <a:r>
                <a:rPr lang="en-US" dirty="0">
                  <a:solidFill>
                    <a:schemeClr val="tx1"/>
                  </a:solidFill>
                </a:rPr>
                <a:t>Add &amp; drop</a:t>
              </a:r>
              <a:endParaRPr lang="en-MY" dirty="0">
                <a:solidFill>
                  <a:schemeClr val="tx1"/>
                </a:solidFill>
              </a:endParaRPr>
            </a:p>
          </p:txBody>
        </p:sp>
        <p:sp>
          <p:nvSpPr>
            <p:cNvPr id="75" name="Flowchart: Process 74"/>
            <p:cNvSpPr/>
            <p:nvPr/>
          </p:nvSpPr>
          <p:spPr>
            <a:xfrm>
              <a:off x="5715000" y="1143000"/>
              <a:ext cx="1447800" cy="838200"/>
            </a:xfrm>
            <a:prstGeom prst="flowChartProcess">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Approval process</a:t>
              </a:r>
              <a:endParaRPr lang="en-MY" dirty="0">
                <a:solidFill>
                  <a:schemeClr val="tx1"/>
                </a:solidFill>
              </a:endParaRPr>
            </a:p>
          </p:txBody>
        </p:sp>
        <p:sp>
          <p:nvSpPr>
            <p:cNvPr id="76" name="Flowchart: Terminator 75"/>
            <p:cNvSpPr/>
            <p:nvPr/>
          </p:nvSpPr>
          <p:spPr>
            <a:xfrm>
              <a:off x="990600" y="1196340"/>
              <a:ext cx="1691639" cy="735495"/>
            </a:xfrm>
            <a:prstGeom prst="flowChartTerminator">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Begin Course Selection</a:t>
              </a:r>
              <a:endParaRPr lang="en-MY" dirty="0">
                <a:solidFill>
                  <a:schemeClr val="tx1"/>
                </a:solidFill>
              </a:endParaRPr>
            </a:p>
          </p:txBody>
        </p:sp>
        <p:cxnSp>
          <p:nvCxnSpPr>
            <p:cNvPr id="77" name="Straight Arrow Connector 76"/>
            <p:cNvCxnSpPr>
              <a:stCxn id="76" idx="3"/>
              <a:endCxn id="74" idx="1"/>
            </p:cNvCxnSpPr>
            <p:nvPr/>
          </p:nvCxnSpPr>
          <p:spPr>
            <a:xfrm flipV="1">
              <a:off x="2682239" y="1562100"/>
              <a:ext cx="774347" cy="198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74" idx="3"/>
              <a:endCxn id="75" idx="1"/>
            </p:cNvCxnSpPr>
            <p:nvPr/>
          </p:nvCxnSpPr>
          <p:spPr>
            <a:xfrm>
              <a:off x="4904386" y="1562100"/>
              <a:ext cx="810614"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75" idx="2"/>
              <a:endCxn id="85" idx="0"/>
            </p:cNvCxnSpPr>
            <p:nvPr/>
          </p:nvCxnSpPr>
          <p:spPr>
            <a:xfrm>
              <a:off x="6438900" y="1981200"/>
              <a:ext cx="654" cy="47343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79"/>
            <p:cNvCxnSpPr>
              <a:stCxn id="85" idx="1"/>
              <a:endCxn id="74" idx="2"/>
            </p:cNvCxnSpPr>
            <p:nvPr/>
          </p:nvCxnSpPr>
          <p:spPr>
            <a:xfrm rot="10800000">
              <a:off x="4180487" y="1981200"/>
              <a:ext cx="2047469" cy="634476"/>
            </a:xfrm>
            <a:prstGeom prst="bentConnector2">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4400551" y="2281742"/>
              <a:ext cx="1752600" cy="680445"/>
            </a:xfrm>
            <a:prstGeom prst="rect">
              <a:avLst/>
            </a:prstGeom>
            <a:noFill/>
            <a:ln>
              <a:solidFill>
                <a:schemeClr val="tx1"/>
              </a:solidFill>
            </a:ln>
          </p:spPr>
          <p:txBody>
            <a:bodyPr wrap="square" rtlCol="0">
              <a:spAutoFit/>
            </a:bodyPr>
            <a:lstStyle/>
            <a:p>
              <a:r>
                <a:rPr lang="en-US" dirty="0">
                  <a:solidFill>
                    <a:schemeClr val="bg1"/>
                  </a:solidFill>
                </a:rPr>
                <a:t>Reject or Amend</a:t>
              </a:r>
              <a:endParaRPr lang="en-MY" dirty="0">
                <a:solidFill>
                  <a:schemeClr val="bg1"/>
                </a:solidFill>
              </a:endParaRPr>
            </a:p>
          </p:txBody>
        </p:sp>
        <p:sp>
          <p:nvSpPr>
            <p:cNvPr id="82" name="TextBox 81"/>
            <p:cNvSpPr txBox="1"/>
            <p:nvPr/>
          </p:nvSpPr>
          <p:spPr>
            <a:xfrm>
              <a:off x="6455833" y="2758669"/>
              <a:ext cx="1188912" cy="388826"/>
            </a:xfrm>
            <a:prstGeom prst="rect">
              <a:avLst/>
            </a:prstGeom>
            <a:noFill/>
            <a:ln>
              <a:solidFill>
                <a:schemeClr val="tx1"/>
              </a:solidFill>
            </a:ln>
          </p:spPr>
          <p:txBody>
            <a:bodyPr wrap="square" rtlCol="0">
              <a:spAutoFit/>
            </a:bodyPr>
            <a:lstStyle/>
            <a:p>
              <a:r>
                <a:rPr lang="en-US" dirty="0">
                  <a:solidFill>
                    <a:schemeClr val="bg1"/>
                  </a:solidFill>
                </a:rPr>
                <a:t>Approved</a:t>
              </a:r>
              <a:endParaRPr lang="en-MY" dirty="0">
                <a:solidFill>
                  <a:schemeClr val="bg1"/>
                </a:solidFill>
              </a:endParaRPr>
            </a:p>
          </p:txBody>
        </p:sp>
        <p:cxnSp>
          <p:nvCxnSpPr>
            <p:cNvPr id="83" name="Straight Connector 82"/>
            <p:cNvCxnSpPr/>
            <p:nvPr/>
          </p:nvCxnSpPr>
          <p:spPr>
            <a:xfrm>
              <a:off x="3459480" y="1706880"/>
              <a:ext cx="1447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Diamond 84"/>
            <p:cNvSpPr/>
            <p:nvPr/>
          </p:nvSpPr>
          <p:spPr>
            <a:xfrm>
              <a:off x="6227955" y="2454630"/>
              <a:ext cx="423198" cy="322091"/>
            </a:xfrm>
            <a:prstGeom prst="diamond">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600" dirty="0">
                <a:solidFill>
                  <a:schemeClr val="bg1"/>
                </a:solidFill>
              </a:endParaRPr>
            </a:p>
          </p:txBody>
        </p:sp>
        <p:cxnSp>
          <p:nvCxnSpPr>
            <p:cNvPr id="86" name="Straight Arrow Connector 85"/>
            <p:cNvCxnSpPr>
              <a:stCxn id="85" idx="2"/>
              <a:endCxn id="90" idx="0"/>
            </p:cNvCxnSpPr>
            <p:nvPr/>
          </p:nvCxnSpPr>
          <p:spPr>
            <a:xfrm>
              <a:off x="6439554" y="2776721"/>
              <a:ext cx="3579" cy="45783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90" idx="1"/>
              <a:endCxn id="91" idx="3"/>
            </p:cNvCxnSpPr>
            <p:nvPr/>
          </p:nvCxnSpPr>
          <p:spPr>
            <a:xfrm flipH="1" flipV="1">
              <a:off x="2567938" y="3827564"/>
              <a:ext cx="3189395" cy="135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90" idx="2"/>
            </p:cNvCxnSpPr>
            <p:nvPr/>
          </p:nvCxnSpPr>
          <p:spPr>
            <a:xfrm flipH="1">
              <a:off x="6442967" y="4423274"/>
              <a:ext cx="166" cy="44243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6129540" y="4469531"/>
              <a:ext cx="1399827" cy="388826"/>
            </a:xfrm>
            <a:prstGeom prst="rect">
              <a:avLst/>
            </a:prstGeom>
            <a:ln>
              <a:solidFill>
                <a:schemeClr val="tx1"/>
              </a:solidFill>
            </a:ln>
          </p:spPr>
          <p:txBody>
            <a:bodyPr wrap="square">
              <a:spAutoFit/>
            </a:bodyPr>
            <a:lstStyle/>
            <a:p>
              <a:pPr algn="ctr"/>
              <a:r>
                <a:rPr lang="en-US" dirty="0">
                  <a:solidFill>
                    <a:schemeClr val="bg1"/>
                  </a:solidFill>
                </a:rPr>
                <a:t>Yes</a:t>
              </a:r>
            </a:p>
          </p:txBody>
        </p:sp>
        <p:sp>
          <p:nvSpPr>
            <p:cNvPr id="90" name="Diamond 89"/>
            <p:cNvSpPr/>
            <p:nvPr/>
          </p:nvSpPr>
          <p:spPr>
            <a:xfrm>
              <a:off x="5757333" y="3234554"/>
              <a:ext cx="1371600" cy="1188720"/>
            </a:xfrm>
            <a:prstGeom prst="diamond">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bg1"/>
                  </a:solidFill>
                </a:rPr>
                <a:t>Tutorial Classes or labs?</a:t>
              </a:r>
            </a:p>
          </p:txBody>
        </p:sp>
        <p:sp>
          <p:nvSpPr>
            <p:cNvPr id="91" name="Flowchart: Terminator 90"/>
            <p:cNvSpPr/>
            <p:nvPr/>
          </p:nvSpPr>
          <p:spPr>
            <a:xfrm>
              <a:off x="1104898" y="3553244"/>
              <a:ext cx="1463040" cy="548640"/>
            </a:xfrm>
            <a:prstGeom prst="flowChartTerminator">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Completed</a:t>
              </a:r>
              <a:endParaRPr lang="en-MY" dirty="0">
                <a:solidFill>
                  <a:schemeClr val="tx1"/>
                </a:solidFill>
              </a:endParaRPr>
            </a:p>
          </p:txBody>
        </p:sp>
        <p:sp>
          <p:nvSpPr>
            <p:cNvPr id="92" name="Flowchart: Process 91"/>
            <p:cNvSpPr/>
            <p:nvPr/>
          </p:nvSpPr>
          <p:spPr>
            <a:xfrm>
              <a:off x="5715000" y="4864495"/>
              <a:ext cx="1447800" cy="838200"/>
            </a:xfrm>
            <a:prstGeom prst="flowChartProcess">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Select tutorials </a:t>
              </a:r>
              <a:r>
                <a:rPr lang="en-US" dirty="0">
                  <a:solidFill>
                    <a:schemeClr val="bg1"/>
                  </a:solidFill>
                </a:rPr>
                <a:t>&amp; labs</a:t>
              </a:r>
              <a:endParaRPr lang="en-MY" dirty="0">
                <a:solidFill>
                  <a:schemeClr val="bg1"/>
                </a:solidFill>
              </a:endParaRPr>
            </a:p>
          </p:txBody>
        </p:sp>
        <p:cxnSp>
          <p:nvCxnSpPr>
            <p:cNvPr id="93" name="Elbow Connector 92"/>
            <p:cNvCxnSpPr>
              <a:stCxn id="92" idx="1"/>
            </p:cNvCxnSpPr>
            <p:nvPr/>
          </p:nvCxnSpPr>
          <p:spPr>
            <a:xfrm rot="10800000">
              <a:off x="4160520" y="3825577"/>
              <a:ext cx="1554480" cy="1458018"/>
            </a:xfrm>
            <a:prstGeom prst="bentConnector3">
              <a:avLst>
                <a:gd name="adj1" fmla="val 99837"/>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4204472" y="3413522"/>
              <a:ext cx="1399827" cy="388826"/>
            </a:xfrm>
            <a:prstGeom prst="rect">
              <a:avLst/>
            </a:prstGeom>
            <a:ln>
              <a:solidFill>
                <a:schemeClr val="tx1"/>
              </a:solidFill>
            </a:ln>
          </p:spPr>
          <p:txBody>
            <a:bodyPr wrap="square">
              <a:spAutoFit/>
            </a:bodyPr>
            <a:lstStyle/>
            <a:p>
              <a:pPr algn="ctr"/>
              <a:r>
                <a:rPr lang="en-US" dirty="0">
                  <a:solidFill>
                    <a:schemeClr val="bg1"/>
                  </a:solidFill>
                </a:rPr>
                <a:t>No</a:t>
              </a:r>
            </a:p>
          </p:txBody>
        </p:sp>
      </p:grpSp>
    </p:spTree>
    <p:extLst>
      <p:ext uri="{BB962C8B-B14F-4D97-AF65-F5344CB8AC3E}">
        <p14:creationId xmlns:p14="http://schemas.microsoft.com/office/powerpoint/2010/main" val="9717414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49A5F7-76BB-434B-AD25-AE988ED13804}"/>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44116" y="128584"/>
            <a:ext cx="8763000" cy="685800"/>
          </a:xfrm>
        </p:spPr>
        <p:txBody>
          <a:bodyPr/>
          <a:lstStyle/>
          <a:p>
            <a:r>
              <a:rPr lang="en-US" dirty="0">
                <a:solidFill>
                  <a:schemeClr val="bg1"/>
                </a:solidFill>
              </a:rPr>
              <a:t>Course Selection</a:t>
            </a:r>
          </a:p>
        </p:txBody>
      </p:sp>
      <p:sp>
        <p:nvSpPr>
          <p:cNvPr id="3" name="Content Placeholder 2"/>
          <p:cNvSpPr>
            <a:spLocks noGrp="1"/>
          </p:cNvSpPr>
          <p:nvPr>
            <p:ph idx="1"/>
          </p:nvPr>
        </p:nvSpPr>
        <p:spPr>
          <a:xfrm>
            <a:off x="152400" y="1709253"/>
            <a:ext cx="8763000" cy="5562600"/>
          </a:xfrm>
        </p:spPr>
        <p:txBody>
          <a:bodyPr/>
          <a:lstStyle/>
          <a:p>
            <a:pPr marL="0" indent="0">
              <a:buNone/>
            </a:pPr>
            <a:r>
              <a:rPr lang="en-US" b="1" i="1" dirty="0">
                <a:solidFill>
                  <a:schemeClr val="bg1"/>
                </a:solidFill>
              </a:rPr>
              <a:t>Definition</a:t>
            </a:r>
          </a:p>
          <a:p>
            <a:pPr marL="0" indent="0">
              <a:buNone/>
            </a:pPr>
            <a:r>
              <a:rPr lang="en-US" dirty="0">
                <a:solidFill>
                  <a:schemeClr val="bg1"/>
                </a:solidFill>
              </a:rPr>
              <a:t>A process to select the courses you plan to study for the next semester.</a:t>
            </a:r>
          </a:p>
          <a:p>
            <a:pPr marL="0" indent="0">
              <a:buNone/>
            </a:pPr>
            <a:endParaRPr lang="en-US" dirty="0">
              <a:solidFill>
                <a:schemeClr val="bg1"/>
              </a:solidFill>
            </a:endParaRPr>
          </a:p>
          <a:p>
            <a:pPr marL="0" indent="0">
              <a:buNone/>
            </a:pPr>
            <a:r>
              <a:rPr lang="en-US" b="1" i="1" dirty="0">
                <a:solidFill>
                  <a:schemeClr val="bg1"/>
                </a:solidFill>
              </a:rPr>
              <a:t>Frequency</a:t>
            </a:r>
          </a:p>
          <a:p>
            <a:pPr marL="0" indent="0">
              <a:buNone/>
            </a:pPr>
            <a:r>
              <a:rPr lang="en-US" dirty="0">
                <a:solidFill>
                  <a:schemeClr val="bg1"/>
                </a:solidFill>
              </a:rPr>
              <a:t>Before the next semester begins.</a:t>
            </a:r>
          </a:p>
          <a:p>
            <a:pPr marL="0" indent="0">
              <a:buNone/>
            </a:pPr>
            <a:endParaRPr lang="en-US" dirty="0">
              <a:solidFill>
                <a:schemeClr val="bg1"/>
              </a:solidFill>
            </a:endParaRPr>
          </a:p>
          <a:p>
            <a:pPr marL="0" indent="0">
              <a:buNone/>
            </a:pPr>
            <a:r>
              <a:rPr lang="en-US" b="1" i="1" dirty="0">
                <a:solidFill>
                  <a:schemeClr val="bg1"/>
                </a:solidFill>
              </a:rPr>
              <a:t>How do I know what courses to select?</a:t>
            </a:r>
          </a:p>
          <a:p>
            <a:pPr marL="0" indent="0">
              <a:buNone/>
            </a:pPr>
            <a:r>
              <a:rPr lang="en-US" dirty="0">
                <a:solidFill>
                  <a:schemeClr val="bg1"/>
                </a:solidFill>
              </a:rPr>
              <a:t>Refer to the Y-Table, which will assist you in selecting your courses. If you are unsure, please refer to your respective school or department for advice.</a:t>
            </a:r>
          </a:p>
        </p:txBody>
      </p:sp>
      <p:pic>
        <p:nvPicPr>
          <p:cNvPr id="4" name="Picture 3"/>
          <p:cNvPicPr>
            <a:picLocks noChangeAspect="1"/>
          </p:cNvPicPr>
          <p:nvPr/>
        </p:nvPicPr>
        <p:blipFill>
          <a:blip r:embed="rId4"/>
          <a:stretch>
            <a:fillRect/>
          </a:stretch>
        </p:blipFill>
        <p:spPr>
          <a:xfrm>
            <a:off x="152400" y="719258"/>
            <a:ext cx="1524000" cy="447420"/>
          </a:xfrm>
          <a:prstGeom prst="rect">
            <a:avLst/>
          </a:prstGeom>
        </p:spPr>
      </p:pic>
      <p:sp>
        <p:nvSpPr>
          <p:cNvPr id="5" name="TextBox 4"/>
          <p:cNvSpPr txBox="1"/>
          <p:nvPr/>
        </p:nvSpPr>
        <p:spPr>
          <a:xfrm>
            <a:off x="4038600" y="1107930"/>
            <a:ext cx="1905000" cy="307777"/>
          </a:xfrm>
          <a:prstGeom prst="rect">
            <a:avLst/>
          </a:prstGeom>
          <a:noFill/>
        </p:spPr>
        <p:txBody>
          <a:bodyPr wrap="square" rtlCol="0">
            <a:spAutoFit/>
          </a:bodyPr>
          <a:lstStyle/>
          <a:p>
            <a:r>
              <a:rPr lang="en-US" sz="1400" b="1" dirty="0">
                <a:solidFill>
                  <a:schemeClr val="bg1"/>
                </a:solidFill>
              </a:rPr>
              <a:t>During-CS Stage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ABCB4E-3D71-407F-AAA0-1F57C908A233}"/>
              </a:ext>
            </a:extLst>
          </p:cNvPr>
          <p:cNvPicPr>
            <a:picLocks noChangeAspect="1"/>
          </p:cNvPicPr>
          <p:nvPr/>
        </p:nvPicPr>
        <p:blipFill>
          <a:blip r:embed="rId3"/>
          <a:stretch>
            <a:fillRect/>
          </a:stretch>
        </p:blipFill>
        <p:spPr>
          <a:xfrm>
            <a:off x="0" y="0"/>
            <a:ext cx="9144000" cy="6857999"/>
          </a:xfrm>
          <a:prstGeom prst="rect">
            <a:avLst/>
          </a:prstGeom>
        </p:spPr>
      </p:pic>
      <p:pic>
        <p:nvPicPr>
          <p:cNvPr id="5" name="Picture 4">
            <a:extLst>
              <a:ext uri="{FF2B5EF4-FFF2-40B4-BE49-F238E27FC236}">
                <a16:creationId xmlns:a16="http://schemas.microsoft.com/office/drawing/2014/main" id="{84B08BE5-228D-450D-8132-1E4383AA2066}"/>
              </a:ext>
            </a:extLst>
          </p:cNvPr>
          <p:cNvPicPr>
            <a:picLocks noChangeAspect="1"/>
          </p:cNvPicPr>
          <p:nvPr/>
        </p:nvPicPr>
        <p:blipFill>
          <a:blip r:embed="rId4"/>
          <a:stretch>
            <a:fillRect/>
          </a:stretch>
        </p:blipFill>
        <p:spPr>
          <a:xfrm>
            <a:off x="2490788" y="1752600"/>
            <a:ext cx="6500812" cy="1837365"/>
          </a:xfrm>
          <a:prstGeom prst="rect">
            <a:avLst/>
          </a:prstGeom>
        </p:spPr>
      </p:pic>
      <p:sp>
        <p:nvSpPr>
          <p:cNvPr id="2" name="Title 1"/>
          <p:cNvSpPr>
            <a:spLocks noGrp="1"/>
          </p:cNvSpPr>
          <p:nvPr>
            <p:ph type="title"/>
          </p:nvPr>
        </p:nvSpPr>
        <p:spPr>
          <a:xfrm>
            <a:off x="0" y="24064"/>
            <a:ext cx="6571343" cy="1049235"/>
          </a:xfrm>
        </p:spPr>
        <p:txBody>
          <a:bodyPr/>
          <a:lstStyle/>
          <a:p>
            <a:r>
              <a:rPr lang="en-US" dirty="0">
                <a:solidFill>
                  <a:schemeClr val="bg1"/>
                </a:solidFill>
              </a:rPr>
              <a:t>Course Selection</a:t>
            </a:r>
          </a:p>
        </p:txBody>
      </p:sp>
      <p:pic>
        <p:nvPicPr>
          <p:cNvPr id="13" name="Picture 12"/>
          <p:cNvPicPr>
            <a:picLocks noChangeAspect="1"/>
          </p:cNvPicPr>
          <p:nvPr/>
        </p:nvPicPr>
        <p:blipFill>
          <a:blip r:embed="rId5"/>
          <a:stretch>
            <a:fillRect/>
          </a:stretch>
        </p:blipFill>
        <p:spPr>
          <a:xfrm>
            <a:off x="152400" y="501420"/>
            <a:ext cx="1524000" cy="447420"/>
          </a:xfrm>
          <a:prstGeom prst="rect">
            <a:avLst/>
          </a:prstGeom>
        </p:spPr>
      </p:pic>
      <p:sp>
        <p:nvSpPr>
          <p:cNvPr id="10" name="Right Arrow 9"/>
          <p:cNvSpPr/>
          <p:nvPr/>
        </p:nvSpPr>
        <p:spPr>
          <a:xfrm>
            <a:off x="1957388" y="2951466"/>
            <a:ext cx="457200" cy="3048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11" name="Rectangle 10"/>
          <p:cNvSpPr/>
          <p:nvPr/>
        </p:nvSpPr>
        <p:spPr>
          <a:xfrm>
            <a:off x="2469020" y="2995762"/>
            <a:ext cx="1143000" cy="354625"/>
          </a:xfrm>
          <a:prstGeom prst="rect">
            <a:avLst/>
          </a:prstGeom>
          <a:noFill/>
          <a:ln w="28575">
            <a:solidFill>
              <a:srgbClr val="F01E23"/>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12" name="TextBox 11"/>
          <p:cNvSpPr txBox="1"/>
          <p:nvPr/>
        </p:nvSpPr>
        <p:spPr>
          <a:xfrm>
            <a:off x="567146" y="990600"/>
            <a:ext cx="4015740" cy="1015663"/>
          </a:xfrm>
          <a:prstGeom prst="rect">
            <a:avLst/>
          </a:prstGeom>
          <a:noFill/>
        </p:spPr>
        <p:txBody>
          <a:bodyPr wrap="square" rtlCol="0">
            <a:spAutoFit/>
          </a:bodyPr>
          <a:lstStyle/>
          <a:p>
            <a:r>
              <a:rPr lang="en-US" sz="2000" b="1" dirty="0">
                <a:solidFill>
                  <a:schemeClr val="bg1"/>
                </a:solidFill>
              </a:rPr>
              <a:t>After SAA reported for arrival, this field will appear in Home page</a:t>
            </a:r>
          </a:p>
        </p:txBody>
      </p:sp>
      <p:sp>
        <p:nvSpPr>
          <p:cNvPr id="15" name="TextBox 14">
            <a:extLst>
              <a:ext uri="{FF2B5EF4-FFF2-40B4-BE49-F238E27FC236}">
                <a16:creationId xmlns:a16="http://schemas.microsoft.com/office/drawing/2014/main" id="{3813F25D-E0BF-4CE1-A0A2-6F6C8B1DDB44}"/>
              </a:ext>
            </a:extLst>
          </p:cNvPr>
          <p:cNvSpPr txBox="1"/>
          <p:nvPr/>
        </p:nvSpPr>
        <p:spPr>
          <a:xfrm>
            <a:off x="404538" y="2537204"/>
            <a:ext cx="1476650" cy="1323439"/>
          </a:xfrm>
          <a:prstGeom prst="rect">
            <a:avLst/>
          </a:prstGeom>
          <a:noFill/>
          <a:ln w="28575">
            <a:solidFill>
              <a:srgbClr val="FF0000"/>
            </a:solidFill>
          </a:ln>
        </p:spPr>
        <p:txBody>
          <a:bodyPr wrap="square" rtlCol="0">
            <a:spAutoFit/>
          </a:bodyPr>
          <a:lstStyle/>
          <a:p>
            <a:r>
              <a:rPr lang="en-US" sz="2000" b="1" dirty="0">
                <a:solidFill>
                  <a:schemeClr val="bg1"/>
                </a:solidFill>
              </a:rPr>
              <a:t>Step 1: </a:t>
            </a:r>
          </a:p>
          <a:p>
            <a:r>
              <a:rPr lang="en-US" sz="2000" b="1" dirty="0">
                <a:solidFill>
                  <a:schemeClr val="bg1"/>
                </a:solidFill>
              </a:rPr>
              <a:t>Click File Number to proceed</a:t>
            </a:r>
          </a:p>
        </p:txBody>
      </p:sp>
      <p:pic>
        <p:nvPicPr>
          <p:cNvPr id="7" name="Picture 6">
            <a:extLst>
              <a:ext uri="{FF2B5EF4-FFF2-40B4-BE49-F238E27FC236}">
                <a16:creationId xmlns:a16="http://schemas.microsoft.com/office/drawing/2014/main" id="{25998D51-2349-4B38-8861-49A9FD81BC39}"/>
              </a:ext>
            </a:extLst>
          </p:cNvPr>
          <p:cNvPicPr>
            <a:picLocks noChangeAspect="1"/>
          </p:cNvPicPr>
          <p:nvPr/>
        </p:nvPicPr>
        <p:blipFill>
          <a:blip r:embed="rId6"/>
          <a:stretch>
            <a:fillRect/>
          </a:stretch>
        </p:blipFill>
        <p:spPr>
          <a:xfrm>
            <a:off x="2436359" y="3644079"/>
            <a:ext cx="6019800" cy="3076295"/>
          </a:xfrm>
          <a:prstGeom prst="rect">
            <a:avLst/>
          </a:prstGeom>
        </p:spPr>
      </p:pic>
      <p:sp>
        <p:nvSpPr>
          <p:cNvPr id="16" name="TextBox 15">
            <a:extLst>
              <a:ext uri="{FF2B5EF4-FFF2-40B4-BE49-F238E27FC236}">
                <a16:creationId xmlns:a16="http://schemas.microsoft.com/office/drawing/2014/main" id="{7E07AF38-D848-4A2D-B0F8-46CEB4DA7C21}"/>
              </a:ext>
            </a:extLst>
          </p:cNvPr>
          <p:cNvSpPr txBox="1"/>
          <p:nvPr/>
        </p:nvSpPr>
        <p:spPr>
          <a:xfrm>
            <a:off x="785538" y="5532933"/>
            <a:ext cx="1955622" cy="1323439"/>
          </a:xfrm>
          <a:prstGeom prst="rect">
            <a:avLst/>
          </a:prstGeom>
          <a:noFill/>
          <a:ln w="28575">
            <a:solidFill>
              <a:srgbClr val="FF0000"/>
            </a:solidFill>
          </a:ln>
        </p:spPr>
        <p:txBody>
          <a:bodyPr wrap="square" rtlCol="0">
            <a:spAutoFit/>
          </a:bodyPr>
          <a:lstStyle/>
          <a:p>
            <a:r>
              <a:rPr lang="en-US" sz="2000" b="1" dirty="0">
                <a:solidFill>
                  <a:schemeClr val="bg1"/>
                </a:solidFill>
              </a:rPr>
              <a:t>Step 2: </a:t>
            </a:r>
          </a:p>
          <a:p>
            <a:r>
              <a:rPr lang="en-US" sz="2000" b="1" dirty="0">
                <a:solidFill>
                  <a:schemeClr val="bg1"/>
                </a:solidFill>
              </a:rPr>
              <a:t>Click Begin Course Selection</a:t>
            </a:r>
          </a:p>
        </p:txBody>
      </p:sp>
      <p:sp>
        <p:nvSpPr>
          <p:cNvPr id="17" name="Rectangle 16">
            <a:extLst>
              <a:ext uri="{FF2B5EF4-FFF2-40B4-BE49-F238E27FC236}">
                <a16:creationId xmlns:a16="http://schemas.microsoft.com/office/drawing/2014/main" id="{3E973EC7-714D-43F1-968D-78C35193FCCA}"/>
              </a:ext>
            </a:extLst>
          </p:cNvPr>
          <p:cNvSpPr/>
          <p:nvPr/>
        </p:nvSpPr>
        <p:spPr>
          <a:xfrm>
            <a:off x="7010400" y="6172200"/>
            <a:ext cx="838200" cy="354625"/>
          </a:xfrm>
          <a:prstGeom prst="rect">
            <a:avLst/>
          </a:prstGeom>
          <a:noFill/>
          <a:ln w="28575">
            <a:solidFill>
              <a:srgbClr val="F01E23"/>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18" name="Right Arrow 9">
            <a:extLst>
              <a:ext uri="{FF2B5EF4-FFF2-40B4-BE49-F238E27FC236}">
                <a16:creationId xmlns:a16="http://schemas.microsoft.com/office/drawing/2014/main" id="{A47E7847-92A4-4D4E-83AB-9CC43F33FDED}"/>
              </a:ext>
            </a:extLst>
          </p:cNvPr>
          <p:cNvSpPr/>
          <p:nvPr/>
        </p:nvSpPr>
        <p:spPr>
          <a:xfrm>
            <a:off x="6402841" y="6222025"/>
            <a:ext cx="457200" cy="3048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149178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948FFB-DA10-43FF-A8C6-151B53157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267" name="Rectangle 2"/>
          <p:cNvSpPr>
            <a:spLocks noChangeArrowheads="1"/>
          </p:cNvSpPr>
          <p:nvPr/>
        </p:nvSpPr>
        <p:spPr bwMode="auto">
          <a:xfrm>
            <a:off x="557212" y="1752600"/>
            <a:ext cx="8420100" cy="4093428"/>
          </a:xfrm>
          <a:prstGeom prst="rect">
            <a:avLst/>
          </a:prstGeom>
          <a:noFill/>
          <a:ln w="9525">
            <a:noFill/>
            <a:miter lim="800000"/>
            <a:headEnd/>
            <a:tailEnd/>
          </a:ln>
        </p:spPr>
        <p:txBody>
          <a:bodyPr wrap="square">
            <a:spAutoFit/>
          </a:bodyPr>
          <a:lstStyle/>
          <a:p>
            <a:pPr marL="404813" marR="0" lvl="0" indent="-404813" algn="ctr" defTabSz="4572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Employee Provident Fund Withdrawals </a:t>
            </a:r>
          </a:p>
          <a:p>
            <a:pPr marL="404813" marR="0" lvl="0" indent="-404813" algn="ctr" defTabSz="4572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(for Malaysians only):</a:t>
            </a:r>
            <a:endPar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404813" marR="0" lvl="0" indent="-404813" algn="l" defTabSz="457200" rtl="0" eaLnBrk="1" fontAlgn="auto" latinLnBrk="0" hangingPunct="1">
              <a:lnSpc>
                <a:spcPct val="100000"/>
              </a:lnSpc>
              <a:spcBef>
                <a:spcPts val="600"/>
              </a:spcBef>
              <a:spcAft>
                <a:spcPts val="0"/>
              </a:spcAft>
              <a:buClrTx/>
              <a:buSzTx/>
              <a:buFont typeface="Arial" pitchFamily="34" charset="0"/>
              <a:buChar char="•"/>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Only for Diploma/Degree </a:t>
            </a:r>
            <a:r>
              <a:rPr kumimoji="0" lang="en-US" sz="3000" b="0" i="0" u="none" strike="noStrike" kern="1200" cap="none" spc="0" normalizeH="0" baseline="0" noProof="0" dirty="0" err="1">
                <a:ln>
                  <a:noFill/>
                </a:ln>
                <a:solidFill>
                  <a:prstClr val="white"/>
                </a:solidFill>
                <a:effectLst/>
                <a:uLnTx/>
                <a:uFillTx/>
                <a:latin typeface="Gill Sans MT" panose="020B0502020104020203"/>
                <a:ea typeface="+mn-ea"/>
                <a:cs typeface="Arial" pitchFamily="34" charset="0"/>
              </a:rPr>
              <a:t>Programmes</a:t>
            </a:r>
            <a:endPar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endParaRPr>
          </a:p>
          <a:p>
            <a:pPr marL="404813" marR="0" lvl="0" indent="-404813" algn="l" defTabSz="457200" rtl="0" eaLnBrk="1" fontAlgn="auto" latinLnBrk="0" hangingPunct="1">
              <a:lnSpc>
                <a:spcPct val="100000"/>
              </a:lnSpc>
              <a:spcBef>
                <a:spcPts val="600"/>
              </a:spcBef>
              <a:spcAft>
                <a:spcPts val="0"/>
              </a:spcAft>
              <a:buClrTx/>
              <a:buSzTx/>
              <a:buFont typeface="Arial" pitchFamily="34" charset="0"/>
              <a:buChar char="•"/>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Disbursement is paid directly to UCSI University</a:t>
            </a:r>
          </a:p>
          <a:p>
            <a:pPr marL="404813" marR="0" lvl="0" indent="-404813" algn="l" defTabSz="457200" rtl="0" eaLnBrk="1" fontAlgn="auto" latinLnBrk="0" hangingPunct="1">
              <a:lnSpc>
                <a:spcPct val="100000"/>
              </a:lnSpc>
              <a:spcBef>
                <a:spcPts val="600"/>
              </a:spcBef>
              <a:spcAft>
                <a:spcPts val="0"/>
              </a:spcAft>
              <a:buClrTx/>
              <a:buSzTx/>
              <a:buFont typeface="Arial" pitchFamily="34" charset="0"/>
              <a:buChar char="•"/>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The amount disbursed is not refundable to students </a:t>
            </a:r>
          </a:p>
          <a:p>
            <a:pPr marL="404813" marR="0" lvl="0" indent="-404813" algn="l" defTabSz="457200" rtl="0" eaLnBrk="1" fontAlgn="auto" latinLnBrk="0" hangingPunct="1">
              <a:lnSpc>
                <a:spcPct val="100000"/>
              </a:lnSpc>
              <a:spcBef>
                <a:spcPts val="600"/>
              </a:spcBef>
              <a:spcAft>
                <a:spcPts val="0"/>
              </a:spcAft>
              <a:buClrTx/>
              <a:buSzTx/>
              <a:buFont typeface="Arial" pitchFamily="34" charset="0"/>
              <a:buChar char="•"/>
              <a:tabLst/>
              <a:defRPr/>
            </a:pPr>
            <a:r>
              <a:rPr kumimoji="0" lang="en-US" sz="3000" b="0" i="0" u="none" strike="noStrike" kern="1200" cap="none" spc="0" normalizeH="0" baseline="0" noProof="0" dirty="0">
                <a:ln>
                  <a:noFill/>
                </a:ln>
                <a:solidFill>
                  <a:prstClr val="white"/>
                </a:solidFill>
                <a:effectLst/>
                <a:uLnTx/>
                <a:uFillTx/>
                <a:latin typeface="Gill Sans MT" panose="020B0502020104020203"/>
                <a:ea typeface="+mn-ea"/>
                <a:cs typeface="Arial" pitchFamily="34" charset="0"/>
              </a:rPr>
              <a:t>Any excess will be refunded to EPF to your parent’s Account 2.</a:t>
            </a:r>
          </a:p>
        </p:txBody>
      </p:sp>
      <p:pic>
        <p:nvPicPr>
          <p:cNvPr id="6" name="Picture 1" descr="C:\Documents and Settings\11961\Desktop\Orientation final slide\leopard-home-button_128x128.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64008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1676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313C4B-8CBF-45F2-A3C3-99EFA3FBA956}"/>
              </a:ext>
            </a:extLst>
          </p:cNvPr>
          <p:cNvPicPr>
            <a:picLocks noChangeAspect="1"/>
          </p:cNvPicPr>
          <p:nvPr/>
        </p:nvPicPr>
        <p:blipFill>
          <a:blip r:embed="rId3"/>
          <a:stretch>
            <a:fillRect/>
          </a:stretch>
        </p:blipFill>
        <p:spPr>
          <a:xfrm>
            <a:off x="0" y="0"/>
            <a:ext cx="9144000" cy="6857999"/>
          </a:xfrm>
          <a:prstGeom prst="rect">
            <a:avLst/>
          </a:prstGeom>
        </p:spPr>
      </p:pic>
      <p:pic>
        <p:nvPicPr>
          <p:cNvPr id="4" name="Picture 3">
            <a:extLst>
              <a:ext uri="{FF2B5EF4-FFF2-40B4-BE49-F238E27FC236}">
                <a16:creationId xmlns:a16="http://schemas.microsoft.com/office/drawing/2014/main" id="{44032AE3-F2F3-4871-A880-66DD70B59E15}"/>
              </a:ext>
            </a:extLst>
          </p:cNvPr>
          <p:cNvPicPr>
            <a:picLocks noChangeAspect="1"/>
          </p:cNvPicPr>
          <p:nvPr/>
        </p:nvPicPr>
        <p:blipFill>
          <a:blip r:embed="rId4"/>
          <a:stretch>
            <a:fillRect/>
          </a:stretch>
        </p:blipFill>
        <p:spPr>
          <a:xfrm>
            <a:off x="2778320" y="1080296"/>
            <a:ext cx="5660100" cy="4583371"/>
          </a:xfrm>
          <a:prstGeom prst="rect">
            <a:avLst/>
          </a:prstGeom>
        </p:spPr>
      </p:pic>
      <p:sp>
        <p:nvSpPr>
          <p:cNvPr id="2" name="Title 1"/>
          <p:cNvSpPr>
            <a:spLocks noGrp="1"/>
          </p:cNvSpPr>
          <p:nvPr>
            <p:ph type="title"/>
          </p:nvPr>
        </p:nvSpPr>
        <p:spPr>
          <a:xfrm>
            <a:off x="0" y="65260"/>
            <a:ext cx="6571343" cy="1049235"/>
          </a:xfrm>
        </p:spPr>
        <p:txBody>
          <a:bodyPr/>
          <a:lstStyle/>
          <a:p>
            <a:r>
              <a:rPr lang="en-US" dirty="0">
                <a:solidFill>
                  <a:schemeClr val="bg1"/>
                </a:solidFill>
              </a:rPr>
              <a:t>Course Selection</a:t>
            </a:r>
          </a:p>
        </p:txBody>
      </p:sp>
      <p:pic>
        <p:nvPicPr>
          <p:cNvPr id="14" name="Picture 13"/>
          <p:cNvPicPr>
            <a:picLocks noChangeAspect="1"/>
          </p:cNvPicPr>
          <p:nvPr/>
        </p:nvPicPr>
        <p:blipFill>
          <a:blip r:embed="rId5"/>
          <a:stretch>
            <a:fillRect/>
          </a:stretch>
        </p:blipFill>
        <p:spPr>
          <a:xfrm>
            <a:off x="149243" y="632876"/>
            <a:ext cx="1524000" cy="447420"/>
          </a:xfrm>
          <a:prstGeom prst="rect">
            <a:avLst/>
          </a:prstGeom>
        </p:spPr>
      </p:pic>
      <p:sp>
        <p:nvSpPr>
          <p:cNvPr id="29" name="Right Arrow 28"/>
          <p:cNvSpPr/>
          <p:nvPr/>
        </p:nvSpPr>
        <p:spPr>
          <a:xfrm>
            <a:off x="6297203" y="5595499"/>
            <a:ext cx="579120" cy="344805"/>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9D083331-3AE3-4CE8-ABDA-92131CA790FD}"/>
              </a:ext>
            </a:extLst>
          </p:cNvPr>
          <p:cNvSpPr/>
          <p:nvPr/>
        </p:nvSpPr>
        <p:spPr>
          <a:xfrm>
            <a:off x="6929437" y="5310136"/>
            <a:ext cx="1533525" cy="461280"/>
          </a:xfrm>
          <a:prstGeom prst="rect">
            <a:avLst/>
          </a:prstGeom>
          <a:noFill/>
          <a:ln w="38100">
            <a:solidFill>
              <a:srgbClr val="F0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59A473-63FE-4082-ACAD-51B56C250377}"/>
              </a:ext>
            </a:extLst>
          </p:cNvPr>
          <p:cNvSpPr txBox="1"/>
          <p:nvPr/>
        </p:nvSpPr>
        <p:spPr>
          <a:xfrm>
            <a:off x="96320" y="1790201"/>
            <a:ext cx="2474259" cy="1323439"/>
          </a:xfrm>
          <a:prstGeom prst="rect">
            <a:avLst/>
          </a:prstGeom>
          <a:solidFill>
            <a:schemeClr val="bg1"/>
          </a:solidFill>
          <a:ln w="28575">
            <a:solidFill>
              <a:srgbClr val="FF000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buNone/>
            </a:pPr>
            <a:r>
              <a:rPr lang="en-US" sz="2000" b="1" dirty="0">
                <a:solidFill>
                  <a:schemeClr val="tx1"/>
                </a:solidFill>
                <a:cs typeface="Arial" pitchFamily="34" charset="0"/>
              </a:rPr>
              <a:t>Step 3: </a:t>
            </a:r>
          </a:p>
          <a:p>
            <a:pPr>
              <a:buNone/>
            </a:pPr>
            <a:r>
              <a:rPr lang="en-US" sz="2000" b="1" dirty="0">
                <a:solidFill>
                  <a:schemeClr val="tx1"/>
                </a:solidFill>
                <a:cs typeface="Arial" pitchFamily="34" charset="0"/>
              </a:rPr>
              <a:t>Read and understand the Terms and Conditions</a:t>
            </a:r>
          </a:p>
        </p:txBody>
      </p:sp>
      <p:sp>
        <p:nvSpPr>
          <p:cNvPr id="16" name="TextBox 15">
            <a:extLst>
              <a:ext uri="{FF2B5EF4-FFF2-40B4-BE49-F238E27FC236}">
                <a16:creationId xmlns:a16="http://schemas.microsoft.com/office/drawing/2014/main" id="{9AB14CD4-DD16-4633-AD07-452BD448EEBB}"/>
              </a:ext>
            </a:extLst>
          </p:cNvPr>
          <p:cNvSpPr txBox="1"/>
          <p:nvPr/>
        </p:nvSpPr>
        <p:spPr>
          <a:xfrm>
            <a:off x="269278" y="4867714"/>
            <a:ext cx="2128342" cy="1323439"/>
          </a:xfrm>
          <a:prstGeom prst="rect">
            <a:avLst/>
          </a:prstGeom>
          <a:noFill/>
          <a:ln w="28575">
            <a:solidFill>
              <a:srgbClr val="FF0000"/>
            </a:solidFill>
          </a:ln>
        </p:spPr>
        <p:txBody>
          <a:bodyPr wrap="square" rtlCol="0">
            <a:spAutoFit/>
          </a:bodyPr>
          <a:lstStyle/>
          <a:p>
            <a:r>
              <a:rPr lang="en-US" sz="2000" b="1" dirty="0">
                <a:solidFill>
                  <a:schemeClr val="bg1"/>
                </a:solidFill>
                <a:ea typeface="Arial Unicode MS" panose="020B0604020202020204" pitchFamily="34" charset="-128"/>
                <a:cs typeface="Arial Unicode MS" panose="020B0604020202020204" pitchFamily="34" charset="-128"/>
              </a:rPr>
              <a:t>Step 4: </a:t>
            </a:r>
          </a:p>
          <a:p>
            <a:r>
              <a:rPr lang="en-US" sz="2000" b="1" dirty="0">
                <a:solidFill>
                  <a:schemeClr val="bg1"/>
                </a:solidFill>
                <a:ea typeface="Arial Unicode MS" panose="020B0604020202020204" pitchFamily="34" charset="-128"/>
                <a:cs typeface="Arial Unicode MS" panose="020B0604020202020204" pitchFamily="34" charset="-128"/>
              </a:rPr>
              <a:t>Check the box to proceed to next step</a:t>
            </a:r>
          </a:p>
        </p:txBody>
      </p:sp>
      <p:sp>
        <p:nvSpPr>
          <p:cNvPr id="17" name="TextBox 16">
            <a:extLst>
              <a:ext uri="{FF2B5EF4-FFF2-40B4-BE49-F238E27FC236}">
                <a16:creationId xmlns:a16="http://schemas.microsoft.com/office/drawing/2014/main" id="{07D60FFD-B5EA-4818-B61F-0386273B523F}"/>
              </a:ext>
            </a:extLst>
          </p:cNvPr>
          <p:cNvSpPr txBox="1"/>
          <p:nvPr/>
        </p:nvSpPr>
        <p:spPr>
          <a:xfrm>
            <a:off x="3785824" y="5529434"/>
            <a:ext cx="2463027" cy="1323439"/>
          </a:xfrm>
          <a:prstGeom prst="rect">
            <a:avLst/>
          </a:prstGeom>
          <a:noFill/>
          <a:ln w="28575">
            <a:solidFill>
              <a:srgbClr val="FF0000"/>
            </a:solidFill>
          </a:ln>
        </p:spPr>
        <p:txBody>
          <a:bodyPr wrap="square" rtlCol="0">
            <a:spAutoFit/>
          </a:bodyPr>
          <a:lstStyle/>
          <a:p>
            <a:r>
              <a:rPr lang="en-US" sz="2000" b="1" dirty="0">
                <a:solidFill>
                  <a:schemeClr val="bg1"/>
                </a:solidFill>
                <a:ea typeface="Arial Unicode MS" panose="020B0604020202020204" pitchFamily="34" charset="-128"/>
                <a:cs typeface="Arial Unicode MS" panose="020B0604020202020204" pitchFamily="34" charset="-128"/>
              </a:rPr>
              <a:t>Step 5: </a:t>
            </a:r>
          </a:p>
          <a:p>
            <a:r>
              <a:rPr lang="en-US" sz="2000" b="1" dirty="0">
                <a:solidFill>
                  <a:schemeClr val="bg1"/>
                </a:solidFill>
                <a:ea typeface="Arial Unicode MS" panose="020B0604020202020204" pitchFamily="34" charset="-128"/>
                <a:cs typeface="Arial Unicode MS" panose="020B0604020202020204" pitchFamily="34" charset="-128"/>
              </a:rPr>
              <a:t>Click Proceed Course Selection to proceed</a:t>
            </a:r>
          </a:p>
        </p:txBody>
      </p:sp>
    </p:spTree>
    <p:extLst>
      <p:ext uri="{BB962C8B-B14F-4D97-AF65-F5344CB8AC3E}">
        <p14:creationId xmlns:p14="http://schemas.microsoft.com/office/powerpoint/2010/main" val="16683109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6F1633-77A7-49F1-B94D-B9425C9EB567}"/>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190500" y="117277"/>
            <a:ext cx="8763000" cy="685800"/>
          </a:xfrm>
        </p:spPr>
        <p:txBody>
          <a:bodyPr/>
          <a:lstStyle/>
          <a:p>
            <a:r>
              <a:rPr lang="en-US" dirty="0">
                <a:solidFill>
                  <a:schemeClr val="bg1"/>
                </a:solidFill>
              </a:rPr>
              <a:t>Course Selection</a:t>
            </a:r>
          </a:p>
        </p:txBody>
      </p:sp>
      <p:pic>
        <p:nvPicPr>
          <p:cNvPr id="7" name="Picture 6"/>
          <p:cNvPicPr>
            <a:picLocks noChangeAspect="1"/>
          </p:cNvPicPr>
          <p:nvPr/>
        </p:nvPicPr>
        <p:blipFill>
          <a:blip r:embed="rId4"/>
          <a:stretch>
            <a:fillRect/>
          </a:stretch>
        </p:blipFill>
        <p:spPr>
          <a:xfrm>
            <a:off x="304800" y="711229"/>
            <a:ext cx="1524000" cy="447420"/>
          </a:xfrm>
          <a:prstGeom prst="rect">
            <a:avLst/>
          </a:prstGeom>
        </p:spPr>
      </p:pic>
      <p:sp>
        <p:nvSpPr>
          <p:cNvPr id="3" name="Right Arrow 2"/>
          <p:cNvSpPr/>
          <p:nvPr/>
        </p:nvSpPr>
        <p:spPr>
          <a:xfrm>
            <a:off x="2225040" y="5842635"/>
            <a:ext cx="533400" cy="34385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ED332F60-3C0A-46DA-9E19-C0E177B8106E}"/>
              </a:ext>
            </a:extLst>
          </p:cNvPr>
          <p:cNvPicPr>
            <a:picLocks noChangeAspect="1"/>
          </p:cNvPicPr>
          <p:nvPr/>
        </p:nvPicPr>
        <p:blipFill>
          <a:blip r:embed="rId5"/>
          <a:stretch>
            <a:fillRect/>
          </a:stretch>
        </p:blipFill>
        <p:spPr>
          <a:xfrm>
            <a:off x="700087" y="1447800"/>
            <a:ext cx="7743825" cy="4657725"/>
          </a:xfrm>
          <a:prstGeom prst="rect">
            <a:avLst/>
          </a:prstGeom>
        </p:spPr>
      </p:pic>
      <p:sp>
        <p:nvSpPr>
          <p:cNvPr id="11" name="Rectangle 10">
            <a:extLst>
              <a:ext uri="{FF2B5EF4-FFF2-40B4-BE49-F238E27FC236}">
                <a16:creationId xmlns:a16="http://schemas.microsoft.com/office/drawing/2014/main" id="{39539EEC-283D-440F-9AEF-3C6762D0CB23}"/>
              </a:ext>
            </a:extLst>
          </p:cNvPr>
          <p:cNvSpPr/>
          <p:nvPr/>
        </p:nvSpPr>
        <p:spPr>
          <a:xfrm>
            <a:off x="5113021" y="2969113"/>
            <a:ext cx="1440180" cy="502750"/>
          </a:xfrm>
          <a:prstGeom prst="rect">
            <a:avLst/>
          </a:prstGeom>
          <a:noFill/>
          <a:ln w="38100">
            <a:solidFill>
              <a:srgbClr val="F0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D90BD76-AB03-4871-A0F0-61818CEE6D30}"/>
              </a:ext>
            </a:extLst>
          </p:cNvPr>
          <p:cNvSpPr txBox="1"/>
          <p:nvPr/>
        </p:nvSpPr>
        <p:spPr>
          <a:xfrm>
            <a:off x="3253741" y="2133600"/>
            <a:ext cx="3299460" cy="707886"/>
          </a:xfrm>
          <a:prstGeom prst="rect">
            <a:avLst/>
          </a:prstGeom>
          <a:noFill/>
          <a:ln w="28575">
            <a:solidFill>
              <a:srgbClr val="FF0000"/>
            </a:solidFill>
          </a:ln>
        </p:spPr>
        <p:txBody>
          <a:bodyPr wrap="square" rtlCol="0">
            <a:spAutoFit/>
          </a:bodyPr>
          <a:lstStyle/>
          <a:p>
            <a:r>
              <a:rPr lang="en-US" sz="2000" b="1" dirty="0">
                <a:ea typeface="Arial Unicode MS" panose="020B0604020202020204" pitchFamily="34" charset="-128"/>
                <a:cs typeface="Arial Unicode MS" panose="020B0604020202020204" pitchFamily="34" charset="-128"/>
              </a:rPr>
              <a:t>Step 6: Click </a:t>
            </a:r>
            <a:r>
              <a:rPr lang="en-US" sz="2000" b="1" dirty="0">
                <a:solidFill>
                  <a:srgbClr val="FF0000"/>
                </a:solidFill>
                <a:ea typeface="Arial Unicode MS" panose="020B0604020202020204" pitchFamily="34" charset="-128"/>
                <a:cs typeface="Arial Unicode MS" panose="020B0604020202020204" pitchFamily="34" charset="-128"/>
              </a:rPr>
              <a:t>Perform Class Selection Now</a:t>
            </a:r>
            <a:r>
              <a:rPr lang="en-US" sz="2000" b="1" dirty="0">
                <a:ea typeface="Arial Unicode MS" panose="020B0604020202020204" pitchFamily="34" charset="-128"/>
                <a:cs typeface="Arial Unicode MS" panose="020B0604020202020204" pitchFamily="34" charset="-128"/>
              </a:rPr>
              <a:t> to proceed</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EC2282-FBF0-422F-934C-47F32D45990F}"/>
              </a:ext>
            </a:extLst>
          </p:cNvPr>
          <p:cNvPicPr>
            <a:picLocks noChangeAspect="1"/>
          </p:cNvPicPr>
          <p:nvPr/>
        </p:nvPicPr>
        <p:blipFill>
          <a:blip r:embed="rId3"/>
          <a:stretch>
            <a:fillRect/>
          </a:stretch>
        </p:blipFill>
        <p:spPr>
          <a:xfrm>
            <a:off x="0" y="0"/>
            <a:ext cx="9144000" cy="6857999"/>
          </a:xfrm>
          <a:prstGeom prst="rect">
            <a:avLst/>
          </a:prstGeom>
        </p:spPr>
      </p:pic>
      <p:pic>
        <p:nvPicPr>
          <p:cNvPr id="4" name="Picture 3">
            <a:extLst>
              <a:ext uri="{FF2B5EF4-FFF2-40B4-BE49-F238E27FC236}">
                <a16:creationId xmlns:a16="http://schemas.microsoft.com/office/drawing/2014/main" id="{58FEF574-4D2D-4CA3-85CC-0BA288DB5A6B}"/>
              </a:ext>
            </a:extLst>
          </p:cNvPr>
          <p:cNvPicPr>
            <a:picLocks noChangeAspect="1"/>
          </p:cNvPicPr>
          <p:nvPr/>
        </p:nvPicPr>
        <p:blipFill>
          <a:blip r:embed="rId4"/>
          <a:stretch>
            <a:fillRect/>
          </a:stretch>
        </p:blipFill>
        <p:spPr>
          <a:xfrm>
            <a:off x="3105150" y="1514475"/>
            <a:ext cx="4133850" cy="4200525"/>
          </a:xfrm>
          <a:prstGeom prst="rect">
            <a:avLst/>
          </a:prstGeom>
        </p:spPr>
      </p:pic>
      <p:sp>
        <p:nvSpPr>
          <p:cNvPr id="2" name="Title 1"/>
          <p:cNvSpPr>
            <a:spLocks noGrp="1"/>
          </p:cNvSpPr>
          <p:nvPr>
            <p:ph type="title"/>
          </p:nvPr>
        </p:nvSpPr>
        <p:spPr>
          <a:xfrm>
            <a:off x="0" y="40639"/>
            <a:ext cx="6571343" cy="1049235"/>
          </a:xfrm>
        </p:spPr>
        <p:txBody>
          <a:bodyPr/>
          <a:lstStyle/>
          <a:p>
            <a:r>
              <a:rPr lang="en-US" dirty="0">
                <a:solidFill>
                  <a:schemeClr val="bg1"/>
                </a:solidFill>
              </a:rPr>
              <a:t>Course Selection</a:t>
            </a:r>
          </a:p>
        </p:txBody>
      </p:sp>
      <p:pic>
        <p:nvPicPr>
          <p:cNvPr id="8" name="Picture 7"/>
          <p:cNvPicPr>
            <a:picLocks noChangeAspect="1"/>
          </p:cNvPicPr>
          <p:nvPr/>
        </p:nvPicPr>
        <p:blipFill>
          <a:blip r:embed="rId5"/>
          <a:stretch>
            <a:fillRect/>
          </a:stretch>
        </p:blipFill>
        <p:spPr>
          <a:xfrm>
            <a:off x="76200" y="683093"/>
            <a:ext cx="1524000" cy="447420"/>
          </a:xfrm>
          <a:prstGeom prst="rect">
            <a:avLst/>
          </a:prstGeom>
        </p:spPr>
      </p:pic>
      <p:sp>
        <p:nvSpPr>
          <p:cNvPr id="3" name="Right Arrow 2"/>
          <p:cNvSpPr/>
          <p:nvPr/>
        </p:nvSpPr>
        <p:spPr>
          <a:xfrm>
            <a:off x="4840354" y="3500437"/>
            <a:ext cx="297682" cy="228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16" name="Rectangle 15">
            <a:extLst>
              <a:ext uri="{FF2B5EF4-FFF2-40B4-BE49-F238E27FC236}">
                <a16:creationId xmlns:a16="http://schemas.microsoft.com/office/drawing/2014/main" id="{732CA398-D7F7-44CB-94E1-1FF251E26E30}"/>
              </a:ext>
            </a:extLst>
          </p:cNvPr>
          <p:cNvSpPr/>
          <p:nvPr/>
        </p:nvSpPr>
        <p:spPr>
          <a:xfrm>
            <a:off x="5216722" y="3415056"/>
            <a:ext cx="770738" cy="430993"/>
          </a:xfrm>
          <a:prstGeom prst="rect">
            <a:avLst/>
          </a:prstGeom>
          <a:noFill/>
          <a:ln w="38100">
            <a:solidFill>
              <a:srgbClr val="F0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TextBox 17">
            <a:extLst>
              <a:ext uri="{FF2B5EF4-FFF2-40B4-BE49-F238E27FC236}">
                <a16:creationId xmlns:a16="http://schemas.microsoft.com/office/drawing/2014/main" id="{9465B91E-CEDE-4689-AA55-3980A4C2FDA1}"/>
              </a:ext>
            </a:extLst>
          </p:cNvPr>
          <p:cNvSpPr txBox="1"/>
          <p:nvPr/>
        </p:nvSpPr>
        <p:spPr>
          <a:xfrm>
            <a:off x="673487" y="3276609"/>
            <a:ext cx="2352978" cy="1015663"/>
          </a:xfrm>
          <a:prstGeom prst="rect">
            <a:avLst/>
          </a:prstGeom>
          <a:noFill/>
          <a:ln w="28575">
            <a:solidFill>
              <a:srgbClr val="FF0000"/>
            </a:solidFill>
          </a:ln>
        </p:spPr>
        <p:txBody>
          <a:bodyPr wrap="square" rtlCol="0">
            <a:spAutoFit/>
          </a:bodyPr>
          <a:lstStyle/>
          <a:p>
            <a:r>
              <a:rPr lang="en-US" sz="2000" b="1" dirty="0">
                <a:solidFill>
                  <a:schemeClr val="bg1"/>
                </a:solidFill>
                <a:ea typeface="Arial Unicode MS" panose="020B0604020202020204" pitchFamily="34" charset="-128"/>
                <a:cs typeface="Arial Unicode MS" panose="020B0604020202020204" pitchFamily="34" charset="-128"/>
              </a:rPr>
              <a:t>Step 7: </a:t>
            </a:r>
          </a:p>
          <a:p>
            <a:r>
              <a:rPr lang="en-US" sz="2000" b="1" dirty="0">
                <a:solidFill>
                  <a:schemeClr val="bg1"/>
                </a:solidFill>
                <a:ea typeface="Arial Unicode MS" panose="020B0604020202020204" pitchFamily="34" charset="-128"/>
                <a:cs typeface="Arial Unicode MS" panose="020B0604020202020204" pitchFamily="34" charset="-128"/>
              </a:rPr>
              <a:t>Click Add to choose course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D899EB-7149-4329-A6B1-D025A0532DAE}"/>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0" y="28826"/>
            <a:ext cx="6571343" cy="1049235"/>
          </a:xfrm>
        </p:spPr>
        <p:txBody>
          <a:bodyPr/>
          <a:lstStyle/>
          <a:p>
            <a:r>
              <a:rPr lang="en-US" dirty="0">
                <a:solidFill>
                  <a:schemeClr val="bg1"/>
                </a:solidFill>
              </a:rPr>
              <a:t>Course Selection </a:t>
            </a:r>
          </a:p>
        </p:txBody>
      </p:sp>
      <p:pic>
        <p:nvPicPr>
          <p:cNvPr id="15" name="Picture 14"/>
          <p:cNvPicPr>
            <a:picLocks noChangeAspect="1"/>
          </p:cNvPicPr>
          <p:nvPr/>
        </p:nvPicPr>
        <p:blipFill>
          <a:blip r:embed="rId4"/>
          <a:stretch>
            <a:fillRect/>
          </a:stretch>
        </p:blipFill>
        <p:spPr>
          <a:xfrm>
            <a:off x="152400" y="659467"/>
            <a:ext cx="1524000" cy="447420"/>
          </a:xfrm>
          <a:prstGeom prst="rect">
            <a:avLst/>
          </a:prstGeom>
        </p:spPr>
      </p:pic>
      <p:pic>
        <p:nvPicPr>
          <p:cNvPr id="7" name="Picture 6">
            <a:extLst>
              <a:ext uri="{FF2B5EF4-FFF2-40B4-BE49-F238E27FC236}">
                <a16:creationId xmlns:a16="http://schemas.microsoft.com/office/drawing/2014/main" id="{2D0615D3-2F59-436A-9A0D-C795C057D4B5}"/>
              </a:ext>
            </a:extLst>
          </p:cNvPr>
          <p:cNvPicPr>
            <a:picLocks noChangeAspect="1"/>
          </p:cNvPicPr>
          <p:nvPr/>
        </p:nvPicPr>
        <p:blipFill>
          <a:blip r:embed="rId5"/>
          <a:stretch>
            <a:fillRect/>
          </a:stretch>
        </p:blipFill>
        <p:spPr>
          <a:xfrm>
            <a:off x="2971800" y="1447800"/>
            <a:ext cx="5638800" cy="4591050"/>
          </a:xfrm>
          <a:prstGeom prst="rect">
            <a:avLst/>
          </a:prstGeom>
        </p:spPr>
      </p:pic>
      <p:sp>
        <p:nvSpPr>
          <p:cNvPr id="18" name="Rectangle 17">
            <a:extLst>
              <a:ext uri="{FF2B5EF4-FFF2-40B4-BE49-F238E27FC236}">
                <a16:creationId xmlns:a16="http://schemas.microsoft.com/office/drawing/2014/main" id="{1418826C-008F-4482-8436-75EEC968D291}"/>
              </a:ext>
            </a:extLst>
          </p:cNvPr>
          <p:cNvSpPr/>
          <p:nvPr/>
        </p:nvSpPr>
        <p:spPr>
          <a:xfrm>
            <a:off x="6324600" y="3962400"/>
            <a:ext cx="770738" cy="430993"/>
          </a:xfrm>
          <a:prstGeom prst="rect">
            <a:avLst/>
          </a:prstGeom>
          <a:noFill/>
          <a:ln w="38100">
            <a:solidFill>
              <a:srgbClr val="F0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a16="http://schemas.microsoft.com/office/drawing/2014/main" id="{BF967CD1-956B-4F44-8A40-769EADC4DAF8}"/>
              </a:ext>
            </a:extLst>
          </p:cNvPr>
          <p:cNvSpPr txBox="1"/>
          <p:nvPr/>
        </p:nvSpPr>
        <p:spPr>
          <a:xfrm>
            <a:off x="504825" y="3401876"/>
            <a:ext cx="2286001" cy="1323439"/>
          </a:xfrm>
          <a:prstGeom prst="rect">
            <a:avLst/>
          </a:prstGeom>
          <a:noFill/>
          <a:ln w="28575">
            <a:solidFill>
              <a:srgbClr val="FF0000"/>
            </a:solidFill>
          </a:ln>
        </p:spPr>
        <p:txBody>
          <a:bodyPr wrap="square" rtlCol="0">
            <a:spAutoFit/>
          </a:bodyPr>
          <a:lstStyle/>
          <a:p>
            <a:r>
              <a:rPr lang="en-US" sz="2000" b="1" dirty="0">
                <a:solidFill>
                  <a:schemeClr val="bg1"/>
                </a:solidFill>
                <a:ea typeface="Arial Unicode MS" panose="020B0604020202020204" pitchFamily="34" charset="-128"/>
                <a:cs typeface="Arial Unicode MS" panose="020B0604020202020204" pitchFamily="34" charset="-128"/>
              </a:rPr>
              <a:t>Step 8: </a:t>
            </a:r>
          </a:p>
          <a:p>
            <a:r>
              <a:rPr lang="en-US" sz="2000" b="1" dirty="0">
                <a:solidFill>
                  <a:schemeClr val="bg1"/>
                </a:solidFill>
                <a:ea typeface="Arial Unicode MS" panose="020B0604020202020204" pitchFamily="34" charset="-128"/>
                <a:cs typeface="Arial Unicode MS" panose="020B0604020202020204" pitchFamily="34" charset="-128"/>
              </a:rPr>
              <a:t>Click the pencil icon to edit or drop</a:t>
            </a:r>
          </a:p>
        </p:txBody>
      </p:sp>
      <p:sp>
        <p:nvSpPr>
          <p:cNvPr id="20" name="Right Arrow 2">
            <a:extLst>
              <a:ext uri="{FF2B5EF4-FFF2-40B4-BE49-F238E27FC236}">
                <a16:creationId xmlns:a16="http://schemas.microsoft.com/office/drawing/2014/main" id="{98380A0C-8638-4EB1-932C-ABBD5844FC76}"/>
              </a:ext>
            </a:extLst>
          </p:cNvPr>
          <p:cNvSpPr/>
          <p:nvPr/>
        </p:nvSpPr>
        <p:spPr>
          <a:xfrm>
            <a:off x="5995175" y="4063596"/>
            <a:ext cx="297682" cy="228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021FAF-DD85-48D0-B3F4-0F51F6FCAD76}"/>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9071" y="0"/>
            <a:ext cx="6571343" cy="1049235"/>
          </a:xfrm>
        </p:spPr>
        <p:txBody>
          <a:bodyPr/>
          <a:lstStyle/>
          <a:p>
            <a:r>
              <a:rPr lang="en-US" dirty="0">
                <a:solidFill>
                  <a:schemeClr val="bg1"/>
                </a:solidFill>
              </a:rPr>
              <a:t>Course Selection </a:t>
            </a:r>
          </a:p>
        </p:txBody>
      </p:sp>
      <p:pic>
        <p:nvPicPr>
          <p:cNvPr id="16" name="Picture 15"/>
          <p:cNvPicPr>
            <a:picLocks noChangeAspect="1"/>
          </p:cNvPicPr>
          <p:nvPr/>
        </p:nvPicPr>
        <p:blipFill>
          <a:blip r:embed="rId4"/>
          <a:stretch>
            <a:fillRect/>
          </a:stretch>
        </p:blipFill>
        <p:spPr>
          <a:xfrm>
            <a:off x="152400" y="601815"/>
            <a:ext cx="1524000" cy="447420"/>
          </a:xfrm>
          <a:prstGeom prst="rect">
            <a:avLst/>
          </a:prstGeom>
        </p:spPr>
      </p:pic>
      <p:pic>
        <p:nvPicPr>
          <p:cNvPr id="6" name="Picture 5">
            <a:extLst>
              <a:ext uri="{FF2B5EF4-FFF2-40B4-BE49-F238E27FC236}">
                <a16:creationId xmlns:a16="http://schemas.microsoft.com/office/drawing/2014/main" id="{F07A722D-2839-40BA-8211-1E407F9A527E}"/>
              </a:ext>
            </a:extLst>
          </p:cNvPr>
          <p:cNvPicPr>
            <a:picLocks noChangeAspect="1"/>
          </p:cNvPicPr>
          <p:nvPr/>
        </p:nvPicPr>
        <p:blipFill>
          <a:blip r:embed="rId5"/>
          <a:stretch>
            <a:fillRect/>
          </a:stretch>
        </p:blipFill>
        <p:spPr>
          <a:xfrm>
            <a:off x="3505200" y="1247042"/>
            <a:ext cx="4572000" cy="5077558"/>
          </a:xfrm>
          <a:prstGeom prst="rect">
            <a:avLst/>
          </a:prstGeom>
        </p:spPr>
      </p:pic>
      <p:sp>
        <p:nvSpPr>
          <p:cNvPr id="47" name="TextBox 46">
            <a:extLst>
              <a:ext uri="{FF2B5EF4-FFF2-40B4-BE49-F238E27FC236}">
                <a16:creationId xmlns:a16="http://schemas.microsoft.com/office/drawing/2014/main" id="{E74EB522-8E9F-4710-93CC-168554B0FA23}"/>
              </a:ext>
            </a:extLst>
          </p:cNvPr>
          <p:cNvSpPr txBox="1"/>
          <p:nvPr/>
        </p:nvSpPr>
        <p:spPr>
          <a:xfrm>
            <a:off x="714382" y="1862258"/>
            <a:ext cx="2622545" cy="2554545"/>
          </a:xfrm>
          <a:prstGeom prst="rect">
            <a:avLst/>
          </a:prstGeom>
          <a:noFill/>
          <a:ln w="28575">
            <a:solidFill>
              <a:srgbClr val="FF0000"/>
            </a:solidFill>
          </a:ln>
        </p:spPr>
        <p:txBody>
          <a:bodyPr wrap="square" rtlCol="0">
            <a:spAutoFit/>
          </a:bodyPr>
          <a:lstStyle/>
          <a:p>
            <a:r>
              <a:rPr lang="en-US" sz="2000" b="1" dirty="0">
                <a:solidFill>
                  <a:schemeClr val="bg1"/>
                </a:solidFill>
                <a:ea typeface="Arial Unicode MS" panose="020B0604020202020204" pitchFamily="34" charset="-128"/>
                <a:cs typeface="Arial Unicode MS" panose="020B0604020202020204" pitchFamily="34" charset="-128"/>
              </a:rPr>
              <a:t>Step 9: </a:t>
            </a:r>
          </a:p>
          <a:p>
            <a:r>
              <a:rPr lang="en-US" sz="2000" b="1" dirty="0">
                <a:solidFill>
                  <a:schemeClr val="bg1"/>
                </a:solidFill>
                <a:ea typeface="Arial Unicode MS" panose="020B0604020202020204" pitchFamily="34" charset="-128"/>
                <a:cs typeface="Arial Unicode MS" panose="020B0604020202020204" pitchFamily="34" charset="-128"/>
              </a:rPr>
              <a:t>Once you have selected the courses, list  of courses offered but clash will appear, click any course to see the details</a:t>
            </a:r>
          </a:p>
        </p:txBody>
      </p:sp>
      <p:sp>
        <p:nvSpPr>
          <p:cNvPr id="48" name="TextBox 47">
            <a:extLst>
              <a:ext uri="{FF2B5EF4-FFF2-40B4-BE49-F238E27FC236}">
                <a16:creationId xmlns:a16="http://schemas.microsoft.com/office/drawing/2014/main" id="{947FF7A1-D400-49D6-814E-2B9ADB2CC850}"/>
              </a:ext>
            </a:extLst>
          </p:cNvPr>
          <p:cNvSpPr txBox="1"/>
          <p:nvPr/>
        </p:nvSpPr>
        <p:spPr>
          <a:xfrm>
            <a:off x="1378719" y="5198399"/>
            <a:ext cx="1897882" cy="1015663"/>
          </a:xfrm>
          <a:prstGeom prst="rect">
            <a:avLst/>
          </a:prstGeom>
          <a:noFill/>
        </p:spPr>
        <p:txBody>
          <a:bodyPr wrap="square" rtlCol="0">
            <a:spAutoFit/>
          </a:bodyPr>
          <a:lstStyle/>
          <a:p>
            <a:r>
              <a:rPr lang="en-US" sz="2000" b="1" dirty="0">
                <a:solidFill>
                  <a:schemeClr val="bg1"/>
                </a:solidFill>
                <a:ea typeface="Arial Unicode MS" panose="020B0604020202020204" pitchFamily="34" charset="-128"/>
                <a:cs typeface="Arial Unicode MS" panose="020B0604020202020204" pitchFamily="34" charset="-128"/>
              </a:rPr>
              <a:t>Information on clashes course </a:t>
            </a:r>
          </a:p>
        </p:txBody>
      </p:sp>
      <p:sp>
        <p:nvSpPr>
          <p:cNvPr id="49" name="Right Arrow 2">
            <a:extLst>
              <a:ext uri="{FF2B5EF4-FFF2-40B4-BE49-F238E27FC236}">
                <a16:creationId xmlns:a16="http://schemas.microsoft.com/office/drawing/2014/main" id="{0317C2D1-6DD2-433F-886E-60D94239D76C}"/>
              </a:ext>
            </a:extLst>
          </p:cNvPr>
          <p:cNvSpPr/>
          <p:nvPr/>
        </p:nvSpPr>
        <p:spPr>
          <a:xfrm>
            <a:off x="3384545" y="5438042"/>
            <a:ext cx="297682" cy="228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50" name="Right Arrow 2">
            <a:extLst>
              <a:ext uri="{FF2B5EF4-FFF2-40B4-BE49-F238E27FC236}">
                <a16:creationId xmlns:a16="http://schemas.microsoft.com/office/drawing/2014/main" id="{0D9EE0E4-00E5-4035-AEBB-2E0E7E5F01BB}"/>
              </a:ext>
            </a:extLst>
          </p:cNvPr>
          <p:cNvSpPr/>
          <p:nvPr/>
        </p:nvSpPr>
        <p:spPr>
          <a:xfrm>
            <a:off x="3841745" y="2313842"/>
            <a:ext cx="297682" cy="2286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D0C566-E598-4639-BFF9-B4D45895F9CF}"/>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0" y="24064"/>
            <a:ext cx="6571343" cy="1049235"/>
          </a:xfrm>
        </p:spPr>
        <p:txBody>
          <a:bodyPr/>
          <a:lstStyle/>
          <a:p>
            <a:r>
              <a:rPr lang="en-US" dirty="0">
                <a:solidFill>
                  <a:schemeClr val="bg1"/>
                </a:solidFill>
              </a:rPr>
              <a:t>Course Selection</a:t>
            </a:r>
          </a:p>
        </p:txBody>
      </p:sp>
      <p:pic>
        <p:nvPicPr>
          <p:cNvPr id="16" name="Picture 15"/>
          <p:cNvPicPr>
            <a:picLocks noChangeAspect="1"/>
          </p:cNvPicPr>
          <p:nvPr/>
        </p:nvPicPr>
        <p:blipFill>
          <a:blip r:embed="rId4"/>
          <a:stretch>
            <a:fillRect/>
          </a:stretch>
        </p:blipFill>
        <p:spPr>
          <a:xfrm>
            <a:off x="161244" y="782750"/>
            <a:ext cx="1524000" cy="447420"/>
          </a:xfrm>
          <a:prstGeom prst="rect">
            <a:avLst/>
          </a:prstGeom>
        </p:spPr>
      </p:pic>
      <p:pic>
        <p:nvPicPr>
          <p:cNvPr id="3" name="Picture 2">
            <a:extLst>
              <a:ext uri="{FF2B5EF4-FFF2-40B4-BE49-F238E27FC236}">
                <a16:creationId xmlns:a16="http://schemas.microsoft.com/office/drawing/2014/main" id="{8B894A37-A6C9-45E0-9F9E-8F638D7D0BC2}"/>
              </a:ext>
            </a:extLst>
          </p:cNvPr>
          <p:cNvPicPr>
            <a:picLocks noChangeAspect="1"/>
          </p:cNvPicPr>
          <p:nvPr/>
        </p:nvPicPr>
        <p:blipFill>
          <a:blip r:embed="rId5"/>
          <a:stretch>
            <a:fillRect/>
          </a:stretch>
        </p:blipFill>
        <p:spPr>
          <a:xfrm>
            <a:off x="2716773" y="1524000"/>
            <a:ext cx="5610225" cy="4524375"/>
          </a:xfrm>
          <a:prstGeom prst="rect">
            <a:avLst/>
          </a:prstGeom>
        </p:spPr>
      </p:pic>
      <p:sp>
        <p:nvSpPr>
          <p:cNvPr id="18" name="TextBox 17">
            <a:extLst>
              <a:ext uri="{FF2B5EF4-FFF2-40B4-BE49-F238E27FC236}">
                <a16:creationId xmlns:a16="http://schemas.microsoft.com/office/drawing/2014/main" id="{674320F9-2A9A-47D0-97F0-3AE1BFB5C9E8}"/>
              </a:ext>
            </a:extLst>
          </p:cNvPr>
          <p:cNvSpPr txBox="1"/>
          <p:nvPr/>
        </p:nvSpPr>
        <p:spPr>
          <a:xfrm>
            <a:off x="185057" y="2971800"/>
            <a:ext cx="2586144" cy="1631216"/>
          </a:xfrm>
          <a:prstGeom prst="rect">
            <a:avLst/>
          </a:prstGeom>
          <a:noFill/>
          <a:ln w="28575">
            <a:solidFill>
              <a:srgbClr val="FF0000"/>
            </a:solidFill>
          </a:ln>
        </p:spPr>
        <p:txBody>
          <a:bodyPr wrap="square" rtlCol="0">
            <a:spAutoFit/>
          </a:bodyPr>
          <a:lstStyle/>
          <a:p>
            <a:r>
              <a:rPr lang="en-US" sz="2000" b="1" dirty="0">
                <a:solidFill>
                  <a:schemeClr val="bg1"/>
                </a:solidFill>
                <a:ea typeface="Arial Unicode MS" panose="020B0604020202020204" pitchFamily="34" charset="-128"/>
                <a:cs typeface="Arial Unicode MS" panose="020B0604020202020204" pitchFamily="34" charset="-128"/>
              </a:rPr>
              <a:t>Step 10: </a:t>
            </a:r>
          </a:p>
          <a:p>
            <a:r>
              <a:rPr lang="en-US" sz="2000" b="1" dirty="0">
                <a:solidFill>
                  <a:schemeClr val="bg1"/>
                </a:solidFill>
                <a:ea typeface="Arial Unicode MS" panose="020B0604020202020204" pitchFamily="34" charset="-128"/>
                <a:cs typeface="Arial Unicode MS" panose="020B0604020202020204" pitchFamily="34" charset="-128"/>
              </a:rPr>
              <a:t>Once you done the process, click the Back To Previous Page button.</a:t>
            </a:r>
          </a:p>
        </p:txBody>
      </p:sp>
      <p:sp>
        <p:nvSpPr>
          <p:cNvPr id="19" name="Rectangle 18">
            <a:extLst>
              <a:ext uri="{FF2B5EF4-FFF2-40B4-BE49-F238E27FC236}">
                <a16:creationId xmlns:a16="http://schemas.microsoft.com/office/drawing/2014/main" id="{92680D13-02F4-40FB-BB0E-60242289E3C2}"/>
              </a:ext>
            </a:extLst>
          </p:cNvPr>
          <p:cNvSpPr/>
          <p:nvPr/>
        </p:nvSpPr>
        <p:spPr>
          <a:xfrm>
            <a:off x="6204284" y="1700387"/>
            <a:ext cx="2133600" cy="531183"/>
          </a:xfrm>
          <a:prstGeom prst="rect">
            <a:avLst/>
          </a:prstGeom>
          <a:noFill/>
          <a:ln w="38100">
            <a:solidFill>
              <a:srgbClr val="F0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0385531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79AD2C-C970-4897-974F-8858D3039F16}"/>
              </a:ext>
            </a:extLst>
          </p:cNvPr>
          <p:cNvPicPr>
            <a:picLocks noChangeAspect="1"/>
          </p:cNvPicPr>
          <p:nvPr/>
        </p:nvPicPr>
        <p:blipFill>
          <a:blip r:embed="rId3"/>
          <a:stretch>
            <a:fillRect/>
          </a:stretch>
        </p:blipFill>
        <p:spPr>
          <a:xfrm>
            <a:off x="0" y="0"/>
            <a:ext cx="9144000" cy="6857999"/>
          </a:xfrm>
          <a:prstGeom prst="rect">
            <a:avLst/>
          </a:prstGeom>
        </p:spPr>
      </p:pic>
      <p:pic>
        <p:nvPicPr>
          <p:cNvPr id="10" name="Picture 9">
            <a:extLst>
              <a:ext uri="{FF2B5EF4-FFF2-40B4-BE49-F238E27FC236}">
                <a16:creationId xmlns:a16="http://schemas.microsoft.com/office/drawing/2014/main" id="{123BF1BA-0B76-4DAF-ABEF-AE8090CCB859}"/>
              </a:ext>
            </a:extLst>
          </p:cNvPr>
          <p:cNvPicPr>
            <a:picLocks noChangeAspect="1"/>
          </p:cNvPicPr>
          <p:nvPr/>
        </p:nvPicPr>
        <p:blipFill>
          <a:blip r:embed="rId4"/>
          <a:stretch>
            <a:fillRect/>
          </a:stretch>
        </p:blipFill>
        <p:spPr>
          <a:xfrm>
            <a:off x="2698160" y="3622222"/>
            <a:ext cx="6173595" cy="2473778"/>
          </a:xfrm>
          <a:prstGeom prst="rect">
            <a:avLst/>
          </a:prstGeom>
        </p:spPr>
      </p:pic>
      <p:pic>
        <p:nvPicPr>
          <p:cNvPr id="7" name="Picture 6">
            <a:extLst>
              <a:ext uri="{FF2B5EF4-FFF2-40B4-BE49-F238E27FC236}">
                <a16:creationId xmlns:a16="http://schemas.microsoft.com/office/drawing/2014/main" id="{FD2A8BB5-7DF1-4575-89D4-E99DBDAE8729}"/>
              </a:ext>
            </a:extLst>
          </p:cNvPr>
          <p:cNvPicPr>
            <a:picLocks noChangeAspect="1"/>
          </p:cNvPicPr>
          <p:nvPr/>
        </p:nvPicPr>
        <p:blipFill>
          <a:blip r:embed="rId5"/>
          <a:stretch>
            <a:fillRect/>
          </a:stretch>
        </p:blipFill>
        <p:spPr>
          <a:xfrm>
            <a:off x="2771201" y="1143000"/>
            <a:ext cx="5943599" cy="2114550"/>
          </a:xfrm>
          <a:prstGeom prst="rect">
            <a:avLst/>
          </a:prstGeom>
        </p:spPr>
      </p:pic>
      <p:sp>
        <p:nvSpPr>
          <p:cNvPr id="2" name="Title 1"/>
          <p:cNvSpPr>
            <a:spLocks noGrp="1"/>
          </p:cNvSpPr>
          <p:nvPr>
            <p:ph type="title"/>
          </p:nvPr>
        </p:nvSpPr>
        <p:spPr>
          <a:xfrm>
            <a:off x="0" y="69952"/>
            <a:ext cx="6571343" cy="1049235"/>
          </a:xfrm>
        </p:spPr>
        <p:txBody>
          <a:bodyPr/>
          <a:lstStyle/>
          <a:p>
            <a:r>
              <a:rPr lang="en-US" dirty="0">
                <a:solidFill>
                  <a:schemeClr val="bg1"/>
                </a:solidFill>
              </a:rPr>
              <a:t>Course Selection</a:t>
            </a:r>
          </a:p>
        </p:txBody>
      </p:sp>
      <p:pic>
        <p:nvPicPr>
          <p:cNvPr id="16" name="Picture 15"/>
          <p:cNvPicPr>
            <a:picLocks noChangeAspect="1"/>
          </p:cNvPicPr>
          <p:nvPr/>
        </p:nvPicPr>
        <p:blipFill>
          <a:blip r:embed="rId6"/>
          <a:stretch>
            <a:fillRect/>
          </a:stretch>
        </p:blipFill>
        <p:spPr>
          <a:xfrm>
            <a:off x="69892" y="594569"/>
            <a:ext cx="1524000" cy="447420"/>
          </a:xfrm>
          <a:prstGeom prst="rect">
            <a:avLst/>
          </a:prstGeom>
        </p:spPr>
      </p:pic>
      <p:sp>
        <p:nvSpPr>
          <p:cNvPr id="18" name="TextBox 17">
            <a:extLst>
              <a:ext uri="{FF2B5EF4-FFF2-40B4-BE49-F238E27FC236}">
                <a16:creationId xmlns:a16="http://schemas.microsoft.com/office/drawing/2014/main" id="{674320F9-2A9A-47D0-97F0-3AE1BFB5C9E8}"/>
              </a:ext>
            </a:extLst>
          </p:cNvPr>
          <p:cNvSpPr txBox="1"/>
          <p:nvPr/>
        </p:nvSpPr>
        <p:spPr>
          <a:xfrm>
            <a:off x="272245" y="2283845"/>
            <a:ext cx="2586144" cy="2862322"/>
          </a:xfrm>
          <a:prstGeom prst="rect">
            <a:avLst/>
          </a:prstGeom>
          <a:noFill/>
          <a:ln w="28575">
            <a:solidFill>
              <a:srgbClr val="FF0000"/>
            </a:solidFill>
          </a:ln>
        </p:spPr>
        <p:txBody>
          <a:bodyPr wrap="square" rtlCol="0">
            <a:spAutoFit/>
          </a:bodyPr>
          <a:lstStyle/>
          <a:p>
            <a:r>
              <a:rPr lang="en-US" sz="2000" b="1" dirty="0">
                <a:solidFill>
                  <a:schemeClr val="bg1"/>
                </a:solidFill>
                <a:ea typeface="Arial Unicode MS" panose="020B0604020202020204" pitchFamily="34" charset="-128"/>
                <a:cs typeface="Arial Unicode MS" panose="020B0604020202020204" pitchFamily="34" charset="-128"/>
              </a:rPr>
              <a:t>Step 11: </a:t>
            </a:r>
          </a:p>
          <a:p>
            <a:r>
              <a:rPr lang="en-US" sz="2000" b="1" dirty="0">
                <a:solidFill>
                  <a:schemeClr val="bg1"/>
                </a:solidFill>
                <a:ea typeface="Arial Unicode MS" panose="020B0604020202020204" pitchFamily="34" charset="-128"/>
                <a:cs typeface="Arial Unicode MS" panose="020B0604020202020204" pitchFamily="34" charset="-128"/>
              </a:rPr>
              <a:t>Review selected courses. </a:t>
            </a:r>
          </a:p>
          <a:p>
            <a:endParaRPr lang="en-US" sz="2000" b="1" dirty="0">
              <a:solidFill>
                <a:schemeClr val="bg1"/>
              </a:solidFill>
              <a:ea typeface="Arial Unicode MS" panose="020B0604020202020204" pitchFamily="34" charset="-128"/>
              <a:cs typeface="Arial Unicode MS" panose="020B0604020202020204" pitchFamily="34" charset="-128"/>
            </a:endParaRPr>
          </a:p>
          <a:p>
            <a:r>
              <a:rPr lang="en-US" sz="2000" b="1" dirty="0">
                <a:solidFill>
                  <a:schemeClr val="bg1"/>
                </a:solidFill>
                <a:ea typeface="Arial Unicode MS" panose="020B0604020202020204" pitchFamily="34" charset="-128"/>
                <a:cs typeface="Arial Unicode MS" panose="020B0604020202020204" pitchFamily="34" charset="-128"/>
              </a:rPr>
              <a:t>Then scroll to the bottom of the page and click Proceed to Confirm Your Selection button</a:t>
            </a:r>
          </a:p>
        </p:txBody>
      </p:sp>
      <p:sp>
        <p:nvSpPr>
          <p:cNvPr id="19" name="Rectangle 18">
            <a:extLst>
              <a:ext uri="{FF2B5EF4-FFF2-40B4-BE49-F238E27FC236}">
                <a16:creationId xmlns:a16="http://schemas.microsoft.com/office/drawing/2014/main" id="{92680D13-02F4-40FB-BB0E-60242289E3C2}"/>
              </a:ext>
            </a:extLst>
          </p:cNvPr>
          <p:cNvSpPr/>
          <p:nvPr/>
        </p:nvSpPr>
        <p:spPr>
          <a:xfrm>
            <a:off x="7315200" y="5638800"/>
            <a:ext cx="1556555" cy="402772"/>
          </a:xfrm>
          <a:prstGeom prst="rect">
            <a:avLst/>
          </a:prstGeom>
          <a:noFill/>
          <a:ln w="38100">
            <a:solidFill>
              <a:srgbClr val="F0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8859222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36D1C-46C0-4640-B75C-5D9ECE5A712F}"/>
              </a:ext>
            </a:extLst>
          </p:cNvPr>
          <p:cNvPicPr>
            <a:picLocks noChangeAspect="1"/>
          </p:cNvPicPr>
          <p:nvPr/>
        </p:nvPicPr>
        <p:blipFill>
          <a:blip r:embed="rId3"/>
          <a:stretch>
            <a:fillRect/>
          </a:stretch>
        </p:blipFill>
        <p:spPr>
          <a:xfrm>
            <a:off x="0" y="0"/>
            <a:ext cx="9144000" cy="6857999"/>
          </a:xfrm>
          <a:prstGeom prst="rect">
            <a:avLst/>
          </a:prstGeom>
        </p:spPr>
      </p:pic>
      <p:pic>
        <p:nvPicPr>
          <p:cNvPr id="5" name="Picture 4">
            <a:extLst>
              <a:ext uri="{FF2B5EF4-FFF2-40B4-BE49-F238E27FC236}">
                <a16:creationId xmlns:a16="http://schemas.microsoft.com/office/drawing/2014/main" id="{E35646C8-3939-4957-AD8E-8D23985FD355}"/>
              </a:ext>
            </a:extLst>
          </p:cNvPr>
          <p:cNvPicPr>
            <a:picLocks noChangeAspect="1"/>
          </p:cNvPicPr>
          <p:nvPr/>
        </p:nvPicPr>
        <p:blipFill>
          <a:blip r:embed="rId4"/>
          <a:stretch>
            <a:fillRect/>
          </a:stretch>
        </p:blipFill>
        <p:spPr>
          <a:xfrm>
            <a:off x="3257444" y="1559722"/>
            <a:ext cx="4829176" cy="4648833"/>
          </a:xfrm>
          <a:prstGeom prst="rect">
            <a:avLst/>
          </a:prstGeom>
        </p:spPr>
      </p:pic>
      <p:sp>
        <p:nvSpPr>
          <p:cNvPr id="2" name="Title 1"/>
          <p:cNvSpPr>
            <a:spLocks noGrp="1"/>
          </p:cNvSpPr>
          <p:nvPr>
            <p:ph type="title"/>
          </p:nvPr>
        </p:nvSpPr>
        <p:spPr>
          <a:xfrm>
            <a:off x="0" y="33513"/>
            <a:ext cx="6571343" cy="1049235"/>
          </a:xfrm>
        </p:spPr>
        <p:txBody>
          <a:bodyPr/>
          <a:lstStyle/>
          <a:p>
            <a:r>
              <a:rPr lang="en-US" dirty="0">
                <a:solidFill>
                  <a:schemeClr val="bg1"/>
                </a:solidFill>
              </a:rPr>
              <a:t>Course Selection</a:t>
            </a:r>
          </a:p>
        </p:txBody>
      </p:sp>
      <p:pic>
        <p:nvPicPr>
          <p:cNvPr id="16" name="Picture 15"/>
          <p:cNvPicPr>
            <a:picLocks noChangeAspect="1"/>
          </p:cNvPicPr>
          <p:nvPr/>
        </p:nvPicPr>
        <p:blipFill>
          <a:blip r:embed="rId5"/>
          <a:stretch>
            <a:fillRect/>
          </a:stretch>
        </p:blipFill>
        <p:spPr>
          <a:xfrm>
            <a:off x="37904" y="668841"/>
            <a:ext cx="1524000" cy="447420"/>
          </a:xfrm>
          <a:prstGeom prst="rect">
            <a:avLst/>
          </a:prstGeom>
        </p:spPr>
      </p:pic>
      <p:sp>
        <p:nvSpPr>
          <p:cNvPr id="18" name="TextBox 17">
            <a:extLst>
              <a:ext uri="{FF2B5EF4-FFF2-40B4-BE49-F238E27FC236}">
                <a16:creationId xmlns:a16="http://schemas.microsoft.com/office/drawing/2014/main" id="{674320F9-2A9A-47D0-97F0-3AE1BFB5C9E8}"/>
              </a:ext>
            </a:extLst>
          </p:cNvPr>
          <p:cNvSpPr txBox="1"/>
          <p:nvPr/>
        </p:nvSpPr>
        <p:spPr>
          <a:xfrm>
            <a:off x="457200" y="2057400"/>
            <a:ext cx="2586144" cy="3785652"/>
          </a:xfrm>
          <a:prstGeom prst="rect">
            <a:avLst/>
          </a:prstGeom>
          <a:noFill/>
          <a:ln w="28575">
            <a:solidFill>
              <a:srgbClr val="FF0000"/>
            </a:solidFill>
          </a:ln>
        </p:spPr>
        <p:txBody>
          <a:bodyPr wrap="square" rtlCol="0">
            <a:spAutoFit/>
          </a:bodyPr>
          <a:lstStyle/>
          <a:p>
            <a:r>
              <a:rPr lang="en-US" sz="2000" b="1" dirty="0">
                <a:solidFill>
                  <a:schemeClr val="bg1"/>
                </a:solidFill>
                <a:ea typeface="Arial Unicode MS" panose="020B0604020202020204" pitchFamily="34" charset="-128"/>
                <a:cs typeface="Arial Unicode MS" panose="020B0604020202020204" pitchFamily="34" charset="-128"/>
              </a:rPr>
              <a:t>Step 12: </a:t>
            </a:r>
          </a:p>
          <a:p>
            <a:r>
              <a:rPr lang="en-US" sz="2000" b="1" dirty="0">
                <a:solidFill>
                  <a:schemeClr val="bg1"/>
                </a:solidFill>
                <a:ea typeface="Arial Unicode MS" panose="020B0604020202020204" pitchFamily="34" charset="-128"/>
                <a:cs typeface="Arial Unicode MS" panose="020B0604020202020204" pitchFamily="34" charset="-128"/>
              </a:rPr>
              <a:t>New invoice will appear. </a:t>
            </a:r>
          </a:p>
          <a:p>
            <a:endParaRPr lang="en-US" sz="2000" b="1" dirty="0">
              <a:solidFill>
                <a:schemeClr val="bg1"/>
              </a:solidFill>
              <a:ea typeface="Arial Unicode MS" panose="020B0604020202020204" pitchFamily="34" charset="-128"/>
              <a:cs typeface="Arial Unicode MS" panose="020B0604020202020204" pitchFamily="34" charset="-128"/>
            </a:endParaRPr>
          </a:p>
          <a:p>
            <a:r>
              <a:rPr lang="en-US" sz="2000" b="1" dirty="0">
                <a:solidFill>
                  <a:schemeClr val="bg1"/>
                </a:solidFill>
                <a:ea typeface="Arial Unicode MS" panose="020B0604020202020204" pitchFamily="34" charset="-128"/>
                <a:cs typeface="Arial Unicode MS" panose="020B0604020202020204" pitchFamily="34" charset="-128"/>
              </a:rPr>
              <a:t>You will see the tuition for the selected courses.</a:t>
            </a:r>
          </a:p>
          <a:p>
            <a:endParaRPr lang="en-US" sz="2000" b="1" dirty="0">
              <a:solidFill>
                <a:schemeClr val="bg1"/>
              </a:solidFill>
              <a:ea typeface="Arial Unicode MS" panose="020B0604020202020204" pitchFamily="34" charset="-128"/>
              <a:cs typeface="Arial Unicode MS" panose="020B0604020202020204" pitchFamily="34" charset="-128"/>
            </a:endParaRPr>
          </a:p>
          <a:p>
            <a:r>
              <a:rPr lang="en-US" sz="2000" b="1" dirty="0">
                <a:solidFill>
                  <a:schemeClr val="bg1"/>
                </a:solidFill>
                <a:ea typeface="Arial Unicode MS" panose="020B0604020202020204" pitchFamily="34" charset="-128"/>
                <a:cs typeface="Arial Unicode MS" panose="020B0604020202020204" pitchFamily="34" charset="-128"/>
              </a:rPr>
              <a:t>Click on Confirm and Submit button to submit for approval.</a:t>
            </a:r>
          </a:p>
        </p:txBody>
      </p:sp>
      <p:sp>
        <p:nvSpPr>
          <p:cNvPr id="19" name="Rectangle 18">
            <a:extLst>
              <a:ext uri="{FF2B5EF4-FFF2-40B4-BE49-F238E27FC236}">
                <a16:creationId xmlns:a16="http://schemas.microsoft.com/office/drawing/2014/main" id="{92680D13-02F4-40FB-BB0E-60242289E3C2}"/>
              </a:ext>
            </a:extLst>
          </p:cNvPr>
          <p:cNvSpPr/>
          <p:nvPr/>
        </p:nvSpPr>
        <p:spPr>
          <a:xfrm>
            <a:off x="7010400" y="5849326"/>
            <a:ext cx="1185667" cy="359229"/>
          </a:xfrm>
          <a:prstGeom prst="rect">
            <a:avLst/>
          </a:prstGeom>
          <a:noFill/>
          <a:ln w="38100">
            <a:solidFill>
              <a:srgbClr val="F01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a:extLst>
              <a:ext uri="{FF2B5EF4-FFF2-40B4-BE49-F238E27FC236}">
                <a16:creationId xmlns:a16="http://schemas.microsoft.com/office/drawing/2014/main" id="{6444A705-9AFD-4131-8E87-BE3926A590D6}"/>
              </a:ext>
            </a:extLst>
          </p:cNvPr>
          <p:cNvPicPr>
            <a:picLocks noChangeAspect="1"/>
          </p:cNvPicPr>
          <p:nvPr/>
        </p:nvPicPr>
        <p:blipFill>
          <a:blip r:embed="rId6"/>
          <a:stretch>
            <a:fillRect/>
          </a:stretch>
        </p:blipFill>
        <p:spPr>
          <a:xfrm>
            <a:off x="3623391" y="1082748"/>
            <a:ext cx="4161536" cy="1949303"/>
          </a:xfrm>
          <a:prstGeom prst="rect">
            <a:avLst/>
          </a:prstGeom>
        </p:spPr>
      </p:pic>
    </p:spTree>
    <p:extLst>
      <p:ext uri="{BB962C8B-B14F-4D97-AF65-F5344CB8AC3E}">
        <p14:creationId xmlns:p14="http://schemas.microsoft.com/office/powerpoint/2010/main" val="25724790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C7DDD1-E858-4FCE-91AA-4D2BD82FCE22}"/>
              </a:ext>
            </a:extLst>
          </p:cNvPr>
          <p:cNvPicPr>
            <a:picLocks noChangeAspect="1"/>
          </p:cNvPicPr>
          <p:nvPr/>
        </p:nvPicPr>
        <p:blipFill>
          <a:blip r:embed="rId3"/>
          <a:stretch>
            <a:fillRect/>
          </a:stretch>
        </p:blipFill>
        <p:spPr>
          <a:xfrm>
            <a:off x="0" y="0"/>
            <a:ext cx="9144000" cy="6857999"/>
          </a:xfrm>
          <a:prstGeom prst="rect">
            <a:avLst/>
          </a:prstGeom>
        </p:spPr>
      </p:pic>
      <p:sp>
        <p:nvSpPr>
          <p:cNvPr id="2" name="Title 1"/>
          <p:cNvSpPr>
            <a:spLocks noGrp="1"/>
          </p:cNvSpPr>
          <p:nvPr>
            <p:ph type="title"/>
          </p:nvPr>
        </p:nvSpPr>
        <p:spPr>
          <a:xfrm>
            <a:off x="44116" y="50044"/>
            <a:ext cx="6571343" cy="1049235"/>
          </a:xfrm>
        </p:spPr>
        <p:txBody>
          <a:bodyPr/>
          <a:lstStyle/>
          <a:p>
            <a:r>
              <a:rPr lang="en-US" dirty="0">
                <a:solidFill>
                  <a:schemeClr val="bg1"/>
                </a:solidFill>
              </a:rPr>
              <a:t>Course Selection</a:t>
            </a:r>
          </a:p>
        </p:txBody>
      </p:sp>
      <p:pic>
        <p:nvPicPr>
          <p:cNvPr id="13" name="Picture 12"/>
          <p:cNvPicPr>
            <a:picLocks noChangeAspect="1"/>
          </p:cNvPicPr>
          <p:nvPr/>
        </p:nvPicPr>
        <p:blipFill>
          <a:blip r:embed="rId4"/>
          <a:stretch>
            <a:fillRect/>
          </a:stretch>
        </p:blipFill>
        <p:spPr>
          <a:xfrm>
            <a:off x="7575884" y="24064"/>
            <a:ext cx="1524000" cy="447420"/>
          </a:xfrm>
          <a:prstGeom prst="rect">
            <a:avLst/>
          </a:prstGeom>
        </p:spPr>
      </p:pic>
      <p:sp>
        <p:nvSpPr>
          <p:cNvPr id="12" name="TextBox 11"/>
          <p:cNvSpPr txBox="1"/>
          <p:nvPr/>
        </p:nvSpPr>
        <p:spPr>
          <a:xfrm>
            <a:off x="685800" y="1105694"/>
            <a:ext cx="6040104" cy="707886"/>
          </a:xfrm>
          <a:prstGeom prst="rect">
            <a:avLst/>
          </a:prstGeom>
          <a:noFill/>
        </p:spPr>
        <p:txBody>
          <a:bodyPr wrap="square" rtlCol="0">
            <a:spAutoFit/>
          </a:bodyPr>
          <a:lstStyle/>
          <a:p>
            <a:r>
              <a:rPr lang="en-US" sz="2000" b="1" dirty="0">
                <a:solidFill>
                  <a:schemeClr val="bg1"/>
                </a:solidFill>
              </a:rPr>
              <a:t>Alternatively, you may refer to Course Selection User Guide for Student in IIS2 Home Page.  </a:t>
            </a:r>
          </a:p>
        </p:txBody>
      </p:sp>
      <p:sp>
        <p:nvSpPr>
          <p:cNvPr id="14" name="TextBox 13">
            <a:extLst>
              <a:ext uri="{FF2B5EF4-FFF2-40B4-BE49-F238E27FC236}">
                <a16:creationId xmlns:a16="http://schemas.microsoft.com/office/drawing/2014/main" id="{940D6A72-013D-4BC3-87EA-0EBA576EB5B2}"/>
              </a:ext>
            </a:extLst>
          </p:cNvPr>
          <p:cNvSpPr txBox="1"/>
          <p:nvPr/>
        </p:nvSpPr>
        <p:spPr>
          <a:xfrm>
            <a:off x="474073" y="3958709"/>
            <a:ext cx="4843054" cy="707886"/>
          </a:xfrm>
          <a:prstGeom prst="rect">
            <a:avLst/>
          </a:prstGeom>
          <a:noFill/>
        </p:spPr>
        <p:txBody>
          <a:bodyPr wrap="square" rtlCol="0">
            <a:spAutoFit/>
          </a:bodyPr>
          <a:lstStyle/>
          <a:p>
            <a:r>
              <a:rPr lang="en-US" sz="2000" b="1" dirty="0">
                <a:solidFill>
                  <a:schemeClr val="bg1"/>
                </a:solidFill>
              </a:rPr>
              <a:t>Located under Announcement Document.</a:t>
            </a:r>
          </a:p>
        </p:txBody>
      </p:sp>
      <p:pic>
        <p:nvPicPr>
          <p:cNvPr id="3" name="Picture 2">
            <a:extLst>
              <a:ext uri="{FF2B5EF4-FFF2-40B4-BE49-F238E27FC236}">
                <a16:creationId xmlns:a16="http://schemas.microsoft.com/office/drawing/2014/main" id="{42B723A4-BB70-4F8F-8BFA-F5B98D110889}"/>
              </a:ext>
            </a:extLst>
          </p:cNvPr>
          <p:cNvPicPr>
            <a:picLocks noChangeAspect="1"/>
          </p:cNvPicPr>
          <p:nvPr/>
        </p:nvPicPr>
        <p:blipFill>
          <a:blip r:embed="rId5"/>
          <a:stretch>
            <a:fillRect/>
          </a:stretch>
        </p:blipFill>
        <p:spPr>
          <a:xfrm>
            <a:off x="2765759" y="1966754"/>
            <a:ext cx="4473241" cy="1751064"/>
          </a:xfrm>
          <a:prstGeom prst="rect">
            <a:avLst/>
          </a:prstGeom>
        </p:spPr>
      </p:pic>
      <p:pic>
        <p:nvPicPr>
          <p:cNvPr id="4" name="Picture 3">
            <a:extLst>
              <a:ext uri="{FF2B5EF4-FFF2-40B4-BE49-F238E27FC236}">
                <a16:creationId xmlns:a16="http://schemas.microsoft.com/office/drawing/2014/main" id="{9F904906-A31E-400C-AC34-29832FC7F04F}"/>
              </a:ext>
            </a:extLst>
          </p:cNvPr>
          <p:cNvPicPr>
            <a:picLocks noChangeAspect="1"/>
          </p:cNvPicPr>
          <p:nvPr/>
        </p:nvPicPr>
        <p:blipFill>
          <a:blip r:embed="rId6"/>
          <a:stretch>
            <a:fillRect/>
          </a:stretch>
        </p:blipFill>
        <p:spPr>
          <a:xfrm>
            <a:off x="2435195" y="4400430"/>
            <a:ext cx="5860003" cy="2000370"/>
          </a:xfrm>
          <a:prstGeom prst="rect">
            <a:avLst/>
          </a:prstGeom>
        </p:spPr>
      </p:pic>
      <p:sp>
        <p:nvSpPr>
          <p:cNvPr id="11" name="Rectangle 10"/>
          <p:cNvSpPr/>
          <p:nvPr/>
        </p:nvSpPr>
        <p:spPr>
          <a:xfrm>
            <a:off x="2895600" y="3024550"/>
            <a:ext cx="1884701" cy="354625"/>
          </a:xfrm>
          <a:prstGeom prst="rect">
            <a:avLst/>
          </a:prstGeom>
          <a:noFill/>
          <a:ln w="28575">
            <a:solidFill>
              <a:srgbClr val="F01E23"/>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10" name="Right Arrow 9"/>
          <p:cNvSpPr/>
          <p:nvPr/>
        </p:nvSpPr>
        <p:spPr>
          <a:xfrm>
            <a:off x="2206596" y="2344612"/>
            <a:ext cx="457200" cy="3048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19" name="Rectangle 18">
            <a:extLst>
              <a:ext uri="{FF2B5EF4-FFF2-40B4-BE49-F238E27FC236}">
                <a16:creationId xmlns:a16="http://schemas.microsoft.com/office/drawing/2014/main" id="{658AB4B2-BE3C-43B0-8C25-8C5601BE9264}"/>
              </a:ext>
            </a:extLst>
          </p:cNvPr>
          <p:cNvSpPr/>
          <p:nvPr/>
        </p:nvSpPr>
        <p:spPr>
          <a:xfrm>
            <a:off x="2732442" y="2344612"/>
            <a:ext cx="838200" cy="354625"/>
          </a:xfrm>
          <a:prstGeom prst="rect">
            <a:avLst/>
          </a:prstGeom>
          <a:noFill/>
          <a:ln w="28575">
            <a:solidFill>
              <a:srgbClr val="F01E23"/>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17" name="Rectangle 16">
            <a:extLst>
              <a:ext uri="{FF2B5EF4-FFF2-40B4-BE49-F238E27FC236}">
                <a16:creationId xmlns:a16="http://schemas.microsoft.com/office/drawing/2014/main" id="{3E973EC7-714D-43F1-968D-78C35193FCCA}"/>
              </a:ext>
            </a:extLst>
          </p:cNvPr>
          <p:cNvSpPr/>
          <p:nvPr/>
        </p:nvSpPr>
        <p:spPr>
          <a:xfrm>
            <a:off x="3493548" y="5909941"/>
            <a:ext cx="2578378" cy="426311"/>
          </a:xfrm>
          <a:prstGeom prst="rect">
            <a:avLst/>
          </a:prstGeom>
          <a:noFill/>
          <a:ln w="28575">
            <a:solidFill>
              <a:srgbClr val="F01E23"/>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18" name="Right Arrow 9">
            <a:extLst>
              <a:ext uri="{FF2B5EF4-FFF2-40B4-BE49-F238E27FC236}">
                <a16:creationId xmlns:a16="http://schemas.microsoft.com/office/drawing/2014/main" id="{A47E7847-92A4-4D4E-83AB-9CC43F33FDED}"/>
              </a:ext>
            </a:extLst>
          </p:cNvPr>
          <p:cNvSpPr/>
          <p:nvPr/>
        </p:nvSpPr>
        <p:spPr>
          <a:xfrm>
            <a:off x="2042544" y="5874395"/>
            <a:ext cx="457200" cy="3048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20" name="Right Arrow 9">
            <a:extLst>
              <a:ext uri="{FF2B5EF4-FFF2-40B4-BE49-F238E27FC236}">
                <a16:creationId xmlns:a16="http://schemas.microsoft.com/office/drawing/2014/main" id="{2AD7C940-07C2-4733-8CE7-42D49DDCD966}"/>
              </a:ext>
            </a:extLst>
          </p:cNvPr>
          <p:cNvSpPr/>
          <p:nvPr/>
        </p:nvSpPr>
        <p:spPr>
          <a:xfrm>
            <a:off x="2373480" y="3048521"/>
            <a:ext cx="457200" cy="3048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0690910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9C544-1AEC-4430-A9FE-D0170B0674F6}"/>
              </a:ext>
            </a:extLst>
          </p:cNvPr>
          <p:cNvPicPr>
            <a:picLocks noChangeAspect="1"/>
          </p:cNvPicPr>
          <p:nvPr/>
        </p:nvPicPr>
        <p:blipFill>
          <a:blip r:embed="rId3"/>
          <a:stretch>
            <a:fillRect/>
          </a:stretch>
        </p:blipFill>
        <p:spPr>
          <a:xfrm>
            <a:off x="0" y="0"/>
            <a:ext cx="9144000" cy="6857999"/>
          </a:xfrm>
          <a:prstGeom prst="rect">
            <a:avLst/>
          </a:prstGeom>
        </p:spPr>
      </p:pic>
      <p:grpSp>
        <p:nvGrpSpPr>
          <p:cNvPr id="17" name="Group 16"/>
          <p:cNvGrpSpPr/>
          <p:nvPr/>
        </p:nvGrpSpPr>
        <p:grpSpPr>
          <a:xfrm>
            <a:off x="180974" y="1257300"/>
            <a:ext cx="4486275" cy="876300"/>
            <a:chOff x="161925" y="1295400"/>
            <a:chExt cx="4486275" cy="876300"/>
          </a:xfrm>
        </p:grpSpPr>
        <p:grpSp>
          <p:nvGrpSpPr>
            <p:cNvPr id="18" name="Group 17"/>
            <p:cNvGrpSpPr/>
            <p:nvPr/>
          </p:nvGrpSpPr>
          <p:grpSpPr>
            <a:xfrm>
              <a:off x="161925" y="1295400"/>
              <a:ext cx="4486275" cy="876300"/>
              <a:chOff x="161925" y="1295400"/>
              <a:chExt cx="4486275" cy="876300"/>
            </a:xfrm>
          </p:grpSpPr>
          <p:pic>
            <p:nvPicPr>
              <p:cNvPr id="20" name="Picture 2"/>
              <p:cNvPicPr>
                <a:picLocks noChangeAspect="1" noChangeArrowheads="1"/>
              </p:cNvPicPr>
              <p:nvPr/>
            </p:nvPicPr>
            <p:blipFill>
              <a:blip r:embed="rId4" cstate="print"/>
              <a:srcRect/>
              <a:stretch>
                <a:fillRect/>
              </a:stretch>
            </p:blipFill>
            <p:spPr bwMode="auto">
              <a:xfrm>
                <a:off x="161925" y="1295400"/>
                <a:ext cx="4486275" cy="876300"/>
              </a:xfrm>
              <a:prstGeom prst="rect">
                <a:avLst/>
              </a:prstGeom>
              <a:noFill/>
              <a:ln w="9525">
                <a:solidFill>
                  <a:schemeClr val="tx1"/>
                </a:solidFill>
                <a:miter lim="800000"/>
                <a:headEnd/>
                <a:tailEnd/>
              </a:ln>
            </p:spPr>
          </p:pic>
          <p:sp>
            <p:nvSpPr>
              <p:cNvPr id="21" name="Rectangle 20"/>
              <p:cNvSpPr/>
              <p:nvPr/>
            </p:nvSpPr>
            <p:spPr>
              <a:xfrm>
                <a:off x="4116375" y="1651837"/>
                <a:ext cx="274412" cy="11801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grpSp>
        <p:pic>
          <p:nvPicPr>
            <p:cNvPr id="19" name="Picture 18"/>
            <p:cNvPicPr>
              <a:picLocks noChangeAspect="1"/>
            </p:cNvPicPr>
            <p:nvPr/>
          </p:nvPicPr>
          <p:blipFill rotWithShape="1">
            <a:blip r:embed="rId5"/>
            <a:srcRect l="45446" t="19706" r="12123" b="3048"/>
            <a:stretch/>
          </p:blipFill>
          <p:spPr>
            <a:xfrm>
              <a:off x="175232" y="1355797"/>
              <a:ext cx="4221651" cy="201031"/>
            </a:xfrm>
            <a:prstGeom prst="rect">
              <a:avLst/>
            </a:prstGeom>
          </p:spPr>
        </p:pic>
      </p:grpSp>
      <p:sp>
        <p:nvSpPr>
          <p:cNvPr id="2" name="Title 1"/>
          <p:cNvSpPr>
            <a:spLocks noGrp="1"/>
          </p:cNvSpPr>
          <p:nvPr>
            <p:ph type="title"/>
          </p:nvPr>
        </p:nvSpPr>
        <p:spPr>
          <a:xfrm>
            <a:off x="180974" y="105225"/>
            <a:ext cx="6571343" cy="1049235"/>
          </a:xfrm>
        </p:spPr>
        <p:txBody>
          <a:bodyPr/>
          <a:lstStyle/>
          <a:p>
            <a:r>
              <a:rPr lang="en-US" dirty="0">
                <a:solidFill>
                  <a:schemeClr val="bg1"/>
                </a:solidFill>
              </a:rPr>
              <a:t>Course Selection </a:t>
            </a:r>
            <a:r>
              <a:rPr lang="en-US" sz="1800" dirty="0">
                <a:solidFill>
                  <a:schemeClr val="bg1"/>
                </a:solidFill>
              </a:rPr>
              <a:t>– Course Selection Approval Status</a:t>
            </a:r>
            <a:endParaRPr lang="en-US" dirty="0">
              <a:solidFill>
                <a:schemeClr val="bg1"/>
              </a:solidFill>
            </a:endParaRPr>
          </a:p>
        </p:txBody>
      </p:sp>
      <p:sp>
        <p:nvSpPr>
          <p:cNvPr id="6" name="TextBox 5"/>
          <p:cNvSpPr txBox="1"/>
          <p:nvPr/>
        </p:nvSpPr>
        <p:spPr>
          <a:xfrm>
            <a:off x="5255595" y="1199495"/>
            <a:ext cx="2136162" cy="461665"/>
          </a:xfrm>
          <a:prstGeom prst="rect">
            <a:avLst/>
          </a:prstGeom>
          <a:solidFill>
            <a:schemeClr val="bg1"/>
          </a:solidFill>
        </p:spPr>
        <p:txBody>
          <a:bodyPr wrap="none" rtlCol="0">
            <a:spAutoFit/>
          </a:bodyPr>
          <a:lstStyle/>
          <a:p>
            <a:pPr>
              <a:buNone/>
            </a:pPr>
            <a:r>
              <a:rPr lang="en-US" sz="2400" dirty="0">
                <a:latin typeface="Arial" pitchFamily="34" charset="0"/>
                <a:cs typeface="Arial" pitchFamily="34" charset="0"/>
              </a:rPr>
              <a:t>Click Activities</a:t>
            </a:r>
          </a:p>
        </p:txBody>
      </p:sp>
      <p:pic>
        <p:nvPicPr>
          <p:cNvPr id="16" name="Picture 15"/>
          <p:cNvPicPr>
            <a:picLocks noChangeAspect="1"/>
          </p:cNvPicPr>
          <p:nvPr/>
        </p:nvPicPr>
        <p:blipFill>
          <a:blip r:embed="rId6"/>
          <a:stretch>
            <a:fillRect/>
          </a:stretch>
        </p:blipFill>
        <p:spPr>
          <a:xfrm>
            <a:off x="7575884" y="24064"/>
            <a:ext cx="1524000" cy="447420"/>
          </a:xfrm>
          <a:prstGeom prst="rect">
            <a:avLst/>
          </a:prstGeom>
        </p:spPr>
      </p:pic>
      <p:sp>
        <p:nvSpPr>
          <p:cNvPr id="23" name="TextBox 22"/>
          <p:cNvSpPr txBox="1"/>
          <p:nvPr/>
        </p:nvSpPr>
        <p:spPr>
          <a:xfrm>
            <a:off x="2230424" y="803038"/>
            <a:ext cx="1905000" cy="307777"/>
          </a:xfrm>
          <a:prstGeom prst="rect">
            <a:avLst/>
          </a:prstGeom>
          <a:noFill/>
        </p:spPr>
        <p:txBody>
          <a:bodyPr wrap="square" rtlCol="0">
            <a:spAutoFit/>
          </a:bodyPr>
          <a:lstStyle/>
          <a:p>
            <a:r>
              <a:rPr lang="en-US" sz="1400" b="1" dirty="0">
                <a:solidFill>
                  <a:schemeClr val="bg1"/>
                </a:solidFill>
              </a:rPr>
              <a:t>During-CS Stage</a:t>
            </a:r>
          </a:p>
        </p:txBody>
      </p:sp>
      <p:sp>
        <p:nvSpPr>
          <p:cNvPr id="3" name="Left Arrow 2"/>
          <p:cNvSpPr/>
          <p:nvPr/>
        </p:nvSpPr>
        <p:spPr>
          <a:xfrm>
            <a:off x="4756785" y="1255717"/>
            <a:ext cx="417195" cy="314003"/>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bg1"/>
              </a:solidFill>
            </a:endParaRPr>
          </a:p>
        </p:txBody>
      </p:sp>
      <p:sp>
        <p:nvSpPr>
          <p:cNvPr id="25" name="Rectangle 24"/>
          <p:cNvSpPr/>
          <p:nvPr/>
        </p:nvSpPr>
        <p:spPr>
          <a:xfrm>
            <a:off x="1582825" y="1207478"/>
            <a:ext cx="849555" cy="4079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p:cNvPicPr>
            <a:picLocks noChangeAspect="1"/>
          </p:cNvPicPr>
          <p:nvPr/>
        </p:nvPicPr>
        <p:blipFill>
          <a:blip r:embed="rId7"/>
          <a:stretch>
            <a:fillRect/>
          </a:stretch>
        </p:blipFill>
        <p:spPr>
          <a:xfrm>
            <a:off x="414098" y="2399990"/>
            <a:ext cx="7991475" cy="3943350"/>
          </a:xfrm>
          <a:prstGeom prst="rect">
            <a:avLst/>
          </a:prstGeom>
        </p:spPr>
      </p:pic>
    </p:spTree>
    <p:extLst>
      <p:ext uri="{BB962C8B-B14F-4D97-AF65-F5344CB8AC3E}">
        <p14:creationId xmlns:p14="http://schemas.microsoft.com/office/powerpoint/2010/main" val="2940582170"/>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82A1A31C235D44A58365F982D0573E" ma:contentTypeVersion="14" ma:contentTypeDescription="Create a new document." ma:contentTypeScope="" ma:versionID="13f26f401bfc2fba8d90272dc0216660">
  <xsd:schema xmlns:xsd="http://www.w3.org/2001/XMLSchema" xmlns:xs="http://www.w3.org/2001/XMLSchema" xmlns:p="http://schemas.microsoft.com/office/2006/metadata/properties" xmlns:ns2="eb2fd76c-99f4-4baf-b2d2-6ef40768b0d3" xmlns:ns3="1edf277b-950b-45b4-bef5-c2a1354bf932" targetNamespace="http://schemas.microsoft.com/office/2006/metadata/properties" ma:root="true" ma:fieldsID="2dd0ea3f71a076c8ff25958dc70c8913" ns2:_="" ns3:_="">
    <xsd:import namespace="eb2fd76c-99f4-4baf-b2d2-6ef40768b0d3"/>
    <xsd:import namespace="1edf277b-950b-45b4-bef5-c2a1354bf93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2fd76c-99f4-4baf-b2d2-6ef40768b0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e286f14-9b90-4d9d-b78a-3eb26f3045a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df277b-950b-45b4-bef5-c2a1354bf93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19bc73f-5006-430d-8d81-f7d1c0b34133}" ma:internalName="TaxCatchAll" ma:showField="CatchAllData" ma:web="1edf277b-950b-45b4-bef5-c2a1354bf93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edf277b-950b-45b4-bef5-c2a1354bf932" xsi:nil="true"/>
    <lcf76f155ced4ddcb4097134ff3c332f xmlns="eb2fd76c-99f4-4baf-b2d2-6ef40768b0d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8B8EE39-76EC-469E-B293-FC65E96F657A}"/>
</file>

<file path=customXml/itemProps2.xml><?xml version="1.0" encoding="utf-8"?>
<ds:datastoreItem xmlns:ds="http://schemas.openxmlformats.org/officeDocument/2006/customXml" ds:itemID="{6B64A85A-E576-4D08-A4B0-1A4719FD7F06}">
  <ds:schemaRefs>
    <ds:schemaRef ds:uri="http://schemas.microsoft.com/sharepoint/v3/contenttype/forms"/>
  </ds:schemaRefs>
</ds:datastoreItem>
</file>

<file path=customXml/itemProps3.xml><?xml version="1.0" encoding="utf-8"?>
<ds:datastoreItem xmlns:ds="http://schemas.openxmlformats.org/officeDocument/2006/customXml" ds:itemID="{CBE56DC8-E29B-49A0-B519-8C0D5901AAEF}">
  <ds:schemaRefs>
    <ds:schemaRef ds:uri="http://schemas.microsoft.com/office/2006/documentManagement/types"/>
    <ds:schemaRef ds:uri="accd8c86-daca-46f5-82bc-26b1c7f357b7"/>
    <ds:schemaRef ds:uri="http://schemas.microsoft.com/office/2006/metadata/properties"/>
    <ds:schemaRef ds:uri="http://purl.org/dc/elements/1.1/"/>
    <ds:schemaRef ds:uri="http://purl.org/dc/terms/"/>
    <ds:schemaRef ds:uri="http://www.w3.org/XML/1998/namespace"/>
    <ds:schemaRef ds:uri="caaedbd4-4cc1-404c-9feb-7fd76e591727"/>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TM10001114[[fn=Gallery]]</Template>
  <TotalTime>6793</TotalTime>
  <Words>13118</Words>
  <Application>Microsoft Office PowerPoint</Application>
  <PresentationFormat>On-screen Show (4:3)</PresentationFormat>
  <Paragraphs>1756</Paragraphs>
  <Slides>233</Slides>
  <Notes>97</Notes>
  <HiddenSlides>14</HiddenSlides>
  <MMClips>0</MMClips>
  <ScaleCrop>false</ScaleCrop>
  <HeadingPairs>
    <vt:vector size="8" baseType="variant">
      <vt:variant>
        <vt:lpstr>Fonts Used</vt:lpstr>
      </vt:variant>
      <vt:variant>
        <vt:i4>29</vt:i4>
      </vt:variant>
      <vt:variant>
        <vt:lpstr>Theme</vt:lpstr>
      </vt:variant>
      <vt:variant>
        <vt:i4>4</vt:i4>
      </vt:variant>
      <vt:variant>
        <vt:lpstr>Embedded OLE Servers</vt:lpstr>
      </vt:variant>
      <vt:variant>
        <vt:i4>2</vt:i4>
      </vt:variant>
      <vt:variant>
        <vt:lpstr>Slide Titles</vt:lpstr>
      </vt:variant>
      <vt:variant>
        <vt:i4>233</vt:i4>
      </vt:variant>
    </vt:vector>
  </HeadingPairs>
  <TitlesOfParts>
    <vt:vector size="268" baseType="lpstr">
      <vt:lpstr>Albertus Extra Bold</vt:lpstr>
      <vt:lpstr>Amasis MT Pro Black</vt:lpstr>
      <vt:lpstr>Arial</vt:lpstr>
      <vt:lpstr>Arial Black</vt:lpstr>
      <vt:lpstr>Arial Narrow</vt:lpstr>
      <vt:lpstr>Baskerville Old Face</vt:lpstr>
      <vt:lpstr>Berlin Sans FB Demi</vt:lpstr>
      <vt:lpstr>Bookman Old Style</vt:lpstr>
      <vt:lpstr>Britannic Bold</vt:lpstr>
      <vt:lpstr>Calibri</vt:lpstr>
      <vt:lpstr>Calibri Light</vt:lpstr>
      <vt:lpstr>Candara</vt:lpstr>
      <vt:lpstr>Century Gothic</vt:lpstr>
      <vt:lpstr>Century Schoolbook</vt:lpstr>
      <vt:lpstr>Courier New</vt:lpstr>
      <vt:lpstr>Felix Titling</vt:lpstr>
      <vt:lpstr>Footlight MT Light</vt:lpstr>
      <vt:lpstr>Franklin Gothic Book</vt:lpstr>
      <vt:lpstr>Georgia</vt:lpstr>
      <vt:lpstr>Gill Sans MT</vt:lpstr>
      <vt:lpstr>Maiandra GD</vt:lpstr>
      <vt:lpstr>Monotype Sorts</vt:lpstr>
      <vt:lpstr>Palatino Linotype</vt:lpstr>
      <vt:lpstr>Rockwell</vt:lpstr>
      <vt:lpstr>Tahoma</vt:lpstr>
      <vt:lpstr>Times New Roman</vt:lpstr>
      <vt:lpstr>Wingdings</vt:lpstr>
      <vt:lpstr>Wingdings 2</vt:lpstr>
      <vt:lpstr>Wingdings 3</vt:lpstr>
      <vt:lpstr>Gallery</vt:lpstr>
      <vt:lpstr>Office Theme</vt:lpstr>
      <vt:lpstr>Slice</vt:lpstr>
      <vt:lpstr>1_Office Theme</vt:lpstr>
      <vt:lpstr>Picture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Computer Lab Briefing</vt:lpstr>
      <vt:lpstr>Computer Lab Briefing</vt:lpstr>
      <vt:lpstr>The following are BANNED</vt:lpstr>
      <vt:lpstr>The following are BANNED</vt:lpstr>
      <vt:lpstr>PowerPoint Presentation</vt:lpstr>
      <vt:lpstr>Disciplinary Action</vt:lpstr>
      <vt:lpstr>How to… Windows Login Account  and Student Email</vt:lpstr>
      <vt:lpstr>PowerPoint Presentation</vt:lpstr>
      <vt:lpstr> Wireless Information</vt:lpstr>
      <vt:lpstr>PowerPoint Presentation</vt:lpstr>
      <vt:lpstr>Configure Wireless &amp; Internet</vt:lpstr>
      <vt:lpstr> Kindly Remember</vt:lpstr>
      <vt:lpstr>PowerPoint Presentation</vt:lpstr>
      <vt:lpstr>SECURITY   D EPARTMENT</vt:lpstr>
      <vt:lpstr>• AVOID BACKLANES/ DARK AREAS ! • AVOID ATTENTION ! • WALK AGAINST TRAFFIC • Avoid walking on your own. Coordinate your schedule with your fellow students or friends to walk to and from your classroom together.  This will help to reduce the risk of being targeted by a potential assailant. Use the University shuttle bus service whenever possible.</vt:lpstr>
      <vt:lpstr>PowerPoint Presentation</vt:lpstr>
      <vt:lpstr> Making A Difference</vt:lpstr>
      <vt:lpstr>The Student Affairs &amp; Alumni (SAA) division</vt:lpstr>
      <vt:lpstr>The five departments at SAA</vt:lpstr>
      <vt:lpstr>PowerPoint Presentation</vt:lpstr>
      <vt:lpstr>PowerPoint Presentation</vt:lpstr>
      <vt:lpstr>PowerPoint Presentation</vt:lpstr>
      <vt:lpstr> Accommodation Services What We Do </vt:lpstr>
      <vt:lpstr>PowerPoint Presentation</vt:lpstr>
      <vt:lpstr>PowerPoint Presentation</vt:lpstr>
      <vt:lpstr>Our Facilities</vt:lpstr>
      <vt:lpstr>PowerPoint Presentation</vt:lpstr>
      <vt:lpstr>PowerPoint Presentation</vt:lpstr>
      <vt:lpstr>PowerPoint Presentation</vt:lpstr>
      <vt:lpstr>General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Integrated Information System (IIS) and Learning Management System (LMS)</vt:lpstr>
      <vt:lpstr>Contents</vt:lpstr>
      <vt:lpstr>Introduction</vt:lpstr>
      <vt:lpstr>How to access the system</vt:lpstr>
      <vt:lpstr>To Access Current Students Page</vt:lpstr>
      <vt:lpstr>To Access Current Students Page</vt:lpstr>
      <vt:lpstr>To Access IIS2</vt:lpstr>
      <vt:lpstr>IIS Student Portal Homepage</vt:lpstr>
      <vt:lpstr>Print / View Offer Letter</vt:lpstr>
      <vt:lpstr>Accept Offer Letter</vt:lpstr>
      <vt:lpstr>Student Declaration</vt:lpstr>
      <vt:lpstr>Student Declaration</vt:lpstr>
      <vt:lpstr>Pay Fees</vt:lpstr>
      <vt:lpstr>Pay Fees</vt:lpstr>
      <vt:lpstr>Pay Fees</vt:lpstr>
      <vt:lpstr>New Student – 3 Processing Stages</vt:lpstr>
      <vt:lpstr>The Course Selection Process</vt:lpstr>
      <vt:lpstr>Course Selection</vt:lpstr>
      <vt:lpstr>Course Selection</vt:lpstr>
      <vt:lpstr>Course Selection</vt:lpstr>
      <vt:lpstr>Course Selection</vt:lpstr>
      <vt:lpstr>Course Selection</vt:lpstr>
      <vt:lpstr>Course Selection </vt:lpstr>
      <vt:lpstr>Course Selection </vt:lpstr>
      <vt:lpstr>Course Selection</vt:lpstr>
      <vt:lpstr>Course Selection</vt:lpstr>
      <vt:lpstr>Course Selection</vt:lpstr>
      <vt:lpstr>Course Selection</vt:lpstr>
      <vt:lpstr>Course Selection – Course Selection Approval Status</vt:lpstr>
      <vt:lpstr>Course Selection – Course Selection Approval Status</vt:lpstr>
      <vt:lpstr>New Student – 3 Processing Stages</vt:lpstr>
      <vt:lpstr>UCSI LMS CN Status &amp; Access</vt:lpstr>
      <vt:lpstr>To Access Current Students Page</vt:lpstr>
      <vt:lpstr>To Access UCSI University Student Email System</vt:lpstr>
      <vt:lpstr>To Access UCSI University Student Email System</vt:lpstr>
      <vt:lpstr>UCSI LMS CN Email</vt:lpstr>
      <vt:lpstr>To Access UCSI LMS CN</vt:lpstr>
      <vt:lpstr>Exploring UCSI LMS CN</vt:lpstr>
      <vt:lpstr>New Student – 3 Processing Stages</vt:lpstr>
      <vt:lpstr>Class Enrollment</vt:lpstr>
      <vt:lpstr>Tips</vt:lpstr>
      <vt:lpstr>Integrated Information System (IIS) and Learning Management System (LMS)</vt:lpstr>
      <vt:lpstr>If you need support or more information</vt:lpstr>
      <vt:lpstr>Single Sign-On Feature on Multiple Systems</vt:lpstr>
      <vt:lpstr>Integrated Information System (IIS) and Learning Management System (LMS)</vt:lpstr>
      <vt:lpstr>Frequently Asked Questions (FAQ)</vt:lpstr>
      <vt:lpstr>Frequently Asked Questions (FAQ)</vt:lpstr>
      <vt:lpstr>Frequently Asked Questions (FAQ)</vt:lpstr>
      <vt:lpstr>Integrated Information System (IIS) and Learning Management System (LMS)</vt:lpstr>
      <vt:lpstr>PowerPoint Presentation</vt:lpstr>
      <vt:lpstr>What is PTPTN?</vt:lpstr>
      <vt:lpstr>Eligibility</vt:lpstr>
      <vt:lpstr>Eligibility (Continued)</vt:lpstr>
      <vt:lpstr>PTPTN Loan Application Process</vt:lpstr>
      <vt:lpstr>PTPTN One-Stop-Centre</vt:lpstr>
      <vt:lpstr>PowerPoint Presentation</vt:lpstr>
      <vt:lpstr>Student Feedback </vt:lpstr>
      <vt:lpstr>Student Feedback </vt:lpstr>
      <vt:lpstr>PowerPoint Presentation</vt:lpstr>
      <vt:lpstr>PowerPoint Presentation</vt:lpstr>
      <vt:lpstr>PowerPoint Presentation</vt:lpstr>
      <vt:lpstr>PowerPoint Presentation</vt:lpstr>
      <vt:lpstr>PowerPoint Presentation</vt:lpstr>
      <vt:lpstr>PowerPoint Presentation</vt:lpstr>
      <vt:lpstr> Student Activities &amp; Recreation (SAR) What Do We Do? </vt:lpstr>
      <vt:lpstr>Our activities @ a glance:</vt:lpstr>
      <vt:lpstr>PowerPoint Presentation</vt:lpstr>
      <vt:lpstr>PowerPoint Presentation</vt:lpstr>
      <vt:lpstr>PowerPoint Presentation</vt:lpstr>
      <vt:lpstr>PowerPoint Presentation</vt:lpstr>
      <vt:lpstr>PowerPoint Presentation</vt:lpstr>
      <vt:lpstr>PowerPoint Presentation</vt:lpstr>
      <vt:lpstr> Sports &amp; Fitness: What Do We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Psychological Tools</vt:lpstr>
      <vt:lpstr>Self-help Brochures</vt:lpstr>
      <vt:lpstr>Contact &amp; Location of SDCD</vt:lpstr>
      <vt:lpstr>PowerPoint Presentation</vt:lpstr>
      <vt:lpstr>PowerPoint Presentation</vt:lpstr>
      <vt:lpstr>PowerPoint Presentation</vt:lpstr>
      <vt:lpstr>OPERATING HOURS </vt:lpstr>
      <vt:lpstr>SERVICES </vt:lpstr>
      <vt:lpstr>PowerPoint Presentation</vt:lpstr>
      <vt:lpstr>COLLECTIONS </vt:lpstr>
      <vt:lpstr>CIRCULATION SERVICES</vt:lpstr>
      <vt:lpstr>PowerPoint Presentation</vt:lpstr>
      <vt:lpstr>LATE FINES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Registration of New Students</vt:lpstr>
      <vt:lpstr>Registration of Courses</vt:lpstr>
      <vt:lpstr>Registration of Courses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UCSI University   Global Engagement Office (GEO)</vt:lpstr>
      <vt:lpstr>What we do at GEO</vt:lpstr>
      <vt:lpstr>UCSI University   Student Exchange Programme</vt:lpstr>
      <vt:lpstr>PowerPoint Presentation</vt:lpstr>
      <vt:lpstr>Partner universities</vt:lpstr>
      <vt:lpstr>PowerPoint Presentation</vt:lpstr>
      <vt:lpstr>  Large Group Arrangements</vt:lpstr>
      <vt:lpstr>PowerPoint Presentation</vt:lpstr>
      <vt:lpstr>PowerPoint Presentation</vt:lpstr>
      <vt:lpstr>PowerPoint Presentation</vt:lpstr>
      <vt:lpstr>UCSI University   international degree pathway</vt:lpstr>
      <vt:lpstr>PowerPoint Presentation</vt:lpstr>
      <vt:lpstr>Advantages of embarking IDP</vt:lpstr>
      <vt:lpstr>United kingdom</vt:lpstr>
      <vt:lpstr>Uk </vt:lpstr>
      <vt:lpstr>AUSTRALIA</vt:lpstr>
      <vt:lpstr>AUSTRALIA</vt:lpstr>
      <vt:lpstr>Contact Us</vt:lpstr>
      <vt:lpstr>PowerPoint Presentation</vt:lpstr>
      <vt:lpstr>Centre of Excellence for Research, Value  Innovation and Entrepreneurship (CERVIE) </vt:lpstr>
      <vt:lpstr>PowerPoint Presentation</vt:lpstr>
      <vt:lpstr>PowerPoint Presentation</vt:lpstr>
      <vt:lpstr>PowerPoint Presentation</vt:lpstr>
      <vt:lpstr>PowerPoint Presentation</vt:lpstr>
      <vt:lpstr>CERVIE Contact Information</vt:lpstr>
      <vt:lpstr> </vt:lpstr>
      <vt:lpstr>PowerPoint Presentation</vt:lpstr>
      <vt:lpstr>FINAL EXAMINATION will be conducted  at the END OF THE SEMESTER :</vt:lpstr>
      <vt:lpstr>PowerPoint Presentation</vt:lpstr>
      <vt:lpstr>PowerPoint Presentation</vt:lpstr>
      <vt:lpstr>APPEAL OF MARKS  </vt:lpstr>
      <vt:lpstr>SUPPLEMENTARY EXAMINATION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Voon Siok Ping</dc:creator>
  <cp:lastModifiedBy>Mohd Hadi bin Mohamed Mahidin</cp:lastModifiedBy>
  <cp:revision>275</cp:revision>
  <dcterms:created xsi:type="dcterms:W3CDTF">2006-08-16T00:00:00Z</dcterms:created>
  <dcterms:modified xsi:type="dcterms:W3CDTF">2023-08-29T04:04:34Z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0x0101004B5D57E875835A429E10EF537C97D1C7</vt:lpwstr>
  </property>
</Properties>
</file>