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4"/>
  </p:notesMasterIdLst>
  <p:sldIdLst>
    <p:sldId id="256" r:id="rId2"/>
    <p:sldId id="257" r:id="rId3"/>
    <p:sldId id="258" r:id="rId4"/>
    <p:sldId id="263" r:id="rId5"/>
    <p:sldId id="259" r:id="rId6"/>
    <p:sldId id="262" r:id="rId7"/>
    <p:sldId id="270" r:id="rId8"/>
    <p:sldId id="264" r:id="rId9"/>
    <p:sldId id="265" r:id="rId10"/>
    <p:sldId id="268" r:id="rId11"/>
    <p:sldId id="267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FCCCC"/>
    <a:srgbClr val="CC0066"/>
    <a:srgbClr val="CC00CC"/>
    <a:srgbClr val="FF66FF"/>
    <a:srgbClr val="6699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4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8C954-8190-4A3D-8328-2B2C8C3D94BF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982E1-9C31-4F09-A296-2F7592360C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7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4195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672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970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45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0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829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49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593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067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173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C982E1-9C31-4F09-A296-2F7592360C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16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9032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804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76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32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3950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646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3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9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1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35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13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76C20F1-E947-47BE-B2B0-2A375F3BFD55}" type="datetimeFigureOut">
              <a:rPr lang="en-US" smtClean="0"/>
              <a:t>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746C85D-02C1-4BEE-B4B9-76D90A2322D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8143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653781" y="519392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Patent Filling of R&amp;D</a:t>
            </a:r>
            <a:endParaRPr lang="en-MY" b="1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4A9ED09-7C67-43D2-AC28-B7BD4ED34821}"/>
              </a:ext>
            </a:extLst>
          </p:cNvPr>
          <p:cNvSpPr>
            <a:spLocks noGrp="1"/>
          </p:cNvSpPr>
          <p:nvPr/>
        </p:nvSpPr>
        <p:spPr>
          <a:xfrm>
            <a:off x="1526336" y="2028633"/>
            <a:ext cx="8604254" cy="432584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Title of invention:</a:t>
            </a:r>
          </a:p>
          <a:p>
            <a:pPr algn="l" eaLnBrk="0" hangingPunct="0"/>
            <a:endParaRPr kumimoji="1" lang="en-US" sz="26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Applicant’s Details: </a:t>
            </a: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(a) If company – Company Name, Registration No and Address</a:t>
            </a: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(b) If individual – Name, Passport/IC No. and Address</a:t>
            </a:r>
          </a:p>
          <a:p>
            <a:pPr algn="l" eaLnBrk="0" hangingPunct="0"/>
            <a:endParaRPr kumimoji="1" lang="en-US" sz="26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Inventor’s Details (Project Leader):  </a:t>
            </a: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Name, Passport/IC No. </a:t>
            </a:r>
          </a:p>
          <a:p>
            <a:pPr algn="l" eaLnBrk="0" hangingPunct="0"/>
            <a:endParaRPr kumimoji="1" lang="en-US" sz="26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Designation:</a:t>
            </a:r>
          </a:p>
          <a:p>
            <a:pPr algn="l" eaLnBrk="0" hangingPunct="0"/>
            <a:endParaRPr kumimoji="1" lang="en-US" sz="26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600" b="1" dirty="0">
                <a:solidFill>
                  <a:schemeClr val="tx1"/>
                </a:solidFill>
              </a:rPr>
              <a:t>Faculty &amp; Address : </a:t>
            </a:r>
          </a:p>
          <a:p>
            <a:pPr algn="l" eaLnBrk="0" hangingPunct="0"/>
            <a:endParaRPr kumimoji="1" lang="en-US" sz="22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000" b="1" dirty="0">
              <a:solidFill>
                <a:schemeClr val="bg2"/>
              </a:solidFill>
              <a:latin typeface="Agency FB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9927E41-B379-47BE-B18B-844FCDBDD99C}"/>
              </a:ext>
            </a:extLst>
          </p:cNvPr>
          <p:cNvGrpSpPr/>
          <p:nvPr/>
        </p:nvGrpSpPr>
        <p:grpSpPr>
          <a:xfrm>
            <a:off x="774833" y="149699"/>
            <a:ext cx="5608925" cy="1571241"/>
            <a:chOff x="-174107" y="39593"/>
            <a:chExt cx="6315982" cy="1726275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519BFA8-3C88-4ECD-8655-E8052C96A84E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FCB492D2-29A3-4BF0-9B7F-9CD69ED9C936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21" name="Picture 20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16202399-3B68-4BEB-9CAE-5ECF58EC708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22" name="Picture 21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CC56802B-0DA6-4D60-8F93-C20BA413BF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9" name="Picture 2" descr="UCSI University | EduAdvisor">
                <a:extLst>
                  <a:ext uri="{FF2B5EF4-FFF2-40B4-BE49-F238E27FC236}">
                    <a16:creationId xmlns:a16="http://schemas.microsoft.com/office/drawing/2014/main" id="{3910CCF5-590B-497C-A22A-A52F0A1A4CD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CEC1E755-8C01-4A92-8506-B491EB6ACFAA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1597597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192785" y="523767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Competition</a:t>
            </a:r>
            <a:endParaRPr lang="en-MY" sz="4000" b="1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EF74947-4E18-48E1-9E6C-E56FD34C026B}"/>
              </a:ext>
            </a:extLst>
          </p:cNvPr>
          <p:cNvSpPr>
            <a:spLocks noGrp="1"/>
          </p:cNvSpPr>
          <p:nvPr/>
        </p:nvSpPr>
        <p:spPr>
          <a:xfrm>
            <a:off x="1526336" y="1908073"/>
            <a:ext cx="8604254" cy="432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LOCAL PLAYER(S):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200" b="1" dirty="0">
                <a:solidFill>
                  <a:schemeClr val="tx1"/>
                </a:solidFill>
              </a:rPr>
              <a:t>GLOBAL PLAYER(S):</a:t>
            </a:r>
          </a:p>
          <a:p>
            <a:pPr algn="l" eaLnBrk="0" hangingPunct="0"/>
            <a:endParaRPr kumimoji="1" lang="en-US" sz="2000" b="1" dirty="0">
              <a:solidFill>
                <a:schemeClr val="bg2"/>
              </a:solidFill>
              <a:latin typeface="Agency FB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D2F3EBC-36DF-42C8-940F-5665AD53D7A1}"/>
              </a:ext>
            </a:extLst>
          </p:cNvPr>
          <p:cNvGrpSpPr/>
          <p:nvPr/>
        </p:nvGrpSpPr>
        <p:grpSpPr>
          <a:xfrm>
            <a:off x="845172" y="81400"/>
            <a:ext cx="5608925" cy="1571241"/>
            <a:chOff x="-174107" y="39593"/>
            <a:chExt cx="6315982" cy="172627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E598A12-8A67-40A7-A683-8A0E9889CA62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52DFD8B-870D-4259-9A9C-6342810C11C0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8" name="Picture 17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DF61BFBF-4A9C-422D-AA83-87F6ABF3555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9" name="Picture 18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B7C134AD-C017-41A7-ABE7-CBEA53AC6C9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7" name="Picture 2" descr="UCSI University | EduAdvisor">
                <a:extLst>
                  <a:ext uri="{FF2B5EF4-FFF2-40B4-BE49-F238E27FC236}">
                    <a16:creationId xmlns:a16="http://schemas.microsoft.com/office/drawing/2014/main" id="{D2B9ADE0-A626-41EF-B148-9ECC9D007D4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50F575E-87C9-4985-B893-C2DBAB271CD8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489198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192785" y="523767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Intended Market</a:t>
            </a:r>
          </a:p>
          <a:p>
            <a:r>
              <a:rPr lang="en-US" sz="4000" b="1" dirty="0"/>
              <a:t>(Industry/Country)</a:t>
            </a:r>
            <a:endParaRPr lang="en-MY" sz="4000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ACD79DE-9FAF-4FAD-8BEB-963537B5E0C9}"/>
              </a:ext>
            </a:extLst>
          </p:cNvPr>
          <p:cNvGrpSpPr/>
          <p:nvPr/>
        </p:nvGrpSpPr>
        <p:grpSpPr>
          <a:xfrm>
            <a:off x="669995" y="0"/>
            <a:ext cx="5608925" cy="1571241"/>
            <a:chOff x="-174107" y="39593"/>
            <a:chExt cx="6315982" cy="172627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7BC5D78-4ADB-4179-8693-716723D85C8E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0AEF8810-D434-4C5E-8417-47ADF1E4CB4C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7" name="Picture 16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CED67AC5-6505-4597-9DE9-F10C6CB195A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8" name="Picture 17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DE7CF6D9-5636-4365-BE8D-3AA38C18F3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6" name="Picture 2" descr="UCSI University | EduAdvisor">
                <a:extLst>
                  <a:ext uri="{FF2B5EF4-FFF2-40B4-BE49-F238E27FC236}">
                    <a16:creationId xmlns:a16="http://schemas.microsoft.com/office/drawing/2014/main" id="{7793DE9A-E173-4885-B708-053A84D38FC6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72325D9-08CF-4986-AC90-19A5C010B63E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0813228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192785" y="523767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Achievements</a:t>
            </a:r>
            <a:endParaRPr lang="en-MY" sz="4000" b="1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950E142-6F15-4406-85BD-B3EFCE23BFCC}"/>
              </a:ext>
            </a:extLst>
          </p:cNvPr>
          <p:cNvSpPr>
            <a:spLocks noGrp="1"/>
          </p:cNvSpPr>
          <p:nvPr/>
        </p:nvSpPr>
        <p:spPr>
          <a:xfrm>
            <a:off x="1526336" y="1908073"/>
            <a:ext cx="8604254" cy="432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AWARDS: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200" b="1" dirty="0">
                <a:solidFill>
                  <a:schemeClr val="tx1"/>
                </a:solidFill>
              </a:rPr>
              <a:t>PUBLICATIONS:</a:t>
            </a:r>
          </a:p>
          <a:p>
            <a:pPr algn="l" eaLnBrk="0" hangingPunct="0"/>
            <a:endParaRPr kumimoji="1" lang="en-US" sz="2000" b="1" dirty="0">
              <a:solidFill>
                <a:schemeClr val="bg2"/>
              </a:solidFill>
              <a:latin typeface="Agency FB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8ADA9C6-25D9-4B7B-A67C-0351AA9C4DCB}"/>
              </a:ext>
            </a:extLst>
          </p:cNvPr>
          <p:cNvGrpSpPr/>
          <p:nvPr/>
        </p:nvGrpSpPr>
        <p:grpSpPr>
          <a:xfrm>
            <a:off x="873307" y="81400"/>
            <a:ext cx="5608925" cy="1571241"/>
            <a:chOff x="-174107" y="39593"/>
            <a:chExt cx="6315982" cy="172627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AC77C684-F5F1-4577-9944-E917B884F573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602841F-7ED4-48D1-9E99-7060C73EFBC9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8" name="Picture 17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83029548-ED04-44C6-B2B6-2AA3FD3DE58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9" name="Picture 18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C2B84C45-BD22-4912-A139-BBD9CFE9908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7" name="Picture 2" descr="UCSI University | EduAdvisor">
                <a:extLst>
                  <a:ext uri="{FF2B5EF4-FFF2-40B4-BE49-F238E27FC236}">
                    <a16:creationId xmlns:a16="http://schemas.microsoft.com/office/drawing/2014/main" id="{5BDCE679-B092-49F7-A372-4D7B885216B8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261AF643-087E-4381-ABF4-35E992CB276D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453869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533423" y="418096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Details of R&amp;D</a:t>
            </a:r>
            <a:endParaRPr lang="en-MY" b="1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4A9ED09-7C67-43D2-AC28-B7BD4ED34821}"/>
              </a:ext>
            </a:extLst>
          </p:cNvPr>
          <p:cNvSpPr>
            <a:spLocks noGrp="1"/>
          </p:cNvSpPr>
          <p:nvPr/>
        </p:nvSpPr>
        <p:spPr>
          <a:xfrm>
            <a:off x="1526336" y="1908073"/>
            <a:ext cx="8604254" cy="432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Title of R&amp;D project: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Cost of R&amp;D: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Funder: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Date of Commencement: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Date of Completion : </a:t>
            </a:r>
          </a:p>
          <a:p>
            <a:pPr algn="l" eaLnBrk="0" hangingPunct="0"/>
            <a:endParaRPr kumimoji="1" lang="en-US" sz="22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000" b="1" dirty="0">
              <a:solidFill>
                <a:schemeClr val="bg2"/>
              </a:solidFill>
              <a:latin typeface="Agency FB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D298B8D-7910-4CC2-B76D-7F0A781654E8}"/>
              </a:ext>
            </a:extLst>
          </p:cNvPr>
          <p:cNvGrpSpPr/>
          <p:nvPr/>
        </p:nvGrpSpPr>
        <p:grpSpPr>
          <a:xfrm>
            <a:off x="831105" y="140348"/>
            <a:ext cx="5608925" cy="1571241"/>
            <a:chOff x="-174107" y="39593"/>
            <a:chExt cx="6315982" cy="1726275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A9B48968-67C1-4D78-A11B-77A369689D6D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DAD25034-814E-4D65-8138-D581C538CC4E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28" name="Picture 27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8EF512EE-2B63-45FB-92F9-334468EB0E55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29" name="Picture 28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2BBA1C3B-5A78-4191-B9F6-B8AF03BDAD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27" name="Picture 2" descr="UCSI University | EduAdvisor">
                <a:extLst>
                  <a:ext uri="{FF2B5EF4-FFF2-40B4-BE49-F238E27FC236}">
                    <a16:creationId xmlns:a16="http://schemas.microsoft.com/office/drawing/2014/main" id="{2C979D96-08D8-4BED-BDF7-071C28317C1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E9F27E0C-1E24-4E72-9821-57DCF03DE210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567510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533423" y="418096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/>
              <a:t>Details of Research Team</a:t>
            </a:r>
            <a:endParaRPr lang="en-MY" b="1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E4A9ED09-7C67-43D2-AC28-B7BD4ED34821}"/>
              </a:ext>
            </a:extLst>
          </p:cNvPr>
          <p:cNvSpPr>
            <a:spLocks noGrp="1"/>
          </p:cNvSpPr>
          <p:nvPr/>
        </p:nvSpPr>
        <p:spPr>
          <a:xfrm>
            <a:off x="1491916" y="1836560"/>
            <a:ext cx="8734927" cy="461577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Name: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Passport/IC No.: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Designation: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Faculty &amp; Address: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Experience: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Name: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Passport/IC No.: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Designation: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Faculty &amp; Address: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Experience: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1EAA79B-CAA7-4031-882F-2B88E7F6A0D2}"/>
              </a:ext>
            </a:extLst>
          </p:cNvPr>
          <p:cNvGrpSpPr/>
          <p:nvPr/>
        </p:nvGrpSpPr>
        <p:grpSpPr>
          <a:xfrm>
            <a:off x="254329" y="71584"/>
            <a:ext cx="5608925" cy="1571241"/>
            <a:chOff x="-174107" y="39593"/>
            <a:chExt cx="6315982" cy="172627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96245E6-87A9-40B5-84DD-F0508144551D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73A78464-36F5-4547-8DB7-7077E8AE21A2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9" name="Picture 18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FE6D9696-5983-4094-A180-291CAE24DC6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21" name="Picture 20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0B5E475B-150A-49F7-99E1-85A7CD9AE6E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8" name="Picture 2" descr="UCSI University | EduAdvisor">
                <a:extLst>
                  <a:ext uri="{FF2B5EF4-FFF2-40B4-BE49-F238E27FC236}">
                    <a16:creationId xmlns:a16="http://schemas.microsoft.com/office/drawing/2014/main" id="{203D9FF6-610D-4FCC-99DA-47D62DE0EF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E1F1CC4E-E639-4D4B-9765-149327124356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6539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533423" y="418096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R&amp;D Findings and Novelty</a:t>
            </a:r>
            <a:endParaRPr lang="en-MY" sz="4000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A037DC1-9066-475A-BD65-950135332D69}"/>
              </a:ext>
            </a:extLst>
          </p:cNvPr>
          <p:cNvGrpSpPr/>
          <p:nvPr/>
        </p:nvGrpSpPr>
        <p:grpSpPr>
          <a:xfrm>
            <a:off x="254329" y="71584"/>
            <a:ext cx="5608925" cy="1571241"/>
            <a:chOff x="-174107" y="39593"/>
            <a:chExt cx="6315982" cy="172627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632A2EB4-0CF2-4432-A50F-CE59509A3706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2E2CDEFE-8382-4D5A-88C4-3521147CB65E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7" name="Picture 16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07304E7B-ECE9-4F27-95A9-E2FD446ED7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8" name="Picture 17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E5397969-E3AE-449C-B981-10936B27BC7E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6" name="Picture 2" descr="UCSI University | EduAdvisor">
                <a:extLst>
                  <a:ext uri="{FF2B5EF4-FFF2-40B4-BE49-F238E27FC236}">
                    <a16:creationId xmlns:a16="http://schemas.microsoft.com/office/drawing/2014/main" id="{103A9117-4384-4A1B-969A-447E1CA0066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205EEEF5-3FA3-434D-A4C3-9B2588602D7E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5698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533423" y="418096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Potential Product/Technology Application(s)</a:t>
            </a:r>
            <a:endParaRPr lang="en-MY" sz="4000" b="1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8F387E6-FE27-4A2B-B34B-326F5A86142E}"/>
              </a:ext>
            </a:extLst>
          </p:cNvPr>
          <p:cNvGrpSpPr/>
          <p:nvPr/>
        </p:nvGrpSpPr>
        <p:grpSpPr>
          <a:xfrm>
            <a:off x="127720" y="140348"/>
            <a:ext cx="5608925" cy="1571241"/>
            <a:chOff x="-174107" y="39593"/>
            <a:chExt cx="6315982" cy="1726275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5493394A-C60F-480F-AB73-09A8E65CD6F3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CF34D413-30A5-41D6-BAA5-3B477478C1F6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7" name="Picture 16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40B99BBF-6F2D-4780-85E8-9FED4EF271A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8" name="Picture 17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F12E8972-E8A0-4C80-9A49-74EF1ECDF60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6" name="Picture 2" descr="UCSI University | EduAdvisor">
                <a:extLst>
                  <a:ext uri="{FF2B5EF4-FFF2-40B4-BE49-F238E27FC236}">
                    <a16:creationId xmlns:a16="http://schemas.microsoft.com/office/drawing/2014/main" id="{A84E9922-A51E-4DF5-A3EF-D7350E4FD06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DB1EE1BF-B927-4466-AA9E-F51D7AB73A7B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750401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533423" y="426416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Brief Description of Technology/Process</a:t>
            </a:r>
            <a:endParaRPr lang="en-MY" sz="4000" b="1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3438B7F-7754-40F2-8F39-457008917578}"/>
              </a:ext>
            </a:extLst>
          </p:cNvPr>
          <p:cNvSpPr>
            <a:spLocks noGrp="1"/>
          </p:cNvSpPr>
          <p:nvPr/>
        </p:nvSpPr>
        <p:spPr>
          <a:xfrm>
            <a:off x="1491916" y="1836560"/>
            <a:ext cx="8734927" cy="4615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Components of the apparatus/system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Brief explanation on how each component work in effect; and how the components function collaboratively</a:t>
            </a:r>
          </a:p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Operational view of the apparatus/system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CC93188C-59F4-40D4-A077-6CBB8F860B8F}"/>
              </a:ext>
            </a:extLst>
          </p:cNvPr>
          <p:cNvGrpSpPr/>
          <p:nvPr/>
        </p:nvGrpSpPr>
        <p:grpSpPr>
          <a:xfrm>
            <a:off x="654916" y="25839"/>
            <a:ext cx="5608925" cy="1571241"/>
            <a:chOff x="-174107" y="39593"/>
            <a:chExt cx="6315982" cy="172627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0D87DEF-41CD-4ABD-8846-C468FBA29502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307360E4-83E5-487B-B526-6F6E79F32138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8" name="Picture 17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8908B11D-87CE-465D-8E69-DFA3A0D15C34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9" name="Picture 18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A43B506C-385E-494D-9386-6DAD9C410DF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7" name="Picture 2" descr="UCSI University | EduAdvisor">
                <a:extLst>
                  <a:ext uri="{FF2B5EF4-FFF2-40B4-BE49-F238E27FC236}">
                    <a16:creationId xmlns:a16="http://schemas.microsoft.com/office/drawing/2014/main" id="{7C73C049-02A8-4C85-BBA1-D6798AC947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5536495A-D4C9-498B-9009-6B5351993793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4086432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533423" y="426416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Advantages of Technology/Process</a:t>
            </a:r>
            <a:endParaRPr lang="en-MY" sz="4000" b="1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F3438B7F-7754-40F2-8F39-457008917578}"/>
              </a:ext>
            </a:extLst>
          </p:cNvPr>
          <p:cNvSpPr>
            <a:spLocks noGrp="1"/>
          </p:cNvSpPr>
          <p:nvPr/>
        </p:nvSpPr>
        <p:spPr>
          <a:xfrm>
            <a:off x="1491916" y="1836560"/>
            <a:ext cx="8734927" cy="4615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How your invention solves/addresses the current problems of the available systems in the market.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2E352A2-11F3-47BE-8EAA-0271214FD895}"/>
              </a:ext>
            </a:extLst>
          </p:cNvPr>
          <p:cNvGrpSpPr/>
          <p:nvPr/>
        </p:nvGrpSpPr>
        <p:grpSpPr>
          <a:xfrm>
            <a:off x="654916" y="74395"/>
            <a:ext cx="5608925" cy="1571241"/>
            <a:chOff x="-174107" y="39593"/>
            <a:chExt cx="6315982" cy="172627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1B78B629-A492-4BE0-AB54-07BD7AD0CCD6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5D23D8FE-E797-4A8D-B30B-01A830C586B4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8" name="Picture 17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5F861E6F-D33A-4E81-B286-40C10B0F022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9" name="Picture 18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AF6DE93B-4603-4163-B90C-7124520094F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7" name="Picture 2" descr="UCSI University | EduAdvisor">
                <a:extLst>
                  <a:ext uri="{FF2B5EF4-FFF2-40B4-BE49-F238E27FC236}">
                    <a16:creationId xmlns:a16="http://schemas.microsoft.com/office/drawing/2014/main" id="{8F200F96-6905-42FB-ADB1-75B3AF7AAD3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852512A-3485-40B9-AFE4-5A1C315838EB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60291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192785" y="523767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Prior Art</a:t>
            </a:r>
            <a:endParaRPr lang="en-MY" sz="4000" b="1" dirty="0"/>
          </a:p>
        </p:txBody>
      </p:sp>
      <p:graphicFrame>
        <p:nvGraphicFramePr>
          <p:cNvPr id="9" name="Group 117">
            <a:extLst>
              <a:ext uri="{FF2B5EF4-FFF2-40B4-BE49-F238E27FC236}">
                <a16:creationId xmlns:a16="http://schemas.microsoft.com/office/drawing/2014/main" id="{AACA075D-1457-4CAD-A289-C569030469E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806903"/>
              </p:ext>
            </p:extLst>
          </p:nvPr>
        </p:nvGraphicFramePr>
        <p:xfrm>
          <a:off x="2404004" y="1908073"/>
          <a:ext cx="8003231" cy="4143674"/>
        </p:xfrm>
        <a:graphic>
          <a:graphicData uri="http://schemas.openxmlformats.org/drawingml/2006/table">
            <a:tbl>
              <a:tblPr/>
              <a:tblGrid>
                <a:gridCol w="20436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67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67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Patent requirements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Current Technology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Prior Technology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(Patent no.)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6724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Novel process/product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1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1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343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Inventive steps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1" lang="en-US" sz="1200" b="1" i="0" u="sng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endParaRPr kumimoji="1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93435"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SimSun" pitchFamily="2" charset="-122"/>
                          <a:cs typeface="Times New Roman" pitchFamily="18" charset="0"/>
                        </a:rPr>
                        <a:t>Industrial applicability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endParaRPr kumimoji="1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MY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SimSun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11" name="Group 10">
            <a:extLst>
              <a:ext uri="{FF2B5EF4-FFF2-40B4-BE49-F238E27FC236}">
                <a16:creationId xmlns:a16="http://schemas.microsoft.com/office/drawing/2014/main" id="{166FD5D1-F109-4ECE-A583-C9ED8359751E}"/>
              </a:ext>
            </a:extLst>
          </p:cNvPr>
          <p:cNvGrpSpPr/>
          <p:nvPr/>
        </p:nvGrpSpPr>
        <p:grpSpPr>
          <a:xfrm>
            <a:off x="987673" y="140348"/>
            <a:ext cx="5608925" cy="1571241"/>
            <a:chOff x="-174107" y="39593"/>
            <a:chExt cx="6315982" cy="1726275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8B6B8C6-466D-4190-BB55-75DD8B596261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id="{83C33E13-05EB-4E93-B2C9-A33D56363385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8" name="Picture 17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E5E6015D-4804-47F7-9E5B-8784E94B553A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19" name="Picture 18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0B6E672F-11D7-4D3D-9364-D9B1FDF1B8F6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7" name="Picture 2" descr="UCSI University | EduAdvisor">
                <a:extLst>
                  <a:ext uri="{FF2B5EF4-FFF2-40B4-BE49-F238E27FC236}">
                    <a16:creationId xmlns:a16="http://schemas.microsoft.com/office/drawing/2014/main" id="{05CA4149-B86E-4397-8FE6-402B4171D4B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77B5ABD3-BE57-4F6D-BB5B-66BF9EAC99DF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09754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DDE0DCE3-961A-41F7-AEE9-F92A2842872F}"/>
              </a:ext>
            </a:extLst>
          </p:cNvPr>
          <p:cNvSpPr/>
          <p:nvPr/>
        </p:nvSpPr>
        <p:spPr>
          <a:xfrm>
            <a:off x="3792136" y="6348320"/>
            <a:ext cx="4943411" cy="369332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lvl="0" algn="ctr" defTabSz="457200"/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cs typeface="Arabic Typesetting" panose="03020402040406030203" pitchFamily="66" charset="-78"/>
              </a:rPr>
              <a:t>www.ucsiuniversity.edu.my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5AD72C-A573-4EF7-94AA-7CCC2711A585}"/>
              </a:ext>
            </a:extLst>
          </p:cNvPr>
          <p:cNvSpPr>
            <a:spLocks noGrp="1"/>
          </p:cNvSpPr>
          <p:nvPr/>
        </p:nvSpPr>
        <p:spPr>
          <a:xfrm>
            <a:off x="5192785" y="523767"/>
            <a:ext cx="6404248" cy="8734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/>
              <a:t>Market Potential Size</a:t>
            </a:r>
            <a:endParaRPr lang="en-MY" sz="4000" b="1" dirty="0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2CB89239-D245-4872-A83F-8E806EEFDF8D}"/>
              </a:ext>
            </a:extLst>
          </p:cNvPr>
          <p:cNvSpPr>
            <a:spLocks noGrp="1"/>
          </p:cNvSpPr>
          <p:nvPr/>
        </p:nvSpPr>
        <p:spPr>
          <a:xfrm>
            <a:off x="1526336" y="1908073"/>
            <a:ext cx="8604254" cy="43258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0" hangingPunct="0"/>
            <a:r>
              <a:rPr kumimoji="1" lang="en-US" sz="2400" b="1" dirty="0">
                <a:solidFill>
                  <a:schemeClr val="tx1"/>
                </a:solidFill>
              </a:rPr>
              <a:t>LOCAL:</a:t>
            </a: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endParaRPr kumimoji="1" lang="en-US" sz="2400" b="1" dirty="0">
              <a:solidFill>
                <a:schemeClr val="tx1"/>
              </a:solidFill>
            </a:endParaRPr>
          </a:p>
          <a:p>
            <a:pPr algn="l" eaLnBrk="0" hangingPunct="0"/>
            <a:r>
              <a:rPr kumimoji="1" lang="en-US" sz="2200" b="1" dirty="0">
                <a:solidFill>
                  <a:schemeClr val="tx1"/>
                </a:solidFill>
              </a:rPr>
              <a:t>GLOBAL:</a:t>
            </a:r>
          </a:p>
          <a:p>
            <a:pPr algn="l" eaLnBrk="0" hangingPunct="0"/>
            <a:endParaRPr kumimoji="1" lang="en-US" sz="2000" b="1" dirty="0">
              <a:solidFill>
                <a:schemeClr val="bg2"/>
              </a:solidFill>
              <a:latin typeface="Agency FB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31B6F32-6BC9-444C-8F52-4693AAAADEE0}"/>
              </a:ext>
            </a:extLst>
          </p:cNvPr>
          <p:cNvGrpSpPr/>
          <p:nvPr/>
        </p:nvGrpSpPr>
        <p:grpSpPr>
          <a:xfrm>
            <a:off x="594967" y="81400"/>
            <a:ext cx="5608925" cy="1571241"/>
            <a:chOff x="-174107" y="39593"/>
            <a:chExt cx="6315982" cy="17262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5DCC7B70-6600-40E7-8F21-F5B816D9C720}"/>
                </a:ext>
              </a:extLst>
            </p:cNvPr>
            <p:cNvGrpSpPr/>
            <p:nvPr/>
          </p:nvGrpSpPr>
          <p:grpSpPr>
            <a:xfrm>
              <a:off x="-174107" y="39593"/>
              <a:ext cx="4671988" cy="1726275"/>
              <a:chOff x="3078075" y="32186"/>
              <a:chExt cx="4671988" cy="1726275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1A7692FC-B57F-4296-9C2B-B96658D3C759}"/>
                  </a:ext>
                </a:extLst>
              </p:cNvPr>
              <p:cNvGrpSpPr/>
              <p:nvPr/>
            </p:nvGrpSpPr>
            <p:grpSpPr>
              <a:xfrm>
                <a:off x="5515871" y="415784"/>
                <a:ext cx="2234192" cy="1140877"/>
                <a:chOff x="2281972" y="285268"/>
                <a:chExt cx="2385085" cy="1158254"/>
              </a:xfrm>
            </p:grpSpPr>
            <p:pic>
              <p:nvPicPr>
                <p:cNvPr id="19" name="Picture 18" descr="A picture containing shape&#10;&#10;Description automatically generated">
                  <a:extLst>
                    <a:ext uri="{FF2B5EF4-FFF2-40B4-BE49-F238E27FC236}">
                      <a16:creationId xmlns:a16="http://schemas.microsoft.com/office/drawing/2014/main" id="{6DBDADCB-C5E9-4047-8A92-77EDD106B5D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549307" y="333174"/>
                  <a:ext cx="1117750" cy="1110348"/>
                </a:xfrm>
                <a:prstGeom prst="rect">
                  <a:avLst/>
                </a:prstGeom>
              </p:spPr>
            </p:pic>
            <p:pic>
              <p:nvPicPr>
                <p:cNvPr id="21" name="Picture 20" descr="A close up of a sign&#10;&#10;Description automatically generated">
                  <a:extLst>
                    <a:ext uri="{FF2B5EF4-FFF2-40B4-BE49-F238E27FC236}">
                      <a16:creationId xmlns:a16="http://schemas.microsoft.com/office/drawing/2014/main" id="{3FE408C6-4357-40F4-9E40-647A3D2D04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281972" y="285268"/>
                  <a:ext cx="1158254" cy="1158254"/>
                </a:xfrm>
                <a:prstGeom prst="rect">
                  <a:avLst/>
                </a:prstGeom>
              </p:spPr>
            </p:pic>
          </p:grpSp>
          <p:pic>
            <p:nvPicPr>
              <p:cNvPr id="18" name="Picture 2" descr="UCSI University | EduAdvisor">
                <a:extLst>
                  <a:ext uri="{FF2B5EF4-FFF2-40B4-BE49-F238E27FC236}">
                    <a16:creationId xmlns:a16="http://schemas.microsoft.com/office/drawing/2014/main" id="{25953BAE-F722-4ABC-B0ED-2B1488F996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078075" y="32186"/>
                <a:ext cx="2589411" cy="172627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DF1F1F02-4079-420A-BA86-EB29D6634BAD}"/>
                </a:ext>
              </a:extLst>
            </p:cNvPr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7881" y="599684"/>
              <a:ext cx="1643994" cy="87344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98840563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7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FF0000"/>
      </a:accent1>
      <a:accent2>
        <a:srgbClr val="C00000"/>
      </a:accent2>
      <a:accent3>
        <a:srgbClr val="C00000"/>
      </a:accent3>
      <a:accent4>
        <a:srgbClr val="C00000"/>
      </a:accent4>
      <a:accent5>
        <a:srgbClr val="C00000"/>
      </a:accent5>
      <a:accent6>
        <a:srgbClr val="C00000"/>
      </a:accent6>
      <a:hlink>
        <a:srgbClr val="C00000"/>
      </a:hlink>
      <a:folHlink>
        <a:srgbClr val="C0000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578</TotalTime>
  <Words>339</Words>
  <Application>Microsoft Office PowerPoint</Application>
  <PresentationFormat>Widescreen</PresentationFormat>
  <Paragraphs>95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Agency FB</vt:lpstr>
      <vt:lpstr>Arial</vt:lpstr>
      <vt:lpstr>Calibri</vt:lpstr>
      <vt:lpstr>Calibri Light</vt:lpstr>
      <vt:lpstr>Century Gothic</vt:lpstr>
      <vt:lpstr>Times New Roman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</dc:creator>
  <cp:lastModifiedBy>Dr. Wang Kang Han</cp:lastModifiedBy>
  <cp:revision>64</cp:revision>
  <dcterms:created xsi:type="dcterms:W3CDTF">2021-02-02T16:53:22Z</dcterms:created>
  <dcterms:modified xsi:type="dcterms:W3CDTF">2023-01-09T10:26:52Z</dcterms:modified>
</cp:coreProperties>
</file>